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 id="2147483926" r:id="rId2"/>
    <p:sldMasterId id="2147483938" r:id="rId3"/>
    <p:sldMasterId id="2147483950" r:id="rId4"/>
    <p:sldMasterId id="2147483962" r:id="rId5"/>
    <p:sldMasterId id="2147483974" r:id="rId6"/>
    <p:sldMasterId id="2147483985" r:id="rId7"/>
    <p:sldMasterId id="2147483997" r:id="rId8"/>
    <p:sldMasterId id="2147484009" r:id="rId9"/>
  </p:sldMasterIdLst>
  <p:notesMasterIdLst>
    <p:notesMasterId r:id="rId37"/>
  </p:notesMasterIdLst>
  <p:handoutMasterIdLst>
    <p:handoutMasterId r:id="rId38"/>
  </p:handoutMasterIdLst>
  <p:sldIdLst>
    <p:sldId id="373" r:id="rId10"/>
    <p:sldId id="377" r:id="rId11"/>
    <p:sldId id="354" r:id="rId12"/>
    <p:sldId id="384" r:id="rId13"/>
    <p:sldId id="389" r:id="rId14"/>
    <p:sldId id="390" r:id="rId15"/>
    <p:sldId id="400" r:id="rId16"/>
    <p:sldId id="383" r:id="rId17"/>
    <p:sldId id="355" r:id="rId18"/>
    <p:sldId id="363" r:id="rId19"/>
    <p:sldId id="378" r:id="rId20"/>
    <p:sldId id="374" r:id="rId21"/>
    <p:sldId id="375" r:id="rId22"/>
    <p:sldId id="399" r:id="rId23"/>
    <p:sldId id="379" r:id="rId24"/>
    <p:sldId id="386" r:id="rId25"/>
    <p:sldId id="398" r:id="rId26"/>
    <p:sldId id="391" r:id="rId27"/>
    <p:sldId id="397" r:id="rId28"/>
    <p:sldId id="396" r:id="rId29"/>
    <p:sldId id="395" r:id="rId30"/>
    <p:sldId id="394" r:id="rId31"/>
    <p:sldId id="392" r:id="rId32"/>
    <p:sldId id="393" r:id="rId33"/>
    <p:sldId id="353" r:id="rId34"/>
    <p:sldId id="385" r:id="rId35"/>
    <p:sldId id="382" r:id="rId36"/>
  </p:sldIdLst>
  <p:sldSz cx="12179300" cy="6858000"/>
  <p:notesSz cx="6858000" cy="9144000"/>
  <p:defaultText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25">
          <p15:clr>
            <a:srgbClr val="A4A3A4"/>
          </p15:clr>
        </p15:guide>
        <p15:guide id="2" orient="horz" pos="1095">
          <p15:clr>
            <a:srgbClr val="A4A3A4"/>
          </p15:clr>
        </p15:guide>
        <p15:guide id="3" orient="horz" pos="2355">
          <p15:clr>
            <a:srgbClr val="A4A3A4"/>
          </p15:clr>
        </p15:guide>
        <p15:guide id="4" pos="509">
          <p15:clr>
            <a:srgbClr val="A4A3A4"/>
          </p15:clr>
        </p15:guide>
        <p15:guide id="5" pos="4129">
          <p15:clr>
            <a:srgbClr val="A4A3A4"/>
          </p15:clr>
        </p15:guide>
        <p15:guide id="6" pos="599">
          <p15:clr>
            <a:srgbClr val="A4A3A4"/>
          </p15:clr>
        </p15:guide>
        <p15:guide id="7"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3" autoAdjust="0"/>
    <p:restoredTop sz="78116" autoAdjust="0"/>
  </p:normalViewPr>
  <p:slideViewPr>
    <p:cSldViewPr snapToGrid="0" snapToObjects="1">
      <p:cViewPr varScale="1">
        <p:scale>
          <a:sx n="72" d="100"/>
          <a:sy n="72" d="100"/>
        </p:scale>
        <p:origin x="-1464" y="-112"/>
      </p:cViewPr>
      <p:guideLst>
        <p:guide orient="horz" pos="635"/>
        <p:guide orient="horz" pos="1095"/>
        <p:guide orient="horz" pos="2691"/>
        <p:guide orient="horz" pos="2344"/>
        <p:guide pos="509"/>
        <p:guide pos="4129"/>
        <p:guide pos="7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E83CC-0EA2-064C-9A70-DEB1142D3273}" type="doc">
      <dgm:prSet loTypeId="urn:microsoft.com/office/officeart/2005/8/layout/cycle2" loCatId="" qsTypeId="urn:microsoft.com/office/officeart/2005/8/quickstyle/simple4" qsCatId="simple" csTypeId="urn:microsoft.com/office/officeart/2005/8/colors/colorful1" csCatId="colorful" phldr="1"/>
      <dgm:spPr/>
      <dgm:t>
        <a:bodyPr/>
        <a:lstStyle/>
        <a:p>
          <a:endParaRPr lang="en-US"/>
        </a:p>
      </dgm:t>
    </dgm:pt>
    <dgm:pt modelId="{8D79F9DD-44DA-264E-9FFA-069ECA6CFE64}">
      <dgm:prSet phldrT="[Text]"/>
      <dgm:spPr/>
      <dgm:t>
        <a:bodyPr/>
        <a:lstStyle/>
        <a:p>
          <a:r>
            <a:rPr lang="en-US" b="1" dirty="0" smtClean="0"/>
            <a:t>Define</a:t>
          </a:r>
          <a:endParaRPr lang="en-US" b="1" dirty="0"/>
        </a:p>
      </dgm:t>
    </dgm:pt>
    <dgm:pt modelId="{BDE5385E-69DA-764E-8668-1A51DC273C20}" type="parTrans" cxnId="{B69B3381-F24D-D945-8567-62723E83A858}">
      <dgm:prSet/>
      <dgm:spPr/>
      <dgm:t>
        <a:bodyPr/>
        <a:lstStyle/>
        <a:p>
          <a:endParaRPr lang="en-US" b="1"/>
        </a:p>
      </dgm:t>
    </dgm:pt>
    <dgm:pt modelId="{E7A26937-0CED-9E4A-BA65-E5375E55D97C}" type="sibTrans" cxnId="{B69B3381-F24D-D945-8567-62723E83A858}">
      <dgm:prSet/>
      <dgm:spPr/>
      <dgm:t>
        <a:bodyPr/>
        <a:lstStyle/>
        <a:p>
          <a:endParaRPr lang="en-US" b="1"/>
        </a:p>
      </dgm:t>
    </dgm:pt>
    <dgm:pt modelId="{38D59D5E-A2A1-964E-AA65-4ABB28BAF778}">
      <dgm:prSet phldrT="[Text]"/>
      <dgm:spPr/>
      <dgm:t>
        <a:bodyPr/>
        <a:lstStyle/>
        <a:p>
          <a:r>
            <a:rPr lang="en-US" b="1" dirty="0" smtClean="0"/>
            <a:t>Develop</a:t>
          </a:r>
          <a:endParaRPr lang="en-US" b="1" dirty="0"/>
        </a:p>
      </dgm:t>
    </dgm:pt>
    <dgm:pt modelId="{1CBD4F86-1DE8-6A49-A539-1C24DD7EB1CE}" type="parTrans" cxnId="{BCC7186F-8797-5942-B957-471D0BCDAA0D}">
      <dgm:prSet/>
      <dgm:spPr/>
      <dgm:t>
        <a:bodyPr/>
        <a:lstStyle/>
        <a:p>
          <a:endParaRPr lang="en-US" b="1"/>
        </a:p>
      </dgm:t>
    </dgm:pt>
    <dgm:pt modelId="{E4521B03-FFD0-FC4F-AC40-3C9706A7C877}" type="sibTrans" cxnId="{BCC7186F-8797-5942-B957-471D0BCDAA0D}">
      <dgm:prSet/>
      <dgm:spPr/>
      <dgm:t>
        <a:bodyPr/>
        <a:lstStyle/>
        <a:p>
          <a:endParaRPr lang="en-US" b="1"/>
        </a:p>
      </dgm:t>
    </dgm:pt>
    <dgm:pt modelId="{C4D1356B-3AAA-6F47-BE8A-02008D53BE9C}">
      <dgm:prSet phldrT="[Text]"/>
      <dgm:spPr/>
      <dgm:t>
        <a:bodyPr/>
        <a:lstStyle/>
        <a:p>
          <a:r>
            <a:rPr lang="en-US" b="1" dirty="0" smtClean="0"/>
            <a:t>Publish</a:t>
          </a:r>
          <a:endParaRPr lang="en-US" b="1" dirty="0"/>
        </a:p>
      </dgm:t>
    </dgm:pt>
    <dgm:pt modelId="{1D3D592C-0206-5940-B59E-603CB1D1421A}" type="parTrans" cxnId="{CD93D861-328B-A241-AFB9-0ADFF22CF221}">
      <dgm:prSet/>
      <dgm:spPr/>
      <dgm:t>
        <a:bodyPr/>
        <a:lstStyle/>
        <a:p>
          <a:endParaRPr lang="en-US" b="1"/>
        </a:p>
      </dgm:t>
    </dgm:pt>
    <dgm:pt modelId="{4F50A4C5-3150-1340-9439-3D857B9D9453}" type="sibTrans" cxnId="{CD93D861-328B-A241-AFB9-0ADFF22CF221}">
      <dgm:prSet/>
      <dgm:spPr/>
      <dgm:t>
        <a:bodyPr/>
        <a:lstStyle/>
        <a:p>
          <a:endParaRPr lang="en-US" b="1"/>
        </a:p>
      </dgm:t>
    </dgm:pt>
    <dgm:pt modelId="{2E5682E0-D64A-1D48-B1C6-4F3859F361E0}">
      <dgm:prSet phldrT="[Text]"/>
      <dgm:spPr/>
      <dgm:t>
        <a:bodyPr/>
        <a:lstStyle/>
        <a:p>
          <a:r>
            <a:rPr lang="en-US" b="1" dirty="0" smtClean="0"/>
            <a:t>Support</a:t>
          </a:r>
          <a:endParaRPr lang="en-US" b="1" dirty="0"/>
        </a:p>
      </dgm:t>
    </dgm:pt>
    <dgm:pt modelId="{7ECAC94B-CE03-854B-A6D8-5C6D570AD416}" type="parTrans" cxnId="{AD5A18E0-7A1F-4444-B2BA-67758379B9CA}">
      <dgm:prSet/>
      <dgm:spPr/>
      <dgm:t>
        <a:bodyPr/>
        <a:lstStyle/>
        <a:p>
          <a:endParaRPr lang="en-US" b="1"/>
        </a:p>
      </dgm:t>
    </dgm:pt>
    <dgm:pt modelId="{4FC16DF8-278D-A548-A33F-F1EB57D1BEF7}" type="sibTrans" cxnId="{AD5A18E0-7A1F-4444-B2BA-67758379B9CA}">
      <dgm:prSet/>
      <dgm:spPr/>
      <dgm:t>
        <a:bodyPr/>
        <a:lstStyle/>
        <a:p>
          <a:endParaRPr lang="en-US" b="1"/>
        </a:p>
      </dgm:t>
    </dgm:pt>
    <dgm:pt modelId="{55BEECA2-C7EB-0F48-A6A4-00386F74EF71}">
      <dgm:prSet phldrT="[Text]"/>
      <dgm:spPr/>
      <dgm:t>
        <a:bodyPr/>
        <a:lstStyle/>
        <a:p>
          <a:r>
            <a:rPr lang="en-US" b="1" dirty="0" smtClean="0"/>
            <a:t>Retire`</a:t>
          </a:r>
          <a:endParaRPr lang="en-US" b="1" dirty="0"/>
        </a:p>
      </dgm:t>
    </dgm:pt>
    <dgm:pt modelId="{3C2D1145-C774-9D42-B652-2C90F84E8773}" type="parTrans" cxnId="{DC756CD4-8B8D-B048-A917-CA27B7B19A18}">
      <dgm:prSet/>
      <dgm:spPr/>
      <dgm:t>
        <a:bodyPr/>
        <a:lstStyle/>
        <a:p>
          <a:endParaRPr lang="en-US" b="1"/>
        </a:p>
      </dgm:t>
    </dgm:pt>
    <dgm:pt modelId="{ABE6FBF1-15C7-9F45-8612-1BFBD27A6C3D}" type="sibTrans" cxnId="{DC756CD4-8B8D-B048-A917-CA27B7B19A18}">
      <dgm:prSet/>
      <dgm:spPr/>
      <dgm:t>
        <a:bodyPr/>
        <a:lstStyle/>
        <a:p>
          <a:endParaRPr lang="en-US" b="1"/>
        </a:p>
      </dgm:t>
    </dgm:pt>
    <dgm:pt modelId="{8AA1EDA8-DC01-154D-8CF3-AF2266F5D981}" type="pres">
      <dgm:prSet presAssocID="{D02E83CC-0EA2-064C-9A70-DEB1142D3273}" presName="cycle" presStyleCnt="0">
        <dgm:presLayoutVars>
          <dgm:dir/>
          <dgm:resizeHandles val="exact"/>
        </dgm:presLayoutVars>
      </dgm:prSet>
      <dgm:spPr/>
    </dgm:pt>
    <dgm:pt modelId="{ADDF3D20-4644-B840-BBDD-036B07CBF410}" type="pres">
      <dgm:prSet presAssocID="{8D79F9DD-44DA-264E-9FFA-069ECA6CFE64}" presName="node" presStyleLbl="node1" presStyleIdx="0" presStyleCnt="5">
        <dgm:presLayoutVars>
          <dgm:bulletEnabled val="1"/>
        </dgm:presLayoutVars>
      </dgm:prSet>
      <dgm:spPr/>
      <dgm:t>
        <a:bodyPr/>
        <a:lstStyle/>
        <a:p>
          <a:endParaRPr lang="en-US"/>
        </a:p>
      </dgm:t>
    </dgm:pt>
    <dgm:pt modelId="{E7F8435E-8306-AF4F-8C99-70F4053EBF64}" type="pres">
      <dgm:prSet presAssocID="{E7A26937-0CED-9E4A-BA65-E5375E55D97C}" presName="sibTrans" presStyleLbl="sibTrans2D1" presStyleIdx="0" presStyleCnt="5"/>
      <dgm:spPr/>
    </dgm:pt>
    <dgm:pt modelId="{8AE674EC-7853-B749-8AEF-FEFAD307A805}" type="pres">
      <dgm:prSet presAssocID="{E7A26937-0CED-9E4A-BA65-E5375E55D97C}" presName="connectorText" presStyleLbl="sibTrans2D1" presStyleIdx="0" presStyleCnt="5"/>
      <dgm:spPr/>
    </dgm:pt>
    <dgm:pt modelId="{DABEB969-6355-1144-9C03-09E0517CD716}" type="pres">
      <dgm:prSet presAssocID="{38D59D5E-A2A1-964E-AA65-4ABB28BAF778}" presName="node" presStyleLbl="node1" presStyleIdx="1" presStyleCnt="5">
        <dgm:presLayoutVars>
          <dgm:bulletEnabled val="1"/>
        </dgm:presLayoutVars>
      </dgm:prSet>
      <dgm:spPr/>
      <dgm:t>
        <a:bodyPr/>
        <a:lstStyle/>
        <a:p>
          <a:endParaRPr lang="en-US"/>
        </a:p>
      </dgm:t>
    </dgm:pt>
    <dgm:pt modelId="{1E07685D-081A-7843-ADED-9D8AB53B0892}" type="pres">
      <dgm:prSet presAssocID="{E4521B03-FFD0-FC4F-AC40-3C9706A7C877}" presName="sibTrans" presStyleLbl="sibTrans2D1" presStyleIdx="1" presStyleCnt="5"/>
      <dgm:spPr/>
    </dgm:pt>
    <dgm:pt modelId="{71450ADA-C0CF-E84B-87F3-F78B15240F8A}" type="pres">
      <dgm:prSet presAssocID="{E4521B03-FFD0-FC4F-AC40-3C9706A7C877}" presName="connectorText" presStyleLbl="sibTrans2D1" presStyleIdx="1" presStyleCnt="5"/>
      <dgm:spPr/>
    </dgm:pt>
    <dgm:pt modelId="{F4FE8446-566E-8F46-A8C3-48C17B0F71AD}" type="pres">
      <dgm:prSet presAssocID="{C4D1356B-3AAA-6F47-BE8A-02008D53BE9C}" presName="node" presStyleLbl="node1" presStyleIdx="2" presStyleCnt="5">
        <dgm:presLayoutVars>
          <dgm:bulletEnabled val="1"/>
        </dgm:presLayoutVars>
      </dgm:prSet>
      <dgm:spPr/>
      <dgm:t>
        <a:bodyPr/>
        <a:lstStyle/>
        <a:p>
          <a:endParaRPr lang="en-US"/>
        </a:p>
      </dgm:t>
    </dgm:pt>
    <dgm:pt modelId="{DB1B2BB1-C50F-BB4E-B1A5-70B6751B338A}" type="pres">
      <dgm:prSet presAssocID="{4F50A4C5-3150-1340-9439-3D857B9D9453}" presName="sibTrans" presStyleLbl="sibTrans2D1" presStyleIdx="2" presStyleCnt="5"/>
      <dgm:spPr/>
    </dgm:pt>
    <dgm:pt modelId="{0750C749-4D50-8948-9CC0-557CF8F3944D}" type="pres">
      <dgm:prSet presAssocID="{4F50A4C5-3150-1340-9439-3D857B9D9453}" presName="connectorText" presStyleLbl="sibTrans2D1" presStyleIdx="2" presStyleCnt="5"/>
      <dgm:spPr/>
    </dgm:pt>
    <dgm:pt modelId="{2CB8A9BD-F948-2049-A94D-64713F8808E3}" type="pres">
      <dgm:prSet presAssocID="{2E5682E0-D64A-1D48-B1C6-4F3859F361E0}" presName="node" presStyleLbl="node1" presStyleIdx="3" presStyleCnt="5">
        <dgm:presLayoutVars>
          <dgm:bulletEnabled val="1"/>
        </dgm:presLayoutVars>
      </dgm:prSet>
      <dgm:spPr/>
    </dgm:pt>
    <dgm:pt modelId="{1CA95867-354D-1046-92BD-400EC1129A7C}" type="pres">
      <dgm:prSet presAssocID="{4FC16DF8-278D-A548-A33F-F1EB57D1BEF7}" presName="sibTrans" presStyleLbl="sibTrans2D1" presStyleIdx="3" presStyleCnt="5"/>
      <dgm:spPr/>
    </dgm:pt>
    <dgm:pt modelId="{791A4DE3-6140-8345-9933-2020ED8D4256}" type="pres">
      <dgm:prSet presAssocID="{4FC16DF8-278D-A548-A33F-F1EB57D1BEF7}" presName="connectorText" presStyleLbl="sibTrans2D1" presStyleIdx="3" presStyleCnt="5"/>
      <dgm:spPr/>
    </dgm:pt>
    <dgm:pt modelId="{9B3E2775-F09F-7540-B9F3-6C1FD1DC9186}" type="pres">
      <dgm:prSet presAssocID="{55BEECA2-C7EB-0F48-A6A4-00386F74EF71}" presName="node" presStyleLbl="node1" presStyleIdx="4" presStyleCnt="5">
        <dgm:presLayoutVars>
          <dgm:bulletEnabled val="1"/>
        </dgm:presLayoutVars>
      </dgm:prSet>
      <dgm:spPr/>
    </dgm:pt>
    <dgm:pt modelId="{B7FEF6D8-560C-9445-86C9-9E9B21FE32D7}" type="pres">
      <dgm:prSet presAssocID="{ABE6FBF1-15C7-9F45-8612-1BFBD27A6C3D}" presName="sibTrans" presStyleLbl="sibTrans2D1" presStyleIdx="4" presStyleCnt="5"/>
      <dgm:spPr/>
    </dgm:pt>
    <dgm:pt modelId="{DFFCF5FE-D626-BA41-953F-F1B57BF37D01}" type="pres">
      <dgm:prSet presAssocID="{ABE6FBF1-15C7-9F45-8612-1BFBD27A6C3D}" presName="connectorText" presStyleLbl="sibTrans2D1" presStyleIdx="4" presStyleCnt="5"/>
      <dgm:spPr/>
    </dgm:pt>
  </dgm:ptLst>
  <dgm:cxnLst>
    <dgm:cxn modelId="{BCC7186F-8797-5942-B957-471D0BCDAA0D}" srcId="{D02E83CC-0EA2-064C-9A70-DEB1142D3273}" destId="{38D59D5E-A2A1-964E-AA65-4ABB28BAF778}" srcOrd="1" destOrd="0" parTransId="{1CBD4F86-1DE8-6A49-A539-1C24DD7EB1CE}" sibTransId="{E4521B03-FFD0-FC4F-AC40-3C9706A7C877}"/>
    <dgm:cxn modelId="{D4482514-F398-5C4E-8DE0-5959051B3A50}" type="presOf" srcId="{2E5682E0-D64A-1D48-B1C6-4F3859F361E0}" destId="{2CB8A9BD-F948-2049-A94D-64713F8808E3}" srcOrd="0" destOrd="0" presId="urn:microsoft.com/office/officeart/2005/8/layout/cycle2"/>
    <dgm:cxn modelId="{901747D6-19DE-3944-ACA1-54845D13A24B}" type="presOf" srcId="{4FC16DF8-278D-A548-A33F-F1EB57D1BEF7}" destId="{1CA95867-354D-1046-92BD-400EC1129A7C}" srcOrd="0" destOrd="0" presId="urn:microsoft.com/office/officeart/2005/8/layout/cycle2"/>
    <dgm:cxn modelId="{B69B3381-F24D-D945-8567-62723E83A858}" srcId="{D02E83CC-0EA2-064C-9A70-DEB1142D3273}" destId="{8D79F9DD-44DA-264E-9FFA-069ECA6CFE64}" srcOrd="0" destOrd="0" parTransId="{BDE5385E-69DA-764E-8668-1A51DC273C20}" sibTransId="{E7A26937-0CED-9E4A-BA65-E5375E55D97C}"/>
    <dgm:cxn modelId="{20E38B41-EE60-5F44-B942-3786B54652B0}" type="presOf" srcId="{4F50A4C5-3150-1340-9439-3D857B9D9453}" destId="{DB1B2BB1-C50F-BB4E-B1A5-70B6751B338A}" srcOrd="0" destOrd="0" presId="urn:microsoft.com/office/officeart/2005/8/layout/cycle2"/>
    <dgm:cxn modelId="{AD5A18E0-7A1F-4444-B2BA-67758379B9CA}" srcId="{D02E83CC-0EA2-064C-9A70-DEB1142D3273}" destId="{2E5682E0-D64A-1D48-B1C6-4F3859F361E0}" srcOrd="3" destOrd="0" parTransId="{7ECAC94B-CE03-854B-A6D8-5C6D570AD416}" sibTransId="{4FC16DF8-278D-A548-A33F-F1EB57D1BEF7}"/>
    <dgm:cxn modelId="{63FC3B83-3A27-F346-A7B7-92A8A52BD691}" type="presOf" srcId="{4FC16DF8-278D-A548-A33F-F1EB57D1BEF7}" destId="{791A4DE3-6140-8345-9933-2020ED8D4256}" srcOrd="1" destOrd="0" presId="urn:microsoft.com/office/officeart/2005/8/layout/cycle2"/>
    <dgm:cxn modelId="{37B7704E-4A50-F444-A88A-FDA43AAC2BFD}" type="presOf" srcId="{38D59D5E-A2A1-964E-AA65-4ABB28BAF778}" destId="{DABEB969-6355-1144-9C03-09E0517CD716}" srcOrd="0" destOrd="0" presId="urn:microsoft.com/office/officeart/2005/8/layout/cycle2"/>
    <dgm:cxn modelId="{5AA9DD4A-6039-CD41-8015-9914BFCFA7A1}" type="presOf" srcId="{D02E83CC-0EA2-064C-9A70-DEB1142D3273}" destId="{8AA1EDA8-DC01-154D-8CF3-AF2266F5D981}" srcOrd="0" destOrd="0" presId="urn:microsoft.com/office/officeart/2005/8/layout/cycle2"/>
    <dgm:cxn modelId="{479DE3F1-836A-9641-A1B6-AB19C4C5133D}" type="presOf" srcId="{E4521B03-FFD0-FC4F-AC40-3C9706A7C877}" destId="{71450ADA-C0CF-E84B-87F3-F78B15240F8A}" srcOrd="1" destOrd="0" presId="urn:microsoft.com/office/officeart/2005/8/layout/cycle2"/>
    <dgm:cxn modelId="{2EEFB70F-33E5-604B-AAA9-AD0850D82B1B}" type="presOf" srcId="{E7A26937-0CED-9E4A-BA65-E5375E55D97C}" destId="{E7F8435E-8306-AF4F-8C99-70F4053EBF64}" srcOrd="0" destOrd="0" presId="urn:microsoft.com/office/officeart/2005/8/layout/cycle2"/>
    <dgm:cxn modelId="{B3C5A07E-A455-0249-A2C5-CC21B7259756}" type="presOf" srcId="{E4521B03-FFD0-FC4F-AC40-3C9706A7C877}" destId="{1E07685D-081A-7843-ADED-9D8AB53B0892}" srcOrd="0" destOrd="0" presId="urn:microsoft.com/office/officeart/2005/8/layout/cycle2"/>
    <dgm:cxn modelId="{A8DCD5B6-9391-A84A-B574-095A6AC44CAE}" type="presOf" srcId="{C4D1356B-3AAA-6F47-BE8A-02008D53BE9C}" destId="{F4FE8446-566E-8F46-A8C3-48C17B0F71AD}" srcOrd="0" destOrd="0" presId="urn:microsoft.com/office/officeart/2005/8/layout/cycle2"/>
    <dgm:cxn modelId="{9B9733F5-B5B7-AE41-9B09-58CB2B2F55AF}" type="presOf" srcId="{ABE6FBF1-15C7-9F45-8612-1BFBD27A6C3D}" destId="{DFFCF5FE-D626-BA41-953F-F1B57BF37D01}" srcOrd="1" destOrd="0" presId="urn:microsoft.com/office/officeart/2005/8/layout/cycle2"/>
    <dgm:cxn modelId="{3C9E743E-B2A9-B143-9F3F-0FD9325A5AEE}" type="presOf" srcId="{4F50A4C5-3150-1340-9439-3D857B9D9453}" destId="{0750C749-4D50-8948-9CC0-557CF8F3944D}" srcOrd="1" destOrd="0" presId="urn:microsoft.com/office/officeart/2005/8/layout/cycle2"/>
    <dgm:cxn modelId="{CD93D861-328B-A241-AFB9-0ADFF22CF221}" srcId="{D02E83CC-0EA2-064C-9A70-DEB1142D3273}" destId="{C4D1356B-3AAA-6F47-BE8A-02008D53BE9C}" srcOrd="2" destOrd="0" parTransId="{1D3D592C-0206-5940-B59E-603CB1D1421A}" sibTransId="{4F50A4C5-3150-1340-9439-3D857B9D9453}"/>
    <dgm:cxn modelId="{E6BA0BA2-6DAE-E442-B3F0-A0C5A6696ABD}" type="presOf" srcId="{ABE6FBF1-15C7-9F45-8612-1BFBD27A6C3D}" destId="{B7FEF6D8-560C-9445-86C9-9E9B21FE32D7}" srcOrd="0" destOrd="0" presId="urn:microsoft.com/office/officeart/2005/8/layout/cycle2"/>
    <dgm:cxn modelId="{DC756CD4-8B8D-B048-A917-CA27B7B19A18}" srcId="{D02E83CC-0EA2-064C-9A70-DEB1142D3273}" destId="{55BEECA2-C7EB-0F48-A6A4-00386F74EF71}" srcOrd="4" destOrd="0" parTransId="{3C2D1145-C774-9D42-B652-2C90F84E8773}" sibTransId="{ABE6FBF1-15C7-9F45-8612-1BFBD27A6C3D}"/>
    <dgm:cxn modelId="{E8891BEE-EA89-9C43-8291-9DE6C98F6400}" type="presOf" srcId="{55BEECA2-C7EB-0F48-A6A4-00386F74EF71}" destId="{9B3E2775-F09F-7540-B9F3-6C1FD1DC9186}" srcOrd="0" destOrd="0" presId="urn:microsoft.com/office/officeart/2005/8/layout/cycle2"/>
    <dgm:cxn modelId="{C80836FE-B2FA-8444-B375-46B397589139}" type="presOf" srcId="{8D79F9DD-44DA-264E-9FFA-069ECA6CFE64}" destId="{ADDF3D20-4644-B840-BBDD-036B07CBF410}" srcOrd="0" destOrd="0" presId="urn:microsoft.com/office/officeart/2005/8/layout/cycle2"/>
    <dgm:cxn modelId="{F0FA6C92-1C83-1047-AC5A-75FEE9EA0BC4}" type="presOf" srcId="{E7A26937-0CED-9E4A-BA65-E5375E55D97C}" destId="{8AE674EC-7853-B749-8AEF-FEFAD307A805}" srcOrd="1" destOrd="0" presId="urn:microsoft.com/office/officeart/2005/8/layout/cycle2"/>
    <dgm:cxn modelId="{C7613DA2-94B7-B24C-8255-5CD193273863}" type="presParOf" srcId="{8AA1EDA8-DC01-154D-8CF3-AF2266F5D981}" destId="{ADDF3D20-4644-B840-BBDD-036B07CBF410}" srcOrd="0" destOrd="0" presId="urn:microsoft.com/office/officeart/2005/8/layout/cycle2"/>
    <dgm:cxn modelId="{7EF97A8A-EEF8-6E41-AF96-0BD264ED6A85}" type="presParOf" srcId="{8AA1EDA8-DC01-154D-8CF3-AF2266F5D981}" destId="{E7F8435E-8306-AF4F-8C99-70F4053EBF64}" srcOrd="1" destOrd="0" presId="urn:microsoft.com/office/officeart/2005/8/layout/cycle2"/>
    <dgm:cxn modelId="{5EDC173E-10E4-C04F-8BB9-8F7CD3A36B0E}" type="presParOf" srcId="{E7F8435E-8306-AF4F-8C99-70F4053EBF64}" destId="{8AE674EC-7853-B749-8AEF-FEFAD307A805}" srcOrd="0" destOrd="0" presId="urn:microsoft.com/office/officeart/2005/8/layout/cycle2"/>
    <dgm:cxn modelId="{937E2952-01EA-6648-9452-FB66845E7B93}" type="presParOf" srcId="{8AA1EDA8-DC01-154D-8CF3-AF2266F5D981}" destId="{DABEB969-6355-1144-9C03-09E0517CD716}" srcOrd="2" destOrd="0" presId="urn:microsoft.com/office/officeart/2005/8/layout/cycle2"/>
    <dgm:cxn modelId="{E9B5E01E-7C85-874F-9C4D-13176E9465A3}" type="presParOf" srcId="{8AA1EDA8-DC01-154D-8CF3-AF2266F5D981}" destId="{1E07685D-081A-7843-ADED-9D8AB53B0892}" srcOrd="3" destOrd="0" presId="urn:microsoft.com/office/officeart/2005/8/layout/cycle2"/>
    <dgm:cxn modelId="{F31A917E-162C-FC47-8FDD-910ED4FB1B23}" type="presParOf" srcId="{1E07685D-081A-7843-ADED-9D8AB53B0892}" destId="{71450ADA-C0CF-E84B-87F3-F78B15240F8A}" srcOrd="0" destOrd="0" presId="urn:microsoft.com/office/officeart/2005/8/layout/cycle2"/>
    <dgm:cxn modelId="{FA8993ED-9C33-5A44-AB85-783C78002302}" type="presParOf" srcId="{8AA1EDA8-DC01-154D-8CF3-AF2266F5D981}" destId="{F4FE8446-566E-8F46-A8C3-48C17B0F71AD}" srcOrd="4" destOrd="0" presId="urn:microsoft.com/office/officeart/2005/8/layout/cycle2"/>
    <dgm:cxn modelId="{C38E6FDE-0DD3-9240-8D01-257E0082E75F}" type="presParOf" srcId="{8AA1EDA8-DC01-154D-8CF3-AF2266F5D981}" destId="{DB1B2BB1-C50F-BB4E-B1A5-70B6751B338A}" srcOrd="5" destOrd="0" presId="urn:microsoft.com/office/officeart/2005/8/layout/cycle2"/>
    <dgm:cxn modelId="{076EDADC-8C27-BD4E-8116-EBA510B9E4AF}" type="presParOf" srcId="{DB1B2BB1-C50F-BB4E-B1A5-70B6751B338A}" destId="{0750C749-4D50-8948-9CC0-557CF8F3944D}" srcOrd="0" destOrd="0" presId="urn:microsoft.com/office/officeart/2005/8/layout/cycle2"/>
    <dgm:cxn modelId="{AA2275E7-5569-FD44-AB3E-9E81FCF5C74E}" type="presParOf" srcId="{8AA1EDA8-DC01-154D-8CF3-AF2266F5D981}" destId="{2CB8A9BD-F948-2049-A94D-64713F8808E3}" srcOrd="6" destOrd="0" presId="urn:microsoft.com/office/officeart/2005/8/layout/cycle2"/>
    <dgm:cxn modelId="{F51F1AA6-5471-7D43-ADCF-CD2885E2715D}" type="presParOf" srcId="{8AA1EDA8-DC01-154D-8CF3-AF2266F5D981}" destId="{1CA95867-354D-1046-92BD-400EC1129A7C}" srcOrd="7" destOrd="0" presId="urn:microsoft.com/office/officeart/2005/8/layout/cycle2"/>
    <dgm:cxn modelId="{13FDED24-85C5-2B4B-BF9F-90D6FEE2AFA7}" type="presParOf" srcId="{1CA95867-354D-1046-92BD-400EC1129A7C}" destId="{791A4DE3-6140-8345-9933-2020ED8D4256}" srcOrd="0" destOrd="0" presId="urn:microsoft.com/office/officeart/2005/8/layout/cycle2"/>
    <dgm:cxn modelId="{B7AFD5F6-F465-E846-8DBD-C7A50FED113E}" type="presParOf" srcId="{8AA1EDA8-DC01-154D-8CF3-AF2266F5D981}" destId="{9B3E2775-F09F-7540-B9F3-6C1FD1DC9186}" srcOrd="8" destOrd="0" presId="urn:microsoft.com/office/officeart/2005/8/layout/cycle2"/>
    <dgm:cxn modelId="{742A9C1A-E4CA-E840-9722-4AA14BB4BB85}" type="presParOf" srcId="{8AA1EDA8-DC01-154D-8CF3-AF2266F5D981}" destId="{B7FEF6D8-560C-9445-86C9-9E9B21FE32D7}" srcOrd="9" destOrd="0" presId="urn:microsoft.com/office/officeart/2005/8/layout/cycle2"/>
    <dgm:cxn modelId="{46E6B39E-F9AC-644E-8B78-43B8B0A46767}" type="presParOf" srcId="{B7FEF6D8-560C-9445-86C9-9E9B21FE32D7}" destId="{DFFCF5FE-D626-BA41-953F-F1B57BF37D0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F3D20-4644-B840-BBDD-036B07CBF410}">
      <dsp:nvSpPr>
        <dsp:cNvPr id="0" name=""/>
        <dsp:cNvSpPr/>
      </dsp:nvSpPr>
      <dsp:spPr>
        <a:xfrm>
          <a:off x="2404902" y="1004"/>
          <a:ext cx="1106399" cy="1106399"/>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Define</a:t>
          </a:r>
          <a:endParaRPr lang="en-US" sz="1700" b="1" kern="1200" dirty="0"/>
        </a:p>
      </dsp:txBody>
      <dsp:txXfrm>
        <a:off x="2566930" y="163032"/>
        <a:ext cx="782343" cy="782343"/>
      </dsp:txXfrm>
    </dsp:sp>
    <dsp:sp modelId="{E7F8435E-8306-AF4F-8C99-70F4053EBF64}">
      <dsp:nvSpPr>
        <dsp:cNvPr id="0" name=""/>
        <dsp:cNvSpPr/>
      </dsp:nvSpPr>
      <dsp:spPr>
        <a:xfrm rot="2160000">
          <a:off x="3476575" y="851401"/>
          <a:ext cx="295120" cy="373409"/>
        </a:xfrm>
        <a:prstGeom prst="rightArrow">
          <a:avLst>
            <a:gd name="adj1" fmla="val 60000"/>
            <a:gd name="adj2" fmla="val 5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3485029" y="900063"/>
        <a:ext cx="206584" cy="224045"/>
      </dsp:txXfrm>
    </dsp:sp>
    <dsp:sp modelId="{DABEB969-6355-1144-9C03-09E0517CD716}">
      <dsp:nvSpPr>
        <dsp:cNvPr id="0" name=""/>
        <dsp:cNvSpPr/>
      </dsp:nvSpPr>
      <dsp:spPr>
        <a:xfrm>
          <a:off x="3750483" y="978626"/>
          <a:ext cx="1106399" cy="1106399"/>
        </a:xfrm>
        <a:prstGeom prst="ellips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Develop</a:t>
          </a:r>
          <a:endParaRPr lang="en-US" sz="1700" b="1" kern="1200" dirty="0"/>
        </a:p>
      </dsp:txBody>
      <dsp:txXfrm>
        <a:off x="3912511" y="1140654"/>
        <a:ext cx="782343" cy="782343"/>
      </dsp:txXfrm>
    </dsp:sp>
    <dsp:sp modelId="{1E07685D-081A-7843-ADED-9D8AB53B0892}">
      <dsp:nvSpPr>
        <dsp:cNvPr id="0" name=""/>
        <dsp:cNvSpPr/>
      </dsp:nvSpPr>
      <dsp:spPr>
        <a:xfrm rot="6480000">
          <a:off x="3901721" y="2128090"/>
          <a:ext cx="295120" cy="373409"/>
        </a:xfrm>
        <a:prstGeom prst="rightArrow">
          <a:avLst>
            <a:gd name="adj1" fmla="val 60000"/>
            <a:gd name="adj2" fmla="val 5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3959669" y="2160671"/>
        <a:ext cx="206584" cy="224045"/>
      </dsp:txXfrm>
    </dsp:sp>
    <dsp:sp modelId="{F4FE8446-566E-8F46-A8C3-48C17B0F71AD}">
      <dsp:nvSpPr>
        <dsp:cNvPr id="0" name=""/>
        <dsp:cNvSpPr/>
      </dsp:nvSpPr>
      <dsp:spPr>
        <a:xfrm>
          <a:off x="3236517" y="2560452"/>
          <a:ext cx="1106399" cy="1106399"/>
        </a:xfrm>
        <a:prstGeom prst="ellips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Publish</a:t>
          </a:r>
          <a:endParaRPr lang="en-US" sz="1700" b="1" kern="1200" dirty="0"/>
        </a:p>
      </dsp:txBody>
      <dsp:txXfrm>
        <a:off x="3398545" y="2722480"/>
        <a:ext cx="782343" cy="782343"/>
      </dsp:txXfrm>
    </dsp:sp>
    <dsp:sp modelId="{DB1B2BB1-C50F-BB4E-B1A5-70B6751B338A}">
      <dsp:nvSpPr>
        <dsp:cNvPr id="0" name=""/>
        <dsp:cNvSpPr/>
      </dsp:nvSpPr>
      <dsp:spPr>
        <a:xfrm rot="10800000">
          <a:off x="2818894" y="2926947"/>
          <a:ext cx="295120" cy="373409"/>
        </a:xfrm>
        <a:prstGeom prst="rightArrow">
          <a:avLst>
            <a:gd name="adj1" fmla="val 60000"/>
            <a:gd name="adj2" fmla="val 5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2907430" y="3001629"/>
        <a:ext cx="206584" cy="224045"/>
      </dsp:txXfrm>
    </dsp:sp>
    <dsp:sp modelId="{2CB8A9BD-F948-2049-A94D-64713F8808E3}">
      <dsp:nvSpPr>
        <dsp:cNvPr id="0" name=""/>
        <dsp:cNvSpPr/>
      </dsp:nvSpPr>
      <dsp:spPr>
        <a:xfrm>
          <a:off x="1573287" y="2560452"/>
          <a:ext cx="1106399" cy="1106399"/>
        </a:xfrm>
        <a:prstGeom prst="ellips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Support</a:t>
          </a:r>
          <a:endParaRPr lang="en-US" sz="1700" b="1" kern="1200" dirty="0"/>
        </a:p>
      </dsp:txBody>
      <dsp:txXfrm>
        <a:off x="1735315" y="2722480"/>
        <a:ext cx="782343" cy="782343"/>
      </dsp:txXfrm>
    </dsp:sp>
    <dsp:sp modelId="{1CA95867-354D-1046-92BD-400EC1129A7C}">
      <dsp:nvSpPr>
        <dsp:cNvPr id="0" name=""/>
        <dsp:cNvSpPr/>
      </dsp:nvSpPr>
      <dsp:spPr>
        <a:xfrm rot="15120000">
          <a:off x="1724525" y="2143978"/>
          <a:ext cx="295120" cy="373409"/>
        </a:xfrm>
        <a:prstGeom prst="rightArrow">
          <a:avLst>
            <a:gd name="adj1" fmla="val 60000"/>
            <a:gd name="adj2" fmla="val 5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1782473" y="2260761"/>
        <a:ext cx="206584" cy="224045"/>
      </dsp:txXfrm>
    </dsp:sp>
    <dsp:sp modelId="{9B3E2775-F09F-7540-B9F3-6C1FD1DC9186}">
      <dsp:nvSpPr>
        <dsp:cNvPr id="0" name=""/>
        <dsp:cNvSpPr/>
      </dsp:nvSpPr>
      <dsp:spPr>
        <a:xfrm>
          <a:off x="1059321" y="978626"/>
          <a:ext cx="1106399" cy="1106399"/>
        </a:xfrm>
        <a:prstGeom prst="ellips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smtClean="0"/>
            <a:t>Retire`</a:t>
          </a:r>
          <a:endParaRPr lang="en-US" sz="1700" b="1" kern="1200" dirty="0"/>
        </a:p>
      </dsp:txBody>
      <dsp:txXfrm>
        <a:off x="1221349" y="1140654"/>
        <a:ext cx="782343" cy="782343"/>
      </dsp:txXfrm>
    </dsp:sp>
    <dsp:sp modelId="{B7FEF6D8-560C-9445-86C9-9E9B21FE32D7}">
      <dsp:nvSpPr>
        <dsp:cNvPr id="0" name=""/>
        <dsp:cNvSpPr/>
      </dsp:nvSpPr>
      <dsp:spPr>
        <a:xfrm rot="19440000">
          <a:off x="2130994" y="861220"/>
          <a:ext cx="295120" cy="373409"/>
        </a:xfrm>
        <a:prstGeom prst="rightArrow">
          <a:avLst>
            <a:gd name="adj1" fmla="val 60000"/>
            <a:gd name="adj2" fmla="val 50000"/>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2139448" y="961922"/>
        <a:ext cx="206584" cy="22404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latin typeface="Arial"/>
              </a:rPr>
              <a:t>30/05/17</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B6C3568D-0BFB-614F-857F-9A2B6EBEEF77}" type="datetimeFigureOut">
              <a:rPr lang="en-US" smtClean="0"/>
              <a:pPr/>
              <a:t>30/05/17</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528E766-D65B-A946-AB93-E463F7094F33}" type="slidenum">
              <a:rPr lang="en-US" smtClean="0"/>
              <a:pPr/>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169" rtl="0" eaLnBrk="1" latinLnBrk="0" hangingPunct="1">
      <a:defRPr sz="1200" kern="1200">
        <a:solidFill>
          <a:schemeClr val="tx1"/>
        </a:solidFill>
        <a:latin typeface="Arial"/>
        <a:ea typeface="+mn-ea"/>
        <a:cs typeface="+mn-cs"/>
      </a:defRPr>
    </a:lvl1pPr>
    <a:lvl2pPr marL="457169" algn="l" defTabSz="457169" rtl="0" eaLnBrk="1" latinLnBrk="0" hangingPunct="1">
      <a:defRPr sz="1200" kern="1200">
        <a:solidFill>
          <a:schemeClr val="tx1"/>
        </a:solidFill>
        <a:latin typeface="Arial"/>
        <a:ea typeface="+mn-ea"/>
        <a:cs typeface="+mn-cs"/>
      </a:defRPr>
    </a:lvl2pPr>
    <a:lvl3pPr marL="914338" algn="l" defTabSz="457169" rtl="0" eaLnBrk="1" latinLnBrk="0" hangingPunct="1">
      <a:defRPr sz="1200" kern="1200">
        <a:solidFill>
          <a:schemeClr val="tx1"/>
        </a:solidFill>
        <a:latin typeface="Arial"/>
        <a:ea typeface="+mn-ea"/>
        <a:cs typeface="+mn-cs"/>
      </a:defRPr>
    </a:lvl3pPr>
    <a:lvl4pPr marL="1371507" algn="l" defTabSz="457169" rtl="0" eaLnBrk="1" latinLnBrk="0" hangingPunct="1">
      <a:defRPr sz="1200" kern="1200">
        <a:solidFill>
          <a:schemeClr val="tx1"/>
        </a:solidFill>
        <a:latin typeface="Arial"/>
        <a:ea typeface="+mn-ea"/>
        <a:cs typeface="+mn-cs"/>
      </a:defRPr>
    </a:lvl4pPr>
    <a:lvl5pPr marL="1828676" algn="l" defTabSz="457169" rtl="0" eaLnBrk="1" latinLnBrk="0" hangingPunct="1">
      <a:defRPr sz="1200" kern="1200">
        <a:solidFill>
          <a:schemeClr val="tx1"/>
        </a:solidFill>
        <a:latin typeface="Arial"/>
        <a:ea typeface="+mn-ea"/>
        <a:cs typeface="+mn-cs"/>
      </a:defRPr>
    </a:lvl5pPr>
    <a:lvl6pPr marL="2285845" algn="l" defTabSz="457169" rtl="0" eaLnBrk="1" latinLnBrk="0" hangingPunct="1">
      <a:defRPr sz="1200" kern="1200">
        <a:solidFill>
          <a:schemeClr val="tx1"/>
        </a:solidFill>
        <a:latin typeface="+mn-lt"/>
        <a:ea typeface="+mn-ea"/>
        <a:cs typeface="+mn-cs"/>
      </a:defRPr>
    </a:lvl6pPr>
    <a:lvl7pPr marL="2743016" algn="l" defTabSz="457169" rtl="0" eaLnBrk="1" latinLnBrk="0" hangingPunct="1">
      <a:defRPr sz="1200" kern="1200">
        <a:solidFill>
          <a:schemeClr val="tx1"/>
        </a:solidFill>
        <a:latin typeface="+mn-lt"/>
        <a:ea typeface="+mn-ea"/>
        <a:cs typeface="+mn-cs"/>
      </a:defRPr>
    </a:lvl7pPr>
    <a:lvl8pPr marL="3200184" algn="l" defTabSz="457169" rtl="0" eaLnBrk="1" latinLnBrk="0" hangingPunct="1">
      <a:defRPr sz="1200" kern="1200">
        <a:solidFill>
          <a:schemeClr val="tx1"/>
        </a:solidFill>
        <a:latin typeface="+mn-lt"/>
        <a:ea typeface="+mn-ea"/>
        <a:cs typeface="+mn-cs"/>
      </a:defRPr>
    </a:lvl8pPr>
    <a:lvl9pPr marL="3657353" algn="l" defTabSz="4571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9" Type="http://schemas.openxmlformats.org/officeDocument/2006/relationships/hyperlink" Target="http://www.picstitch.com/" TargetMode="External"/><Relationship Id="rId20" Type="http://schemas.openxmlformats.org/officeDocument/2006/relationships/hyperlink" Target="https://twitter.com/%23!/drinkarizona" TargetMode="External"/><Relationship Id="rId10" Type="http://schemas.openxmlformats.org/officeDocument/2006/relationships/hyperlink" Target="http://www.aviary.com/" TargetMode="External"/><Relationship Id="rId11" Type="http://schemas.openxmlformats.org/officeDocument/2006/relationships/hyperlink" Target="http://www.apigee.com/" TargetMode="External"/><Relationship Id="rId12" Type="http://schemas.openxmlformats.org/officeDocument/2006/relationships/hyperlink" Target="http://www.informationweek.com/gogreen/071112s/?k=axxe&amp;cid=article_axxt_os" TargetMode="External"/><Relationship Id="rId13" Type="http://schemas.openxmlformats.org/officeDocument/2006/relationships/hyperlink" Target="http://www.thekmiecs.com/author/kmiecmonster/" TargetMode="External"/><Relationship Id="rId14" Type="http://schemas.openxmlformats.org/officeDocument/2006/relationships/hyperlink" Target="http://www.thekmiecs.com/category/marketing-advertising/" TargetMode="External"/><Relationship Id="rId15" Type="http://schemas.openxmlformats.org/officeDocument/2006/relationships/hyperlink" Target="http://www.thekmiecs.com/category/walgreens/" TargetMode="External"/><Relationship Id="rId16" Type="http://schemas.openxmlformats.org/officeDocument/2006/relationships/hyperlink" Target="http://www.thekmiecs.com/marketing-advertising/the-case-for-the-return-on-amazing/" TargetMode="External"/><Relationship Id="rId17" Type="http://schemas.openxmlformats.org/officeDocument/2006/relationships/hyperlink" Target="http://www.thekmiecs.com/marketing-advertising/check-ins-that-make-a-difference/" TargetMode="External"/><Relationship Id="rId18" Type="http://schemas.openxmlformats.org/officeDocument/2006/relationships/hyperlink" Target="http://www.thekmiecs.com/marketing-advertising/walgreens-redbox-and-foursquare-bring-you-a-free-movie/" TargetMode="External"/><Relationship Id="rId19" Type="http://schemas.openxmlformats.org/officeDocument/2006/relationships/hyperlink" Target="http://www.thekmiecs.com/marketing-advertising/foursquare-understands-social-for-the-enterprise/" TargetMode="External"/><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beauty.com/" TargetMode="External"/><Relationship Id="rId4" Type="http://schemas.openxmlformats.org/officeDocument/2006/relationships/hyperlink" Target="http://drugstore.com/" TargetMode="External"/><Relationship Id="rId5" Type="http://schemas.openxmlformats.org/officeDocument/2006/relationships/hyperlink" Target="http://visiondirect.com/" TargetMode="External"/><Relationship Id="rId6" Type="http://schemas.openxmlformats.org/officeDocument/2006/relationships/hyperlink" Target="https://apigee.com/" TargetMode="External"/><Relationship Id="rId7" Type="http://schemas.openxmlformats.org/officeDocument/2006/relationships/hyperlink" Target="https://www.informationweek.com/" TargetMode="External"/><Relationship Id="rId8" Type="http://schemas.openxmlformats.org/officeDocument/2006/relationships/hyperlink" Target="https://www.informationweek.com/development/mobility/walgreens-prescription-for-photo-profits/24000437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There is a lot of excitement about the potential of digital platforms.   </a:t>
            </a:r>
          </a:p>
          <a:p>
            <a:r>
              <a:rPr lang="en-US" sz="900" kern="1200" dirty="0" smtClean="0">
                <a:solidFill>
                  <a:schemeClr val="tx1"/>
                </a:solidFill>
                <a:effectLst/>
                <a:latin typeface="+mn-lt"/>
                <a:ea typeface="+mn-ea"/>
                <a:cs typeface="+mn-cs"/>
              </a:rPr>
              <a:t> </a:t>
            </a:r>
          </a:p>
          <a:p>
            <a:r>
              <a:rPr lang="en-US" sz="900" kern="1200" dirty="0" smtClean="0">
                <a:solidFill>
                  <a:schemeClr val="tx1"/>
                </a:solidFill>
                <a:effectLst/>
                <a:latin typeface="+mn-lt"/>
                <a:ea typeface="+mn-ea"/>
                <a:cs typeface="+mn-cs"/>
              </a:rPr>
              <a:t>Deservedly so, if you consider some of what we’ve heard already here today,</a:t>
            </a:r>
            <a:r>
              <a:rPr lang="en-US" sz="900" kern="1200" baseline="0" dirty="0" smtClean="0">
                <a:solidFill>
                  <a:schemeClr val="tx1"/>
                </a:solidFill>
                <a:effectLst/>
                <a:latin typeface="+mn-lt"/>
                <a:ea typeface="+mn-ea"/>
                <a:cs typeface="+mn-cs"/>
              </a:rPr>
              <a:t> and what we have on deck for the rest of the day.</a:t>
            </a:r>
            <a:endParaRPr lang="en-US"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 </a:t>
            </a:r>
          </a:p>
          <a:p>
            <a:r>
              <a:rPr lang="en-US" sz="900" kern="1200" dirty="0" smtClean="0">
                <a:solidFill>
                  <a:schemeClr val="tx1"/>
                </a:solidFill>
                <a:effectLst/>
                <a:latin typeface="+mn-lt"/>
                <a:ea typeface="+mn-ea"/>
                <a:cs typeface="+mn-cs"/>
              </a:rPr>
              <a:t>But if you are part of an established business—one that has been around for a hundred years or more, or even 50, the vast majority of that time before “digital” as we now know it was even imagined—you might have mixed feelings about what it means to you.</a:t>
            </a:r>
            <a:r>
              <a:rPr lang="en-US" dirty="0" smtClean="0">
                <a:effectLst/>
              </a:rPr>
              <a:t> </a:t>
            </a:r>
          </a:p>
          <a:p>
            <a:endParaRPr lang="en-US" dirty="0" smtClean="0">
              <a:effectLst/>
            </a:endParaRPr>
          </a:p>
          <a:p>
            <a:r>
              <a:rPr lang="en-US" dirty="0" smtClean="0">
                <a:effectLst/>
              </a:rPr>
              <a:t>There’s just as much</a:t>
            </a:r>
            <a:r>
              <a:rPr lang="en-US" baseline="0" dirty="0" smtClean="0">
                <a:effectLst/>
              </a:rPr>
              <a:t> excitement—or fear—around “digital disruption.”</a:t>
            </a:r>
            <a:endParaRPr lang="en-US" dirty="0" smtClean="0">
              <a:effectLst/>
            </a:endParaRPr>
          </a:p>
          <a:p>
            <a:endParaRPr lang="en-US" dirty="0" smtClean="0">
              <a:effectLst/>
            </a:endParaRPr>
          </a:p>
          <a:p>
            <a:r>
              <a:rPr lang="en-US" dirty="0" smtClean="0">
                <a:effectLst/>
              </a:rPr>
              <a:t>I</a:t>
            </a:r>
            <a:r>
              <a:rPr lang="en-US" baseline="0" dirty="0" smtClean="0">
                <a:effectLst/>
              </a:rPr>
              <a:t> don’t have mixed feelings – I firmly believe 100 year old companies have an incredible opportunity.</a:t>
            </a:r>
          </a:p>
          <a:p>
            <a:endParaRPr lang="en-US"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In fact what I</a:t>
            </a:r>
            <a:r>
              <a:rPr lang="en-US" sz="900" kern="1200" baseline="0" dirty="0" smtClean="0">
                <a:solidFill>
                  <a:schemeClr val="tx1"/>
                </a:solidFill>
                <a:effectLst/>
                <a:latin typeface="+mn-lt"/>
                <a:ea typeface="+mn-ea"/>
                <a:cs typeface="+mn-cs"/>
              </a:rPr>
              <a:t> hope to convey to you today is a vision and an action plan beyond table stakes—not what you need to participate if you are a hundred year old company, but how you can lead.  Because I know of some 100-year old companies—some of whom we will talk about this morning—who are poised to do just that.</a:t>
            </a:r>
            <a:endParaRPr lang="en-US" baseline="0" dirty="0" smtClean="0">
              <a:effectLst/>
            </a:endParaRPr>
          </a:p>
          <a:p>
            <a:endParaRPr lang="en-US" baseline="0" dirty="0" smtClean="0">
              <a:effectLst/>
            </a:endParaRPr>
          </a:p>
          <a:p>
            <a:r>
              <a:rPr lang="en-US" baseline="0" dirty="0" smtClean="0">
                <a:effectLst/>
              </a:rPr>
              <a:t>But unlocking the opportunity is not without challenges.</a:t>
            </a:r>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1193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Shape 150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01" name="Shape 1501"/>
          <p:cNvSpPr txBox="1">
            <a:spLocks noGrp="1"/>
          </p:cNvSpPr>
          <p:nvPr>
            <p:ph type="body" idx="1"/>
          </p:nvPr>
        </p:nvSpPr>
        <p:spPr>
          <a:xfrm>
            <a:off x="685801" y="4343399"/>
            <a:ext cx="5486399" cy="41148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r>
              <a:rPr lang="en-US" sz="1200" b="1" i="0" u="none" strike="noStrike" cap="none" baseline="0" dirty="0">
                <a:solidFill>
                  <a:schemeClr val="dk1"/>
                </a:solidFill>
                <a:latin typeface="Calibri"/>
                <a:ea typeface="Calibri"/>
                <a:cs typeface="Calibri"/>
                <a:sym typeface="Calibri"/>
              </a:rPr>
              <a:t>Main Point</a:t>
            </a:r>
          </a:p>
          <a:p>
            <a:pPr marL="0" marR="0" lvl="0" indent="0" algn="l" rtl="0">
              <a:spcBef>
                <a:spcPts val="0"/>
              </a:spcBef>
              <a:buClr>
                <a:schemeClr val="dk1"/>
              </a:buClr>
              <a:buSzPct val="25000"/>
              <a:buFont typeface="Arial"/>
              <a:buNone/>
            </a:pPr>
            <a:r>
              <a:rPr lang="en-US" sz="1200" b="0" i="0" u="none" strike="noStrike" cap="none" baseline="0" dirty="0">
                <a:solidFill>
                  <a:schemeClr val="dk1"/>
                </a:solidFill>
                <a:latin typeface="Calibri"/>
                <a:ea typeface="Calibri"/>
                <a:cs typeface="Calibri"/>
                <a:sym typeface="Calibri"/>
              </a:rPr>
              <a:t>Validate B2E use with Bechtel</a:t>
            </a:r>
          </a:p>
          <a:p>
            <a:pPr marL="0" marR="0" lvl="0" indent="0" algn="l" rtl="0">
              <a:spcBef>
                <a:spcPts val="0"/>
              </a:spcBef>
              <a:buClr>
                <a:schemeClr val="dk1"/>
              </a:buClr>
              <a:buFont typeface="Arial"/>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US" sz="1200" b="1" i="0" u="none" strike="noStrike" cap="none" baseline="0" dirty="0">
                <a:solidFill>
                  <a:schemeClr val="dk1"/>
                </a:solidFill>
                <a:latin typeface="Calibri"/>
                <a:ea typeface="Calibri"/>
                <a:cs typeface="Calibri"/>
                <a:sym typeface="Calibri"/>
              </a:rPr>
              <a:t>Script</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We’ve seen what a difference these solutions can make.</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Take Bechtel, the largest US construction and engineering company. They found that they faced major challenges getting accurate information and capabilities to workers out in the field. Their employees had the devices, but no easy way to get the functionality they needed to do their jobs outside the office—a major requirement when you work construction.</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Bechtel used </a:t>
            </a:r>
            <a:r>
              <a:rPr lang="en-US" sz="1200" b="0" i="0" u="none" strike="noStrike" cap="none" baseline="0" dirty="0" err="1">
                <a:solidFill>
                  <a:schemeClr val="dk1"/>
                </a:solidFill>
                <a:latin typeface="Calibri"/>
                <a:ea typeface="Calibri"/>
                <a:cs typeface="Calibri"/>
                <a:sym typeface="Calibri"/>
              </a:rPr>
              <a:t>Apigee’s</a:t>
            </a:r>
            <a:r>
              <a:rPr lang="en-US" sz="1200" b="0" i="0" u="none" strike="noStrike" cap="none" baseline="0" dirty="0">
                <a:solidFill>
                  <a:schemeClr val="dk1"/>
                </a:solidFill>
                <a:latin typeface="Calibri"/>
                <a:ea typeface="Calibri"/>
                <a:cs typeface="Calibri"/>
                <a:sym typeface="Calibri"/>
              </a:rPr>
              <a:t> platform to put APIs at the center of their strategy to solve this challenge. Today, they have more than 25 apps in production to solve their information distribution problem. These apps make it possible for workers to save valuable time and resources in relatively simple ways like pulling up plans when they’re out in the field. </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As a result of this strategy, Bechtel has already realized millions of dollars in cost savings on a few dozen construction projects.  </a:t>
            </a:r>
          </a:p>
        </p:txBody>
      </p:sp>
      <p:sp>
        <p:nvSpPr>
          <p:cNvPr id="1502" name="Shape 1502"/>
          <p:cNvSpPr txBox="1">
            <a:spLocks noGrp="1"/>
          </p:cNvSpPr>
          <p:nvPr>
            <p:ph type="sldNum" idx="12"/>
          </p:nvPr>
        </p:nvSpPr>
        <p:spPr>
          <a:xfrm>
            <a:off x="3884612" y="8685214"/>
            <a:ext cx="2971800" cy="457199"/>
          </a:xfrm>
          <a:prstGeom prst="rect">
            <a:avLst/>
          </a:prstGeom>
          <a:noFill/>
          <a:ln>
            <a:noFill/>
          </a:ln>
        </p:spPr>
        <p:txBody>
          <a:bodyPr lIns="93175" tIns="46575" rIns="93175" bIns="46575"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is</a:t>
            </a:r>
            <a:r>
              <a:rPr lang="en-US" baseline="0" dirty="0" smtClean="0"/>
              <a:t> API-first itself – built with APIs and built to manage APIs.</a:t>
            </a:r>
          </a:p>
          <a:p>
            <a:endParaRPr lang="en-US" baseline="0" dirty="0" smtClean="0"/>
          </a:p>
          <a:p>
            <a:r>
              <a:rPr lang="en-US" b="1" baseline="0" dirty="0" smtClean="0"/>
              <a:t>Script</a:t>
            </a:r>
          </a:p>
          <a:p>
            <a:r>
              <a:rPr lang="en-US" dirty="0" smtClean="0"/>
              <a:t>As leaders in the API space, we have taken an API-first approach to Apigee Edge. Everything we put out as a product has an API. All of the components of the product</a:t>
            </a:r>
            <a:r>
              <a:rPr lang="en-US" baseline="0" dirty="0" smtClean="0"/>
              <a:t> </a:t>
            </a:r>
            <a:r>
              <a:rPr lang="en-US" dirty="0" smtClean="0"/>
              <a:t>are exposed as APIs. </a:t>
            </a:r>
          </a:p>
          <a:p>
            <a:r>
              <a:rPr lang="en-US" dirty="0" smtClean="0"/>
              <a:t>That’s what enables us to provide developers with a self-serve platform and the flexibility to configure or code on our platform; that’s what enables our customers to customize the developer portal they offer to on-board their developers; and that’s what enables both out-of-the-box analytics reports as well as customizable reports for operational and business monitoring. </a:t>
            </a:r>
          </a:p>
          <a:p>
            <a:endParaRPr lang="en-US" dirty="0"/>
          </a:p>
        </p:txBody>
      </p:sp>
    </p:spTree>
    <p:extLst>
      <p:ext uri="{BB962C8B-B14F-4D97-AF65-F5344CB8AC3E}">
        <p14:creationId xmlns:p14="http://schemas.microsoft.com/office/powerpoint/2010/main" val="337966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 </a:t>
            </a:r>
          </a:p>
          <a:p>
            <a:r>
              <a:rPr lang="en-US" dirty="0" smtClean="0"/>
              <a:t>Apigee Edge addresses your needs</a:t>
            </a:r>
            <a:r>
              <a:rPr lang="en-US" baseline="0" dirty="0" smtClean="0"/>
              <a:t> across the entire API lifecycle</a:t>
            </a:r>
          </a:p>
          <a:p>
            <a:endParaRPr lang="en-US" baseline="0" dirty="0" smtClean="0"/>
          </a:p>
          <a:p>
            <a:r>
              <a:rPr lang="en-US" b="1" baseline="0" dirty="0" smtClean="0"/>
              <a:t>Script</a:t>
            </a:r>
          </a:p>
          <a:p>
            <a:r>
              <a:rPr lang="en-US" dirty="0" smtClean="0"/>
              <a:t>Apigee</a:t>
            </a:r>
            <a:r>
              <a:rPr lang="en-US" baseline="0" dirty="0" smtClean="0"/>
              <a:t> Edge addresses your needs across the entire API lifecycle – from designing APIs to building them to scaling your API program and finally monetizing your APIs. Apigee Edge satisfies a number of your needs that would otherwise be very time consuming and costly to build and operate at scale.</a:t>
            </a:r>
          </a:p>
          <a:p>
            <a:endParaRPr lang="en-US" baseline="0" dirty="0" smtClean="0"/>
          </a:p>
          <a:p>
            <a:r>
              <a:rPr lang="en-US" baseline="0" dirty="0" smtClean="0"/>
              <a:t>Let me show you how Apigee Edge supports you throughout the API lifecycle. Apigee Edge offers a very broad product footprint – we won’t have time to cover all the needs, however, we’ll cover a few salient ones. </a:t>
            </a:r>
            <a:endParaRPr lang="en-US" dirty="0"/>
          </a:p>
        </p:txBody>
      </p:sp>
    </p:spTree>
    <p:extLst>
      <p:ext uri="{BB962C8B-B14F-4D97-AF65-F5344CB8AC3E}">
        <p14:creationId xmlns:p14="http://schemas.microsoft.com/office/powerpoint/2010/main" val="1429601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a:t>
            </a:r>
            <a:r>
              <a:rPr lang="en-US" b="1" baseline="0" dirty="0" smtClean="0"/>
              <a:t> Point</a:t>
            </a:r>
          </a:p>
          <a:p>
            <a:r>
              <a:rPr lang="en-US" baseline="0" dirty="0" smtClean="0"/>
              <a:t>Apigee Edge enables you to build more consumable APIs with a design-first approach</a:t>
            </a:r>
          </a:p>
          <a:p>
            <a:endParaRPr lang="en-US" baseline="0" dirty="0" smtClean="0"/>
          </a:p>
          <a:p>
            <a:r>
              <a:rPr lang="en-US" b="1" baseline="0" dirty="0" smtClean="0"/>
              <a:t>Script (needs to be verified)</a:t>
            </a:r>
          </a:p>
          <a:p>
            <a:r>
              <a:rPr lang="en-US" baseline="0" dirty="0" smtClean="0"/>
              <a:t>APIs are built for app developers to consume. Its imperative that your APIs are useful to them – built in a way that makes their apps shine. If you build your APIs in a vacuum, you risk delivering APIs that don’t meet their requirements, which can result in costly and frustrating rework, and lengthy, unnecessary  delays in getting your apps to market. Instead, Apigee Edge enables you to take a top down approach. You can design the APIs using Swagger and collaborate with your app developers to agree on a shape that works. You can use Smart Docs to build documentation for this API design. With this agreement in place, you can build the API knowing that they will be used. And While you’re building the API, your app developers can use mocks of the API designed and the smart docs to build their apps. With this agile approach, you increase your chances of delivering APIs and apps that make an impact, perform as expected; and deliver them FAST.</a:t>
            </a:r>
          </a:p>
          <a:p>
            <a:endParaRPr lang="en-US" dirty="0" smtClean="0"/>
          </a:p>
          <a:p>
            <a:r>
              <a:rPr lang="en-US" b="1" dirty="0" smtClean="0"/>
              <a:t>Link to Wiki</a:t>
            </a:r>
          </a:p>
          <a:p>
            <a:r>
              <a:rPr lang="en-US" dirty="0" smtClean="0"/>
              <a:t>No differentiator page on Wiki</a:t>
            </a:r>
          </a:p>
          <a:p>
            <a:endParaRPr lang="en-US" dirty="0" smtClean="0"/>
          </a:p>
          <a:p>
            <a:r>
              <a:rPr lang="en-US" b="1" dirty="0" smtClean="0"/>
              <a:t>For Instance</a:t>
            </a:r>
          </a:p>
          <a:p>
            <a:r>
              <a:rPr lang="en-US" dirty="0" smtClean="0"/>
              <a:t>None</a:t>
            </a:r>
          </a:p>
        </p:txBody>
      </p:sp>
    </p:spTree>
    <p:extLst>
      <p:ext uri="{BB962C8B-B14F-4D97-AF65-F5344CB8AC3E}">
        <p14:creationId xmlns:p14="http://schemas.microsoft.com/office/powerpoint/2010/main" val="123036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0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b="1"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Apigee Edge includes </a:t>
            </a:r>
            <a:r>
              <a:rPr lang="en-US" sz="2400" dirty="0" smtClean="0">
                <a:solidFill>
                  <a:schemeClr val="bg1"/>
                </a:solidFill>
                <a:latin typeface="Helvetica Neue Light"/>
                <a:cs typeface="Helvetica Neue Light"/>
              </a:rPr>
              <a:t>over 30 easy to configurable policies AND built in support for Node, JavaScript and Java extensibility</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APIs developed with Edge can leverage the out-of-the-box, configurable policies, custom code written in JavaScript</a:t>
            </a:r>
            <a:r>
              <a:rPr lang="en-US" baseline="0" dirty="0" smtClean="0"/>
              <a:t> (Node.js)</a:t>
            </a:r>
            <a:r>
              <a:rPr lang="en-US" dirty="0" smtClean="0"/>
              <a:t> or Java, or both. The flexibility to leverage standard implementations,</a:t>
            </a:r>
            <a:r>
              <a:rPr lang="en-US" baseline="0" dirty="0" smtClean="0"/>
              <a:t> configuration AND code improves developer productivity by accelerating the time to solve both common and complex problems. </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Common themes and use cases, are best handled with standard implementations and configuration. Apigee Edge provides Traffic Management, Security, Mediation  and other policies out of the box that you can leverage, configure, and reuse across projects. These policies provide common, consistent, scalable, tuned implementations of common functionality.</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Complex problems are best handled via software development, or a combination of configuration and development. Apigee Edge enables you to solve these complex or unique needs through extension polices. You can write these extension policies in JavaScript, Java, node.js, or external services.</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In addition, with our micro-services architecture, you can implement a set</a:t>
            </a:r>
            <a:r>
              <a:rPr lang="en-US" dirty="0" smtClean="0"/>
              <a:t> small, independent, decoupled, focused processes with node.js and deploy</a:t>
            </a:r>
            <a:r>
              <a:rPr lang="en-US" baseline="0" dirty="0" smtClean="0"/>
              <a:t> them </a:t>
            </a:r>
            <a:r>
              <a:rPr lang="en-US" dirty="0" smtClean="0"/>
              <a:t>in the gateway to meet your unique needs. </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Whether your needs are simple or complex</a:t>
            </a:r>
            <a:r>
              <a:rPr lang="en-US" baseline="0" dirty="0" smtClean="0"/>
              <a:t>, Apigee Edge provides you the flexibility you need to build APIs faster.</a:t>
            </a: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endParaRPr lang="en-US" sz="2400" dirty="0" smtClean="0">
              <a:solidFill>
                <a:schemeClr val="bg1"/>
              </a:solidFill>
              <a:latin typeface="Helvetica Neue Light"/>
              <a:cs typeface="Helvetica Neue Light"/>
            </a:endParaRPr>
          </a:p>
          <a:p>
            <a:endParaRPr lang="en-US" dirty="0" smtClean="0"/>
          </a:p>
          <a:p>
            <a:r>
              <a:rPr lang="en-US" b="1" dirty="0" smtClean="0"/>
              <a:t>Link</a:t>
            </a:r>
            <a:r>
              <a:rPr lang="en-US" b="1" baseline="0" dirty="0" smtClean="0"/>
              <a:t> to Wiki</a:t>
            </a:r>
          </a:p>
          <a:p>
            <a:r>
              <a:rPr lang="en-US" baseline="0" dirty="0" smtClean="0"/>
              <a:t>https://apigeesc.atlassian.net/wiki/display/SEP/API+Development+with+Configuration+and+Code</a:t>
            </a:r>
          </a:p>
          <a:p>
            <a:endParaRPr lang="en-US" baseline="0" dirty="0" smtClean="0"/>
          </a:p>
          <a:p>
            <a:r>
              <a:rPr lang="en-US" b="1" baseline="0" dirty="0" smtClean="0"/>
              <a:t>For Instance</a:t>
            </a:r>
            <a:endParaRPr lang="en-US" b="1" dirty="0" smtClean="0"/>
          </a:p>
          <a:p>
            <a:r>
              <a:rPr lang="en-US" dirty="0" smtClean="0"/>
              <a:t>None</a:t>
            </a:r>
            <a:endParaRPr lang="en-US" sz="2400" dirty="0" smtClean="0">
              <a:solidFill>
                <a:schemeClr val="bg1"/>
              </a:solidFill>
              <a:latin typeface="Helvetica Neue Light"/>
              <a:cs typeface="Helvetica Neue Light"/>
            </a:endParaRPr>
          </a:p>
          <a:p>
            <a:pPr marL="342900" indent="-342900">
              <a:buFont typeface="Arial"/>
              <a:buChar char="•"/>
            </a:pPr>
            <a:endParaRPr lang="en-US" dirty="0"/>
          </a:p>
        </p:txBody>
      </p:sp>
    </p:spTree>
    <p:extLst>
      <p:ext uri="{BB962C8B-B14F-4D97-AF65-F5344CB8AC3E}">
        <p14:creationId xmlns:p14="http://schemas.microsoft.com/office/powerpoint/2010/main" val="125072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b="1" dirty="0" smtClean="0"/>
              <a:t>Main Point</a:t>
            </a:r>
          </a:p>
          <a:p>
            <a:r>
              <a:rPr lang="en-US" dirty="0" smtClean="0"/>
              <a:t>Apigee</a:t>
            </a:r>
            <a:r>
              <a:rPr lang="en-US" baseline="0" dirty="0" smtClean="0"/>
              <a:t> secures all points of engagement from user interactions to back end systems</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Security breaches are becoming increasingly common leading to brand damage, IP exposure, and costly mitigation procedures. Consumer expectations on security and privacy of PII data have increased dramatically.</a:t>
            </a:r>
          </a:p>
          <a:p>
            <a:endParaRPr lang="en-US" dirty="0" smtClean="0"/>
          </a:p>
          <a:p>
            <a:pPr marL="0" marR="0" indent="0" defTabSz="457131" eaLnBrk="1" fontAlgn="auto" latinLnBrk="0" hangingPunct="1">
              <a:lnSpc>
                <a:spcPct val="117999"/>
              </a:lnSpc>
              <a:spcBef>
                <a:spcPts val="0"/>
              </a:spcBef>
              <a:spcAft>
                <a:spcPts val="0"/>
              </a:spcAft>
              <a:buClrTx/>
              <a:buSzTx/>
              <a:buFontTx/>
              <a:buNone/>
              <a:tabLst/>
              <a:defRPr/>
            </a:pPr>
            <a:r>
              <a:rPr lang="en-US" sz="2000" baseline="0" dirty="0" smtClean="0">
                <a:solidFill>
                  <a:schemeClr val="bg1"/>
                </a:solidFill>
                <a:latin typeface="Helvetica Neue Light"/>
                <a:cs typeface="Helvetica Neue Light"/>
              </a:rPr>
              <a:t>Apigee Edge provides e</a:t>
            </a:r>
            <a:r>
              <a:rPr lang="en-US" sz="2000" dirty="0" smtClean="0">
                <a:solidFill>
                  <a:schemeClr val="bg1"/>
                </a:solidFill>
                <a:latin typeface="Helvetica Neue Light"/>
                <a:cs typeface="Helvetica Neue Light"/>
              </a:rPr>
              <a:t>asy to use security features for each step of the value chain</a:t>
            </a:r>
            <a:r>
              <a:rPr lang="en-US" dirty="0" smtClean="0"/>
              <a:t>. In</a:t>
            </a:r>
            <a:r>
              <a:rPr lang="en-US" baseline="0" dirty="0" smtClean="0"/>
              <a:t> addition, the </a:t>
            </a:r>
            <a:r>
              <a:rPr lang="en-US" dirty="0" smtClean="0"/>
              <a:t>out of the box security</a:t>
            </a:r>
            <a:r>
              <a:rPr lang="en-US" baseline="0" dirty="0" smtClean="0"/>
              <a:t> </a:t>
            </a:r>
            <a:r>
              <a:rPr lang="en-US" dirty="0" smtClean="0"/>
              <a:t>features embody best practices and guidelines required by PCI and HIPAA regulations. With many security</a:t>
            </a:r>
            <a:r>
              <a:rPr lang="en-US" baseline="0" dirty="0" smtClean="0"/>
              <a:t> capabilities - </a:t>
            </a:r>
            <a:r>
              <a:rPr lang="en-US" dirty="0" smtClean="0"/>
              <a:t>O</a:t>
            </a:r>
            <a:r>
              <a:rPr lang="en-US" baseline="0" dirty="0" smtClean="0"/>
              <a:t>auth 2 to secure user and app interactions, many easy to configure and extend self-service policies and features to mitigate threats to your APIs. e.g. Rate limiting policy to protect any traffic spikes due to DoS attacks, role based access control, Mutual TLS and more – Apigee secures all points of engagement from user interactions to the back end. </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endParaRPr lang="en-US" baseline="0" dirty="0" smtClean="0"/>
          </a:p>
          <a:p>
            <a:r>
              <a:rPr lang="en-US" baseline="0" dirty="0" smtClean="0"/>
              <a:t>Apigee Edge is (penetration) pen-tested by a 3rd party vendor. This means our private cloud customers can deploy it without further security testing required. We can provide a pen-testing report to your internal security and audit team – this not only accelerates the time to deployment but it can also save you $25-50K of pen testing cost.</a:t>
            </a:r>
          </a:p>
          <a:p>
            <a:endParaRPr lang="en-US" baseline="0" dirty="0" smtClean="0"/>
          </a:p>
          <a:p>
            <a:r>
              <a:rPr lang="en-US" baseline="0" dirty="0" smtClean="0"/>
              <a:t>Cloud customers can rely on Apigee’s expertise and experience in hosting thousands of customer APIs in our cloud and resolving any emerging security vulnerabilities. We respond to security patches in days and release it so you don’t have to worry about new security vulnerabilities. </a:t>
            </a:r>
          </a:p>
          <a:p>
            <a:endParaRPr lang="en-US" baseline="0" dirty="0" smtClean="0"/>
          </a:p>
          <a:p>
            <a:r>
              <a:rPr lang="en-US" baseline="0" dirty="0" smtClean="0"/>
              <a:t>Apigee brings years of infrastructure and service delivery partner strength such as strategic partnership with AWS. For example we have mitigated risks to customers due to security vulnerabilities such as  - FREAK, HEARTBLEED, SHELLSHOCK, POODLE. All responded within 24 hours with least impact to our customer APIs and availability. We're part of AWS Advisory Council to influence their strategic direction and security features. We have a strong architecture and AWS partnership (people, process, tech) to address DDoS on Apigee cloud.</a:t>
            </a:r>
          </a:p>
          <a:p>
            <a:endParaRPr lang="en-US" baseline="0" dirty="0" smtClean="0"/>
          </a:p>
          <a:p>
            <a:endParaRPr lang="en-US" baseline="0" dirty="0" smtClean="0"/>
          </a:p>
          <a:p>
            <a:r>
              <a:rPr lang="en-US" b="1" baseline="0" dirty="0" smtClean="0"/>
              <a:t>Link to Wiki</a:t>
            </a:r>
          </a:p>
          <a:p>
            <a:r>
              <a:rPr lang="en-US" baseline="0" dirty="0" smtClean="0"/>
              <a:t>https://apigeesc.atlassian.net/wiki/display/SEP/THEME+%3A+Security (see each section under this theme)</a:t>
            </a:r>
          </a:p>
          <a:p>
            <a:endParaRPr lang="en-US" baseline="0" dirty="0" smtClean="0"/>
          </a:p>
          <a:p>
            <a:r>
              <a:rPr lang="en-US" b="1" baseline="0" dirty="0" smtClean="0"/>
              <a:t>For Instance</a:t>
            </a:r>
          </a:p>
          <a:p>
            <a:pPr marL="342900" indent="-342900">
              <a:buFont typeface="Arial"/>
              <a:buChar char="•"/>
            </a:pPr>
            <a:r>
              <a:rPr lang="en-US" baseline="0" dirty="0" smtClean="0"/>
              <a:t>Apigee Edge software is trusted by hundreds of customers in Health care, Financial and Govt vertical to protect their APIs and meet their PCI, HIPAA and other compliance needs.</a:t>
            </a:r>
          </a:p>
          <a:p>
            <a:pPr marL="342900" indent="-342900">
              <a:buFont typeface="Arial"/>
              <a:buChar char="•"/>
            </a:pPr>
            <a:r>
              <a:rPr lang="en-US" baseline="0" dirty="0" smtClean="0"/>
              <a:t>Retail customers including Target, Home Depot, Kohls - Financial customers like Vantiv, Firstdata, Amex; Healthcare customers like Humana, Cambia Health, HCSC and various Govt customers. </a:t>
            </a:r>
          </a:p>
          <a:p>
            <a:pPr marL="342900" indent="-342900">
              <a:buFont typeface="Arial"/>
              <a:buChar char="•"/>
            </a:pPr>
            <a:r>
              <a:rPr lang="en-US" baseline="0" dirty="0" smtClean="0"/>
              <a:t>When Heartbleed, FREAK,  was discovered, we were able to mitigate the vulnerability within 24 hours with no visible impact to our customer API traffic</a:t>
            </a:r>
          </a:p>
          <a:p>
            <a:pPr marL="342900" indent="-342900">
              <a:buFont typeface="Arial"/>
              <a:buChar char="•"/>
            </a:pPr>
            <a:r>
              <a:rPr lang="en-US" baseline="0" dirty="0" smtClean="0"/>
              <a:t>When AWS had a hypervisor vulnerability that required 50% of Apigee servers to be rebooted automatically without notification, we were able to sustain the reboots with zero downtime.</a:t>
            </a:r>
          </a:p>
          <a:p>
            <a:pPr marL="342900" indent="-342900">
              <a:buFont typeface="Arial"/>
              <a:buChar char="•"/>
            </a:pPr>
            <a:r>
              <a:rPr lang="en-US" baseline="0" dirty="0" smtClean="0"/>
              <a:t>SAP does security pen-testing on every Apigee release and we have always passed their stringent benchmark for OWASP Top 10 and SANS 25 application security standard.</a:t>
            </a:r>
          </a:p>
        </p:txBody>
      </p:sp>
    </p:spTree>
    <p:extLst>
      <p:ext uri="{BB962C8B-B14F-4D97-AF65-F5344CB8AC3E}">
        <p14:creationId xmlns:p14="http://schemas.microsoft.com/office/powerpoint/2010/main" val="1703231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a:t>
            </a:r>
          </a:p>
          <a:p>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1" baseline="0" dirty="0" smtClean="0"/>
              <a:t>Script</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Make</a:t>
            </a:r>
            <a:r>
              <a:rPr lang="en-US" baseline="0" dirty="0" smtClean="0"/>
              <a:t> it easy for developers to use your APIs with a secure and turnkey developer portal that gives them self-service access to your APIs, forums, blogs, sandbox, analytics, and more.</a:t>
            </a:r>
          </a:p>
          <a:p>
            <a:endParaRPr lang="en-US" baseline="0" dirty="0" smtClean="0"/>
          </a:p>
          <a:p>
            <a:r>
              <a:rPr lang="en-US" baseline="0" dirty="0" smtClean="0"/>
              <a:t>With Apigee Edge, you can deploy a custom and turnkey developer portal that provides self-service access to your APIs, api-keys, and SmartDocs. The developer portal comes with hundreds of pre-installed modules such as polls, blogs, and forums; external authorization for login, such as Google, GitHub, LDAP, and OpenId; Internationalization; Issue tracker integrations like BugHerd; Google Analytics; and more. In addition, with over 10,000 open source Drupal modules and themes available, covering a huge range of use cases, you can install and configure new add-ons to get the desired functionality, such as Jira integration, powerful workflow tools, content rating tools, and much, much more. Additionally, the developer portal is based on open source Drupal technology with a 1M+ developer community. This enables you to customize Drupal to meet your unique needs and easily find developers to augment your internal teams.</a:t>
            </a:r>
          </a:p>
          <a:p>
            <a:endParaRPr lang="en-US" baseline="0" dirty="0" smtClean="0"/>
          </a:p>
          <a:p>
            <a:r>
              <a:rPr lang="en-US" baseline="0" dirty="0" smtClean="0"/>
              <a:t>As developers participate in your API program, the analytics within Apigee Edge enable you to measure usage, adoption and engagement so you can tailor your APIs and program appropriately to meet their needs.</a:t>
            </a:r>
          </a:p>
          <a:p>
            <a:endParaRPr lang="en-US" baseline="0" dirty="0" smtClean="0"/>
          </a:p>
          <a:p>
            <a:r>
              <a:rPr lang="en-US" baseline="0" dirty="0" smtClean="0"/>
              <a:t>Leading enterprises such as First Data, Walgreens, Pearson, Equinix and many more are using the Developer Portal to make it easy for their developers to use their APIs. </a:t>
            </a:r>
          </a:p>
          <a:p>
            <a:endParaRPr lang="en-US" baseline="0" dirty="0" smtClean="0"/>
          </a:p>
          <a:p>
            <a:r>
              <a:rPr lang="en-US" b="1" baseline="0" dirty="0" smtClean="0"/>
              <a:t>Link to Wiki</a:t>
            </a:r>
          </a:p>
          <a:p>
            <a:r>
              <a:rPr lang="en-US" baseline="0" dirty="0" smtClean="0"/>
              <a:t>https://apigeesc.atlassian.net/wiki/pages/viewpage.action?pageId=76415368</a:t>
            </a:r>
          </a:p>
          <a:p>
            <a:endParaRPr lang="en-US" baseline="0" dirty="0" smtClean="0"/>
          </a:p>
          <a:p>
            <a:r>
              <a:rPr lang="en-US" b="1" baseline="0" dirty="0" smtClean="0"/>
              <a:t>For Instance</a:t>
            </a:r>
          </a:p>
          <a:p>
            <a:pPr marL="342900" indent="-342900">
              <a:buFont typeface="Arial"/>
              <a:buChar char="•"/>
            </a:pPr>
            <a:r>
              <a:rPr lang="en-US" b="1" baseline="0" dirty="0" smtClean="0"/>
              <a:t>Walgreens</a:t>
            </a:r>
            <a:r>
              <a:rPr lang="en-US" baseline="0" dirty="0" smtClean="0"/>
              <a:t> - launched their portal with minimal customizations on top of the out of the box portal. But on the other hand, ATT used Edge’s management APIs to build their own developer portal from scratch.</a:t>
            </a:r>
          </a:p>
          <a:p>
            <a:pPr marL="342900" indent="-342900">
              <a:buFont typeface="Arial"/>
              <a:buChar char="•"/>
            </a:pPr>
            <a:r>
              <a:rPr lang="en-US" b="1" baseline="0" dirty="0" smtClean="0"/>
              <a:t>Equinix</a:t>
            </a:r>
            <a:r>
              <a:rPr lang="en-US" baseline="0" dirty="0" smtClean="0"/>
              <a:t> -https://developer.equinix.com/ - partner and internal . Onboard their users using an internal system and then the developers get access to dev portal via sso.</a:t>
            </a:r>
          </a:p>
          <a:p>
            <a:pPr marL="342900" indent="-342900">
              <a:buFont typeface="Arial"/>
              <a:buChar char="•"/>
            </a:pPr>
            <a:r>
              <a:rPr lang="en-US" b="1" baseline="0" dirty="0" smtClean="0"/>
              <a:t>Gracenote</a:t>
            </a:r>
            <a:r>
              <a:rPr lang="en-US" baseline="0" dirty="0" smtClean="0"/>
              <a:t> - https://developer.gracenote.com and https://developer.ntt.com/en portals are available in both Japanese and English. They leverage the OOB i18n features.</a:t>
            </a:r>
          </a:p>
          <a:p>
            <a:pPr marL="342900" indent="-342900">
              <a:buFont typeface="Arial"/>
              <a:buChar char="•"/>
            </a:pPr>
            <a:r>
              <a:rPr lang="en-US" b="1" baseline="0" dirty="0" smtClean="0"/>
              <a:t>Pearson</a:t>
            </a:r>
            <a:r>
              <a:rPr lang="en-US" baseline="0" dirty="0" smtClean="0"/>
              <a:t> - community.pdn.pearson.com a complete custom module built into http://developer.pearson.com/ . A nice custom built app gallery http://developer.pearson.com/product-showcase with capabilities like “Related Showcases” etc. done with Drupal’s powerful taxonomy feature. Custom feature like Bookmarks for contents.</a:t>
            </a:r>
          </a:p>
          <a:p>
            <a:pPr marL="342900" indent="-342900">
              <a:buFont typeface="Arial"/>
              <a:buChar char="•"/>
            </a:pPr>
            <a:r>
              <a:rPr lang="en-US" b="1" baseline="0" dirty="0" smtClean="0"/>
              <a:t>First Data</a:t>
            </a:r>
            <a:r>
              <a:rPr lang="en-US" baseline="0" dirty="0" smtClean="0"/>
              <a:t> in their portal has different flows for customer on boarding and merchant on boarding. They have also built a custom flow for Certifying the apps which are getting registered in their dev portal.</a:t>
            </a:r>
          </a:p>
          <a:p>
            <a:pPr marL="0" indent="0">
              <a:buFont typeface="Arial"/>
              <a:buNone/>
            </a:pPr>
            <a:endParaRPr lang="en-US" baseline="0" dirty="0" smtClean="0"/>
          </a:p>
          <a:p>
            <a:pPr marL="0" indent="0">
              <a:buFont typeface="Arial"/>
              <a:buNone/>
            </a:pPr>
            <a:r>
              <a:rPr lang="en-US" baseline="0" dirty="0" smtClean="0"/>
              <a:t>Whatever flow you want to have for authentication :</a:t>
            </a:r>
          </a:p>
          <a:p>
            <a:pPr marL="342900" indent="-342900">
              <a:buFont typeface="Arial"/>
              <a:buChar char="•"/>
            </a:pPr>
            <a:r>
              <a:rPr lang="en-US" b="1" baseline="0" dirty="0" smtClean="0"/>
              <a:t>EE</a:t>
            </a:r>
            <a:r>
              <a:rPr lang="en-US" baseline="0" dirty="0" smtClean="0"/>
              <a:t> - user is registered only by their support in their own support portal and then the details sent to the user</a:t>
            </a:r>
          </a:p>
          <a:p>
            <a:pPr marL="342900" indent="-342900">
              <a:buFont typeface="Arial"/>
              <a:buChar char="•"/>
            </a:pPr>
            <a:r>
              <a:rPr lang="en-US" b="1" baseline="0" dirty="0" smtClean="0"/>
              <a:t>Gracenote</a:t>
            </a:r>
            <a:r>
              <a:rPr lang="en-US" baseline="0" dirty="0" smtClean="0"/>
              <a:t> - Enabled social login on their dev portal. Developers can choose to Login via facebook at the registration page.</a:t>
            </a:r>
          </a:p>
          <a:p>
            <a:pPr marL="342900" indent="-342900">
              <a:buFont typeface="Arial"/>
              <a:buChar char="•"/>
            </a:pPr>
            <a:r>
              <a:rPr lang="en-US" b="1" baseline="0" dirty="0" smtClean="0"/>
              <a:t>First Data</a:t>
            </a:r>
            <a:r>
              <a:rPr lang="en-US" baseline="0" dirty="0" smtClean="0"/>
              <a:t> - included security questions as part of registration</a:t>
            </a:r>
          </a:p>
          <a:p>
            <a:pPr marL="342900" indent="-342900">
              <a:buFont typeface="Arial"/>
              <a:buChar char="•"/>
            </a:pPr>
            <a:r>
              <a:rPr lang="en-US" b="1" baseline="0" dirty="0" smtClean="0"/>
              <a:t>Associated Press/Pitney Bowes </a:t>
            </a:r>
            <a:r>
              <a:rPr lang="en-US" baseline="0" dirty="0" smtClean="0"/>
              <a:t>wants to include their internal customer IDs generated from different systems while customer registers. Registration flow customized to make a call to their internal systems to generate/retrieve customer IDs to include in custom attributes of developer.</a:t>
            </a:r>
          </a:p>
          <a:p>
            <a:pPr marL="342900" indent="-342900">
              <a:buFont typeface="Arial"/>
              <a:buChar char="•"/>
            </a:pPr>
            <a:r>
              <a:rPr lang="en-US" b="1" baseline="0" dirty="0" smtClean="0"/>
              <a:t>Vantiv</a:t>
            </a:r>
            <a:r>
              <a:rPr lang="en-US" baseline="0" dirty="0" smtClean="0"/>
              <a:t> - App certification process : Vantiv uses a App certification process to qualify and graduate developers from a sandbox environment to production. Today, it is a manual and high touch process. Vantiv wanted to move to a more self service model and therefore automate the app certification process. The new model is that the developers takes tests which are logged, and when they pass the test, they automatically are approved to move their apps to production. The extensibility of our developer portal in addition to the inbuilt rules engine allowed us to build this custom workflow out resulting in a highly self service workflows that the customer finds extremely helpful. </a:t>
            </a:r>
          </a:p>
        </p:txBody>
      </p:sp>
    </p:spTree>
    <p:extLst>
      <p:ext uri="{BB962C8B-B14F-4D97-AF65-F5344CB8AC3E}">
        <p14:creationId xmlns:p14="http://schemas.microsoft.com/office/powerpoint/2010/main" val="3149944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 Edge provides</a:t>
            </a:r>
            <a:r>
              <a:rPr lang="en-US" baseline="0" dirty="0" smtClean="0"/>
              <a:t> complete visibility into the entire digital value chain – from app end to the back end</a:t>
            </a:r>
          </a:p>
          <a:p>
            <a:endParaRPr lang="en-US" baseline="0" dirty="0" smtClean="0"/>
          </a:p>
          <a:p>
            <a:r>
              <a:rPr lang="en-US" b="1" baseline="0" dirty="0" smtClean="0"/>
              <a:t>Script</a:t>
            </a:r>
            <a:endParaRPr lang="en-US" sz="240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The digital value chain stretches all the way from the user to the back end services. Digital requires you to know how you’re doing at every stage of the value chain. Apigee Edge provides complete visibility into the entire digital value chain – </a:t>
            </a:r>
            <a:r>
              <a:rPr lang="en-US" sz="2400" kern="1200" baseline="0" dirty="0" smtClean="0">
                <a:solidFill>
                  <a:schemeClr val="tx1"/>
                </a:solidFill>
                <a:effectLst/>
                <a:latin typeface="+mj-lt"/>
                <a:ea typeface="+mj-ea"/>
                <a:cs typeface="+mj-cs"/>
                <a:sym typeface="Helvetica Neue"/>
              </a:rPr>
              <a:t>from the app end to the back end.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baseline="0" dirty="0" smtClean="0"/>
              <a:t>Apigee Edge automatically and continuously collects analytics data from all API traffic. As a result, you do not need separate tools for API analytics, saving you costs in terms of resources, infrastructure and on-going maintenance. Since the data collection is continuous, you can see meaningful API trends and API failures that may not be apparent when analytics are measured at coarse aggregation intervals. In fact, Apigee Support uses the same analytics data to help resolve customer issues.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provides complete visibility into the health and performance of your APIs. Apigee Edge provides a number of out of the box charts that help you measure and monitor traffic, performance, latency, errors and more. The out of the box charts also reduce downtime – you can quickly identify potential bottlenecks with target endpoints based on the observed API performance and usage trends. Using this information, you can make changes to their target endpoints and avoid potential downtime.</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Apigee Edge enables you to improve the productivity of your developers consuming your APIs by using the OOTB charts to identify issues related to latencies or errors, and proactively reaching out to those developers to help them properly consume APIs. This results in consuming developers fixing their apps quickly with the help of the API team rather than doing it on their own.</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dirty="0" smtClean="0"/>
              <a:t>Apigee</a:t>
            </a:r>
            <a:r>
              <a:rPr lang="en-US" sz="2400" baseline="0" dirty="0" smtClean="0"/>
              <a:t> Edge provides complete flexibility with self-service custom reports. </a:t>
            </a:r>
            <a:r>
              <a:rPr lang="en-US" sz="2400" b="0" dirty="0" smtClean="0"/>
              <a:t>You can quickly adapt to changing business and</a:t>
            </a:r>
            <a:r>
              <a:rPr lang="en-US" sz="2400" b="0" baseline="0" dirty="0" smtClean="0"/>
              <a:t> customer</a:t>
            </a:r>
            <a:r>
              <a:rPr lang="en-US" sz="2400" b="0" dirty="0" smtClean="0"/>
              <a:t> needs</a:t>
            </a:r>
            <a:r>
              <a:rPr lang="en-US" sz="2400" b="0" baseline="0" dirty="0" smtClean="0"/>
              <a:t> by extending the core analytics to capture additional data from your APIs and  create powerful custom analytics reports using the self-service interface. Edge Analytics allows you to create custom metrics and dimensions and use them in any report, custom report or analytics API. You can use virtually any attribute that describes traffic to create custom metrics and dimensions. This means you can use more than 500 variables available in the gateway, or extract them from the API request, response, request payload or response payload. You can use these custom variables in default reports such as Investigate Anomalies or in Custom Reports</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r>
              <a:rPr lang="en-US" sz="2400" dirty="0" smtClean="0"/>
              <a:t>While</a:t>
            </a:r>
            <a:r>
              <a:rPr lang="en-US" sz="2400" baseline="0" dirty="0" smtClean="0"/>
              <a:t> Apigee Edge collects a lot of API data, we recognize that you </a:t>
            </a:r>
            <a:r>
              <a:rPr lang="en-US" sz="2400" dirty="0" smtClean="0"/>
              <a:t> often</a:t>
            </a:r>
            <a:r>
              <a:rPr lang="en-US" sz="2400" baseline="0" dirty="0" smtClean="0"/>
              <a:t> </a:t>
            </a:r>
            <a:r>
              <a:rPr lang="en-US" sz="2400" dirty="0" smtClean="0"/>
              <a:t>also have a need to combine this data with other operational and business data obtained by other means. Apigee Edge enables you to create custom queries against raw traffic data using RESTful APIs. You</a:t>
            </a:r>
            <a:r>
              <a:rPr lang="en-US" sz="2400" baseline="0" dirty="0" smtClean="0"/>
              <a:t> have </a:t>
            </a:r>
            <a:r>
              <a:rPr lang="en-US" sz="2400" dirty="0" smtClean="0"/>
              <a:t>full flexibility to obtain Apigee collected metrics using automated scripts as-and-when needed. Without this capability, you</a:t>
            </a:r>
            <a:r>
              <a:rPr lang="en-US" sz="2400" baseline="0" dirty="0" smtClean="0"/>
              <a:t> </a:t>
            </a:r>
            <a:r>
              <a:rPr lang="en-US" sz="2400" dirty="0" smtClean="0"/>
              <a:t>would need to understand the underlying data schema, use database specific SQL scripts, etc. to obtain the raw traffic data that you need.</a:t>
            </a:r>
            <a:r>
              <a:rPr lang="en-US" sz="2400" baseline="0" dirty="0" smtClean="0"/>
              <a:t> </a:t>
            </a:r>
            <a:r>
              <a:rPr lang="en-US" sz="2400" dirty="0" smtClean="0"/>
              <a:t>As a result of these Analytics Apis, you can reduce data extraction costs and easily integrate with existing reporting, analytics, and visualization</a:t>
            </a:r>
            <a:r>
              <a:rPr lang="en-US" sz="2400" baseline="0" dirty="0" smtClean="0"/>
              <a:t> tools. This reduces the time, effort, and costs of making Apigee Edge to work with existing enterprise tools and initiatives.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i="0" kern="1200" dirty="0" smtClean="0">
                <a:solidFill>
                  <a:schemeClr val="tx1"/>
                </a:solidFill>
                <a:effectLst/>
                <a:latin typeface="+mj-lt"/>
                <a:ea typeface="+mj-ea"/>
                <a:cs typeface="+mj-cs"/>
                <a:sym typeface="Helvetica Neue"/>
              </a:rPr>
              <a:t>In addition, Apigee</a:t>
            </a:r>
            <a:r>
              <a:rPr lang="en-US" sz="2400" i="0" kern="1200" baseline="0" dirty="0" smtClean="0">
                <a:solidFill>
                  <a:schemeClr val="tx1"/>
                </a:solidFill>
                <a:effectLst/>
                <a:latin typeface="+mj-lt"/>
                <a:ea typeface="+mj-ea"/>
                <a:cs typeface="+mj-cs"/>
                <a:sym typeface="Helvetica Neue"/>
              </a:rPr>
              <a:t> Edge provides analytics for your mobile developers enabling them to monitor the usage, performance, and crashes and errors in their mobile apps. </a:t>
            </a:r>
          </a:p>
          <a:p>
            <a:pPr marL="0" marR="0" indent="0" defTabSz="457131" eaLnBrk="1" fontAlgn="auto" latinLnBrk="0" hangingPunct="1">
              <a:lnSpc>
                <a:spcPct val="117999"/>
              </a:lnSpc>
              <a:spcBef>
                <a:spcPts val="0"/>
              </a:spcBef>
              <a:spcAft>
                <a:spcPts val="0"/>
              </a:spcAft>
              <a:buClrTx/>
              <a:buSzTx/>
              <a:buFont typeface="Arial"/>
              <a:buNone/>
              <a:tabLst/>
              <a:defRPr/>
            </a:pPr>
            <a:endParaRPr lang="en-US" sz="2400" i="0" kern="1200" baseline="0" dirty="0" smtClean="0">
              <a:solidFill>
                <a:schemeClr val="tx1"/>
              </a:solidFill>
              <a:effectLst/>
              <a:latin typeface="+mj-lt"/>
              <a:ea typeface="+mj-ea"/>
              <a:cs typeface="+mj-cs"/>
              <a:sym typeface="Helvetica Neue"/>
            </a:endParaRPr>
          </a:p>
          <a:p>
            <a:pPr marL="0" marR="0" indent="0" defTabSz="457131" eaLnBrk="1" fontAlgn="auto" latinLnBrk="0" hangingPunct="1">
              <a:lnSpc>
                <a:spcPct val="117999"/>
              </a:lnSpc>
              <a:spcBef>
                <a:spcPts val="0"/>
              </a:spcBef>
              <a:spcAft>
                <a:spcPts val="0"/>
              </a:spcAft>
              <a:buClrTx/>
              <a:buSzTx/>
              <a:buFont typeface="Arial"/>
              <a:buNone/>
              <a:tabLst/>
              <a:defRPr/>
            </a:pPr>
            <a:r>
              <a:rPr lang="en-US" sz="2400" kern="1200" baseline="0" dirty="0" smtClean="0">
                <a:solidFill>
                  <a:schemeClr val="tx1"/>
                </a:solidFill>
                <a:effectLst/>
                <a:latin typeface="+mj-lt"/>
                <a:ea typeface="+mj-ea"/>
                <a:cs typeface="+mj-cs"/>
                <a:sym typeface="Helvetica Neue"/>
              </a:rPr>
              <a:t>This end to end approach provides unprecedented information about how your entire value chain is interacting with your services. </a:t>
            </a:r>
          </a:p>
          <a:p>
            <a:pPr marL="0" marR="0" indent="0" defTabSz="457200" eaLnBrk="1" fontAlgn="auto" latinLnBrk="0" hangingPunct="1">
              <a:lnSpc>
                <a:spcPct val="117999"/>
              </a:lnSpc>
              <a:spcBef>
                <a:spcPts val="0"/>
              </a:spcBef>
              <a:spcAft>
                <a:spcPts val="0"/>
              </a:spcAft>
              <a:buClrTx/>
              <a:buSzTx/>
              <a:buFont typeface="Arial"/>
              <a:buNone/>
              <a:tabLst/>
              <a:defRPr/>
            </a:pPr>
            <a:endParaRPr lang="en-US" sz="2400" b="0" kern="1200" baseline="0" dirty="0" smtClean="0">
              <a:solidFill>
                <a:schemeClr val="tx1"/>
              </a:solidFill>
              <a:effectLst/>
              <a:latin typeface="+mj-lt"/>
              <a:ea typeface="+mj-ea"/>
              <a:cs typeface="+mj-cs"/>
              <a:sym typeface="Helvetica Neue"/>
            </a:endParaRPr>
          </a:p>
          <a:p>
            <a:endParaRPr lang="en-US" sz="2400" kern="1200" baseline="0" dirty="0" smtClean="0">
              <a:solidFill>
                <a:schemeClr val="tx1"/>
              </a:solidFill>
              <a:effectLst/>
              <a:latin typeface="+mj-lt"/>
              <a:ea typeface="+mj-ea"/>
              <a:cs typeface="+mj-cs"/>
              <a:sym typeface="Helvetica Neue"/>
            </a:endParaRPr>
          </a:p>
          <a:p>
            <a:r>
              <a:rPr lang="en-US" sz="2400" b="1" kern="1200" baseline="0" dirty="0" smtClean="0">
                <a:solidFill>
                  <a:schemeClr val="tx1"/>
                </a:solidFill>
                <a:effectLst/>
                <a:latin typeface="+mj-lt"/>
                <a:ea typeface="+mj-ea"/>
                <a:cs typeface="+mj-cs"/>
                <a:sym typeface="Helvetica Neue"/>
              </a:rPr>
              <a:t>Link to Wiki</a:t>
            </a:r>
          </a:p>
          <a:p>
            <a:pPr marL="171450" indent="-171450">
              <a:buFont typeface="Arial"/>
              <a:buChar char="•"/>
            </a:pPr>
            <a:r>
              <a:rPr lang="en-US" sz="2400" dirty="0" smtClean="0"/>
              <a:t>https://apigeesc.atlassian.net/wiki/display/SEP/Out-of-the-Box+Charts+for+API+Performance+and+Usage</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0" baseline="0" dirty="0" smtClean="0"/>
              <a:t>https://apigeesc.atlassian.net/wiki/display/SEP/Automatic+Continuous+Data+Collection+from+all+API+Traffic</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baseline="0" dirty="0" smtClean="0"/>
              <a:t>https://apigeesc.atlassian.net/wiki/pages/viewpage.action?pageId=76415356</a:t>
            </a:r>
          </a:p>
          <a:p>
            <a:pPr marL="171450" marR="0" indent="-171450" defTabSz="457131" eaLnBrk="1" fontAlgn="auto" latinLnBrk="0" hangingPunct="1">
              <a:lnSpc>
                <a:spcPct val="117999"/>
              </a:lnSpc>
              <a:spcBef>
                <a:spcPts val="0"/>
              </a:spcBef>
              <a:spcAft>
                <a:spcPts val="0"/>
              </a:spcAft>
              <a:buClrTx/>
              <a:buSzTx/>
              <a:buFont typeface="Arial"/>
              <a:buChar char="•"/>
              <a:tabLst/>
              <a:defRPr/>
            </a:pPr>
            <a:r>
              <a:rPr lang="en-US" sz="2400" dirty="0" smtClean="0"/>
              <a:t>https://apigeesc.atlassian.net/wiki/display/SEP/Apigee+APIs+to+Create+Custom+Queries+Against+Raw+Traffic+Data</a:t>
            </a:r>
          </a:p>
          <a:p>
            <a:endParaRPr lang="en-US" sz="2400" dirty="0" smtClean="0"/>
          </a:p>
          <a:p>
            <a:endParaRPr lang="en-US" sz="2400" dirty="0" smtClean="0"/>
          </a:p>
          <a:p>
            <a:r>
              <a:rPr lang="en-US" sz="2400" b="1" dirty="0" smtClean="0"/>
              <a:t>For Instance</a:t>
            </a:r>
          </a:p>
          <a:p>
            <a:pPr marL="342900" indent="-342900">
              <a:buFont typeface="Arial"/>
              <a:buChar char="•"/>
            </a:pPr>
            <a:r>
              <a:rPr lang="en-US" sz="2400" baseline="0" dirty="0" smtClean="0"/>
              <a:t>A customer had a 7 minute outage and didn't even know about that outage from the analytics reports because the data they collected was done done at a coarser granularity and aggregated. Using Apigee Edge, we would have known about the outage based on the continuous analytics that are collected, which would have shown up in the out-of-the-box dashboards. The customer may be having multiple outages like this without their knowledge, which may result in customer satisfaction going down and may even impact revenue.</a:t>
            </a:r>
          </a:p>
          <a:p>
            <a:pPr marL="342900" indent="-342900">
              <a:buFont typeface="Arial"/>
              <a:buChar char="•"/>
            </a:pPr>
            <a:r>
              <a:rPr lang="en-US" sz="2400" baseline="0" dirty="0" smtClean="0"/>
              <a:t> Another data point is Apigee’s own usage of these API analytics in supporting our Cloud customers. Using this capability, Apigee was able to collect metrics on over 100B+ API calls that happened in 2014 - the Apigee Support team did not have to do anything to collect these metrics, but found this analytics data to be very valuable in resolving customer issues.</a:t>
            </a:r>
          </a:p>
          <a:p>
            <a:pPr marL="342900" indent="-342900">
              <a:buFont typeface="Arial"/>
              <a:buChar char="•"/>
            </a:pPr>
            <a:r>
              <a:rPr lang="en-US" sz="2400" baseline="0" dirty="0" smtClean="0"/>
              <a:t>Large retailer encountered a situation where users of their mobile app had to re-login frequently.  This was a result of an inadvertent change to the TTL of the refresh token from 60 days to 2 hours.  Using the Analytics APIs, the customer and Apigee GSC were able to run queries that helped them get Refresh Token TTL information given respective Access Token IDs and identify this misconfiguration.</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First Data uses Analytics APIs to measure the total revenues driven by each retailer partner that's using their Payeezy APIs for Apple Pay.  Immediately following the launch of Apple Pay, First Data was able to measure the success of the Apple Pay program across various retailers by capturing the transaction amounts from the API message payload and generating analytics reports in Apigee without any custom development.</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sz="2400" dirty="0" smtClean="0"/>
              <a:t>After launching their APIs for developers, Sony Mobile wanted to measure the success of their API program by tracking daily growth in adoption of their APIs by developers and apps.  They used the Analytics APIs to run their queries from a Node.js application that collects traffic data for each API, developer, and app from the launch of those APIs to measure the overall growth and individually by each developer and app.  This data is compiled and reported up to their executives on a daily basis.</a:t>
            </a:r>
          </a:p>
        </p:txBody>
      </p:sp>
    </p:spTree>
    <p:extLst>
      <p:ext uri="{BB962C8B-B14F-4D97-AF65-F5344CB8AC3E}">
        <p14:creationId xmlns:p14="http://schemas.microsoft.com/office/powerpoint/2010/main" val="239913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b="1" dirty="0" smtClean="0"/>
              <a:t>Main Point</a:t>
            </a:r>
          </a:p>
          <a:p>
            <a:r>
              <a:rPr lang="en-US" dirty="0" smtClean="0"/>
              <a:t>Apigee</a:t>
            </a:r>
            <a:r>
              <a:rPr lang="en-US" baseline="0" dirty="0" smtClean="0"/>
              <a:t> M</a:t>
            </a:r>
            <a:r>
              <a:rPr lang="en-US" dirty="0" smtClean="0"/>
              <a:t>onetization provides end-to-end self-service capabilities to create, publish, and access a variety of rate plans and other configurations. </a:t>
            </a:r>
          </a:p>
          <a:p>
            <a:endParaRPr lang="en-US" dirty="0" smtClean="0"/>
          </a:p>
          <a:p>
            <a:r>
              <a:rPr lang="en-US" b="1" dirty="0" smtClean="0"/>
              <a:t>Script</a:t>
            </a:r>
          </a:p>
          <a:p>
            <a:pPr marL="0" marR="0" indent="0" defTabSz="457131" eaLnBrk="1" fontAlgn="auto" latinLnBrk="0" hangingPunct="1">
              <a:lnSpc>
                <a:spcPct val="117999"/>
              </a:lnSpc>
              <a:spcBef>
                <a:spcPts val="0"/>
              </a:spcBef>
              <a:spcAft>
                <a:spcPts val="0"/>
              </a:spcAft>
              <a:buClrTx/>
              <a:buSzTx/>
              <a:buFontTx/>
              <a:buNone/>
              <a:tabLst/>
              <a:defRPr/>
            </a:pPr>
            <a:r>
              <a:rPr lang="en-US" b="0" dirty="0" smtClean="0"/>
              <a:t>To</a:t>
            </a:r>
            <a:r>
              <a:rPr lang="en-US" b="0" baseline="0" dirty="0" smtClean="0"/>
              <a:t> build a digital business, you need a way to monetize your APIs. You need support for many different business models and you need to monetize without without going through expensive and disruptive changes to back systems to meet business needs. </a:t>
            </a:r>
          </a:p>
          <a:p>
            <a:pPr marL="0" marR="0" indent="0" defTabSz="457131" eaLnBrk="1" fontAlgn="auto" latinLnBrk="0" hangingPunct="1">
              <a:lnSpc>
                <a:spcPct val="117999"/>
              </a:lnSpc>
              <a:spcBef>
                <a:spcPts val="0"/>
              </a:spcBef>
              <a:spcAft>
                <a:spcPts val="0"/>
              </a:spcAft>
              <a:buClrTx/>
              <a:buSzTx/>
              <a:buFontTx/>
              <a:buNone/>
              <a:tabLst/>
              <a:defRPr/>
            </a:pPr>
            <a:endParaRPr lang="en-US" b="0"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dirty="0" smtClean="0"/>
              <a:t>Apigee</a:t>
            </a:r>
            <a:r>
              <a:rPr lang="en-US" baseline="0" dirty="0" smtClean="0"/>
              <a:t> M</a:t>
            </a:r>
            <a:r>
              <a:rPr lang="en-US" dirty="0" smtClean="0"/>
              <a:t>onetization provides end-to-end self-service capabilities to create, publish, and access a variety of rate plans and other configuration. API product managers / business users can independently package, price &amp; publish API products &amp; packages. There is little to no dependence on IT to roll out these API plans.</a:t>
            </a:r>
            <a:r>
              <a:rPr lang="en-US" baseline="0" dirty="0" smtClean="0"/>
              <a:t> </a:t>
            </a:r>
            <a:r>
              <a:rPr lang="en-US" dirty="0" smtClean="0"/>
              <a:t>For instance, 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endParaRPr lang="en-US" dirty="0" smtClean="0"/>
          </a:p>
          <a:p>
            <a:r>
              <a:rPr lang="en-US" dirty="0" smtClean="0"/>
              <a:t>Apigee provides a breath of out-of-the-box pricing models that you</a:t>
            </a:r>
            <a:r>
              <a:rPr lang="en-US" baseline="0" dirty="0" smtClean="0"/>
              <a:t> </a:t>
            </a:r>
            <a:r>
              <a:rPr lang="en-US" dirty="0" smtClean="0"/>
              <a:t>can use to create variety of rate plans.</a:t>
            </a:r>
            <a:r>
              <a:rPr lang="en-US" baseline="0" dirty="0" smtClean="0"/>
              <a:t> Finding t</a:t>
            </a:r>
            <a:r>
              <a:rPr lang="en-US" dirty="0" smtClean="0"/>
              <a:t>he most effective API monetization model is often iterative.</a:t>
            </a:r>
            <a:r>
              <a:rPr lang="en-US" baseline="0" dirty="0" smtClean="0"/>
              <a:t> To support an agile approach, Apigee Monetization </a:t>
            </a:r>
            <a:r>
              <a:rPr lang="en-US" dirty="0" smtClean="0"/>
              <a:t>supports iterative experimentation,</a:t>
            </a:r>
            <a:r>
              <a:rPr lang="en-US" baseline="0" dirty="0" smtClean="0"/>
              <a:t> enabling you to succeed fast or fail fast without requiring the costly investments and extensive changes to existing systems that traditional approaches will require. For instance, </a:t>
            </a:r>
            <a:r>
              <a:rPr lang="en-US" dirty="0" smtClean="0"/>
              <a:t>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endParaRPr lang="en-US" baseline="0" dirty="0" smtClean="0"/>
          </a:p>
          <a:p>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Apigee monetization supports multiple currencies, end-to-end billing  and export usage reports to sync. with existing financial/accounting systems. With Apigee Monetization, you do not have to waste cycles on custom integrations to connect usage &amp; billing across your disparate backend offices globally and sync currencies across disparate systems. For example, a leading business profile data provider (Dunn &amp; Bradstreet) is using Monetization to track usage &amp; billing for their partners. Our solution will simplify billing complexities due to multiple currencies and disparate backend financial systems.</a:t>
            </a:r>
          </a:p>
          <a:p>
            <a:pPr marL="0" marR="0" indent="0" defTabSz="457131"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131" eaLnBrk="1" fontAlgn="auto" latinLnBrk="0" hangingPunct="1">
              <a:lnSpc>
                <a:spcPct val="117999"/>
              </a:lnSpc>
              <a:spcBef>
                <a:spcPts val="0"/>
              </a:spcBef>
              <a:spcAft>
                <a:spcPts val="0"/>
              </a:spcAft>
              <a:buClrTx/>
              <a:buSzTx/>
              <a:buFontTx/>
              <a:buNone/>
              <a:tabLst/>
              <a:defRPr/>
            </a:pPr>
            <a:r>
              <a:rPr lang="en-US" baseline="0" dirty="0" smtClean="0"/>
              <a:t>Finally, Apigee Monetization enables you to proactively track usage and use limits, and notify your partners on their usage and plans. By notifying customers and partners before they accrue huge overages enables you to avoid unnecessary billing disputes and the resulting dissatisfaction and revenue loss. In addition, tracking partner usage patterns enables you to identify any upsell opportunities or suggest a better plan. For instance, a leading travel / hospitality service provider sets limits of use and manage notifications for expirations, renewals and overages</a:t>
            </a:r>
          </a:p>
          <a:p>
            <a:endParaRPr lang="en-US" dirty="0" smtClean="0"/>
          </a:p>
          <a:p>
            <a:endParaRPr lang="en-US" dirty="0" smtClean="0"/>
          </a:p>
          <a:p>
            <a:r>
              <a:rPr lang="en-US" b="1" dirty="0" smtClean="0"/>
              <a:t>Link to Wiki</a:t>
            </a:r>
          </a:p>
          <a:p>
            <a:pPr marL="342900" indent="-342900">
              <a:buFont typeface="Arial"/>
              <a:buChar char="•"/>
            </a:pPr>
            <a:r>
              <a:rPr lang="en-US" dirty="0" smtClean="0"/>
              <a:t>https://apigeesc.atlassian.net/wiki/display/SEP/FEATURE+%3A+Monetization (see features within this area)</a:t>
            </a:r>
          </a:p>
          <a:p>
            <a:endParaRPr lang="en-US" b="1" dirty="0" smtClean="0"/>
          </a:p>
          <a:p>
            <a:r>
              <a:rPr lang="en-US" b="1" dirty="0" smtClean="0"/>
              <a:t>For Instance</a:t>
            </a:r>
          </a:p>
          <a:p>
            <a:pPr marL="342900" indent="-342900">
              <a:buFont typeface="Arial"/>
              <a:buChar char="•"/>
            </a:pPr>
            <a:r>
              <a:rPr lang="en-US" dirty="0" smtClean="0"/>
              <a:t>A travel/hospitality service provider will be able to service market opportunities with limited to no-touch from the enterprise sales team. Additionally, they will be able to provide an automated workflow for the purchase of plans, bills receipts and notifications.</a:t>
            </a:r>
          </a:p>
          <a:p>
            <a:pPr marL="342900" indent="-342900">
              <a:buFont typeface="Arial"/>
              <a:buChar char="•"/>
            </a:pPr>
            <a:r>
              <a:rPr lang="en-US" dirty="0" smtClean="0"/>
              <a:t>A Telco/Service Provider mentioned that what would typically take a 6-12 month effort can be accomplished in fraction of the time with Apigee's monetization features. This speaks to the products capabilities to provide faster time-to-market and quickly capitalizing on market opportunities.</a:t>
            </a:r>
          </a:p>
          <a:p>
            <a:pPr marL="342900" indent="-342900">
              <a:buFont typeface="Arial"/>
              <a:buChar char="•"/>
            </a:pPr>
            <a:r>
              <a:rPr lang="en-US" dirty="0" smtClean="0"/>
              <a:t>A travel/hospitality service provide will be able to quickly create revenue share, freemium and many innovative pricing models to experiment on what works best for their partners. They don’t have to waste time &amp; money on changing their financial systems to try out new pricing models.</a:t>
            </a:r>
          </a:p>
          <a:p>
            <a:pPr marL="342900" indent="-342900">
              <a:buFont typeface="Arial"/>
              <a:buChar char="•"/>
            </a:pPr>
            <a:r>
              <a:rPr lang="en-US" dirty="0" smtClean="0"/>
              <a:t> A major European telecom provider is designing new business models and using Apigee’s monetization features to introduce a new messaging product (SKU) into their offerings. Typically, introducing a new product into a financial System of record for the provider takes 6-12 months. With Apigee's monetization capabilities, the provider will be able to implement their plans in a fraction of the time.</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Leading business profile data provider (Dunn &amp; Bradstreet) is using Monetization to track usage &amp; billing for their partners. Our solution will simplify billing complexities due to  multiple currencies and disparate backend financial systems.</a:t>
            </a:r>
          </a:p>
          <a:p>
            <a:pPr marL="342900" marR="0" indent="-342900" defTabSz="457131" eaLnBrk="1" fontAlgn="auto" latinLnBrk="0" hangingPunct="1">
              <a:lnSpc>
                <a:spcPct val="117999"/>
              </a:lnSpc>
              <a:spcBef>
                <a:spcPts val="0"/>
              </a:spcBef>
              <a:spcAft>
                <a:spcPts val="0"/>
              </a:spcAft>
              <a:buClrTx/>
              <a:buSzTx/>
              <a:buFont typeface="Arial"/>
              <a:buChar char="•"/>
              <a:tabLst/>
              <a:defRPr/>
            </a:pPr>
            <a:r>
              <a:rPr lang="en-US" baseline="0" dirty="0" smtClean="0"/>
              <a:t>A leading travel / hospitality service provider sets limits of use and manage notifications for expirations, renewals and overages</a:t>
            </a:r>
          </a:p>
          <a:p>
            <a:pPr marL="342900" marR="0" indent="-342900" defTabSz="457131" eaLnBrk="1" fontAlgn="auto" latinLnBrk="0" hangingPunct="1">
              <a:lnSpc>
                <a:spcPct val="117999"/>
              </a:lnSpc>
              <a:spcBef>
                <a:spcPts val="0"/>
              </a:spcBef>
              <a:spcAft>
                <a:spcPts val="0"/>
              </a:spcAft>
              <a:buClrTx/>
              <a:buSzTx/>
              <a:buFont typeface="Arial"/>
              <a:buChar char="•"/>
              <a:tabLst/>
              <a:defRPr/>
            </a:pPr>
            <a:endParaRPr lang="en-US" baseline="0" dirty="0" smtClean="0"/>
          </a:p>
          <a:p>
            <a:pPr marL="0" indent="0">
              <a:buFont typeface="Arial"/>
              <a:buNone/>
            </a:pPr>
            <a:r>
              <a:rPr lang="en-US" b="1" dirty="0" smtClean="0"/>
              <a:t>Key Points to Reiterate</a:t>
            </a:r>
          </a:p>
          <a:p>
            <a:pPr marL="342900" indent="-342900">
              <a:buFont typeface="Arial"/>
              <a:buChar char="•"/>
            </a:pPr>
            <a:r>
              <a:rPr lang="en-US" dirty="0" smtClean="0"/>
              <a:t>Monetization</a:t>
            </a:r>
            <a:r>
              <a:rPr lang="en-US" baseline="0" dirty="0" smtClean="0"/>
              <a:t> enables you to truly treat your APIs as products and build a business around them</a:t>
            </a:r>
          </a:p>
          <a:p>
            <a:pPr marL="342900" indent="-342900">
              <a:buFont typeface="Arial"/>
              <a:buChar char="•"/>
            </a:pPr>
            <a:r>
              <a:rPr lang="en-US" baseline="0" dirty="0" smtClean="0"/>
              <a:t>Flexibility to support wide variety of business models, rate plans, multiple currencies, as well as end to end billing and enables you to export usage reports to sync with existing financial / accounting systems.</a:t>
            </a:r>
          </a:p>
          <a:p>
            <a:pPr marL="342900" indent="-342900">
              <a:buFont typeface="Arial"/>
              <a:buChar char="•"/>
            </a:pPr>
            <a:r>
              <a:rPr lang="en-US" baseline="0" dirty="0" smtClean="0"/>
              <a:t>With Apigee Monetization, you don</a:t>
            </a:r>
            <a:r>
              <a:rPr lang="fr-FR" baseline="0" dirty="0" smtClean="0"/>
              <a:t>’</a:t>
            </a:r>
            <a:r>
              <a:rPr lang="en-US" baseline="0" dirty="0" smtClean="0"/>
              <a:t>t have to adapt your business to match the technology – we can support virtually any business model. And you do not have to waste cycles on custom integrations to connect usage &amp; billing across your disparate backend offices globally and sync currencies across disparate systems</a:t>
            </a:r>
          </a:p>
          <a:p>
            <a:pPr marL="342900" indent="-342900">
              <a:buFont typeface="Arial"/>
              <a:buChar char="•"/>
            </a:pPr>
            <a:r>
              <a:rPr lang="en-US" baseline="0" dirty="0" smtClean="0"/>
              <a:t>Enables you to “fail fast” or “succeed fast”</a:t>
            </a:r>
          </a:p>
          <a:p>
            <a:pPr marL="342900" indent="-342900">
              <a:buFont typeface="Arial"/>
              <a:buChar char="•"/>
            </a:pPr>
            <a:endParaRPr lang="en-US" dirty="0"/>
          </a:p>
        </p:txBody>
      </p:sp>
    </p:spTree>
    <p:extLst>
      <p:ext uri="{BB962C8B-B14F-4D97-AF65-F5344CB8AC3E}">
        <p14:creationId xmlns:p14="http://schemas.microsoft.com/office/powerpoint/2010/main" val="1940302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Remainder of my time, one of</a:t>
            </a:r>
            <a:r>
              <a:rPr lang="en-US" baseline="0" dirty="0" smtClean="0"/>
              <a:t> my products, Edge</a:t>
            </a:r>
          </a:p>
          <a:p>
            <a:r>
              <a:rPr lang="en-US" baseline="0" dirty="0" smtClean="0"/>
              <a:t>This discussion will underscore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25</a:t>
            </a:fld>
            <a:endParaRPr lang="en-US" dirty="0"/>
          </a:p>
        </p:txBody>
      </p:sp>
    </p:spTree>
    <p:extLst>
      <p:ext uri="{BB962C8B-B14F-4D97-AF65-F5344CB8AC3E}">
        <p14:creationId xmlns:p14="http://schemas.microsoft.com/office/powerpoint/2010/main" val="335652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a:ea typeface="+mn-ea"/>
                <a:cs typeface="+mn-cs"/>
              </a:rPr>
              <a:t>Technology has changed the market context—in this case, led by mobile, powered by cloud, and exploding into billions of smart, sensing devices…</a:t>
            </a:r>
          </a:p>
          <a:p>
            <a:r>
              <a:rPr lang="en-US" dirty="0" smtClean="0"/>
              <a:t>CLICK</a:t>
            </a:r>
          </a:p>
          <a:p>
            <a:r>
              <a:rPr lang="en-US" sz="1200" kern="1200" dirty="0" smtClean="0">
                <a:solidFill>
                  <a:schemeClr val="tx1"/>
                </a:solidFill>
                <a:effectLst/>
                <a:latin typeface="Arial"/>
                <a:ea typeface="+mn-ea"/>
                <a:cs typeface="+mn-cs"/>
              </a:rPr>
              <a:t>But this has happened before. Other waves of technology have changed the market landscape, business and society.</a:t>
            </a:r>
          </a:p>
          <a:p>
            <a:r>
              <a:rPr lang="en-US" dirty="0" smtClean="0"/>
              <a:t>CLICK</a:t>
            </a:r>
          </a:p>
          <a:p>
            <a:r>
              <a:rPr lang="en-US" sz="1200" kern="1200" dirty="0" smtClean="0">
                <a:solidFill>
                  <a:schemeClr val="tx1"/>
                </a:solidFill>
                <a:effectLst/>
                <a:latin typeface="Arial"/>
                <a:ea typeface="+mn-ea"/>
                <a:cs typeface="+mn-cs"/>
              </a:rPr>
              <a:t>13</a:t>
            </a:r>
          </a:p>
          <a:p>
            <a:r>
              <a:rPr lang="en-US" sz="1200" kern="1200" dirty="0" smtClean="0">
                <a:solidFill>
                  <a:schemeClr val="tx1"/>
                </a:solidFill>
                <a:effectLst/>
                <a:latin typeface="Arial"/>
                <a:ea typeface="+mn-ea"/>
                <a:cs typeface="+mn-cs"/>
              </a:rPr>
              <a:t> But this has happened before. Other waves of technology have changed the market landscape, business and society.</a:t>
            </a:r>
          </a:p>
          <a:p>
            <a:r>
              <a:rPr lang="en-US" sz="1200" kern="1200" dirty="0" smtClean="0">
                <a:solidFill>
                  <a:schemeClr val="tx1"/>
                </a:solidFill>
                <a:effectLst/>
                <a:latin typeface="Arial"/>
                <a:ea typeface="+mn-ea"/>
                <a:cs typeface="+mn-cs"/>
              </a:rPr>
              <a:t> </a:t>
            </a:r>
          </a:p>
          <a:p>
            <a:r>
              <a:rPr lang="en-US" sz="1200" kern="1200" dirty="0" smtClean="0">
                <a:solidFill>
                  <a:schemeClr val="tx1"/>
                </a:solidFill>
                <a:effectLst/>
                <a:latin typeface="Arial"/>
                <a:ea typeface="+mn-ea"/>
                <a:cs typeface="+mn-cs"/>
              </a:rPr>
              <a:t>14</a:t>
            </a:r>
          </a:p>
          <a:p>
            <a:r>
              <a:rPr lang="en-US" sz="1200" kern="1200" dirty="0" smtClean="0">
                <a:solidFill>
                  <a:schemeClr val="tx1"/>
                </a:solidFill>
                <a:effectLst/>
                <a:latin typeface="Arial"/>
                <a:ea typeface="+mn-ea"/>
                <a:cs typeface="+mn-cs"/>
              </a:rPr>
              <a:t>And when these big technology-driven changes happen,  there are three kinds of companies:</a:t>
            </a:r>
          </a:p>
          <a:p>
            <a:r>
              <a:rPr lang="en-US" sz="1200" kern="1200" dirty="0" smtClean="0">
                <a:solidFill>
                  <a:schemeClr val="tx1"/>
                </a:solidFill>
                <a:effectLst/>
                <a:latin typeface="Arial"/>
                <a:ea typeface="+mn-ea"/>
                <a:cs typeface="+mn-cs"/>
              </a:rPr>
              <a:t>CLICK</a:t>
            </a:r>
          </a:p>
          <a:p>
            <a:r>
              <a:rPr lang="en-US" sz="1200" kern="1200" dirty="0" smtClean="0">
                <a:solidFill>
                  <a:schemeClr val="tx1"/>
                </a:solidFill>
                <a:effectLst/>
                <a:latin typeface="Arial"/>
                <a:ea typeface="+mn-ea"/>
                <a:cs typeface="+mn-cs"/>
              </a:rPr>
              <a:t>those who simply fail to adapt…these are the companies that vanish, or at least struggle as a shadow of their former selves.  These are the buggy-whip makers who passed on the whole automobile thing…</a:t>
            </a:r>
          </a:p>
          <a:p>
            <a:r>
              <a:rPr lang="en-US" sz="1200" kern="1200" dirty="0" smtClean="0">
                <a:solidFill>
                  <a:schemeClr val="tx1"/>
                </a:solidFill>
                <a:effectLst/>
                <a:latin typeface="Arial"/>
                <a:ea typeface="+mn-ea"/>
                <a:cs typeface="+mn-cs"/>
              </a:rPr>
              <a:t>CLICK</a:t>
            </a:r>
          </a:p>
          <a:p>
            <a:r>
              <a:rPr lang="en-US" sz="1200" kern="1200" dirty="0" smtClean="0">
                <a:solidFill>
                  <a:schemeClr val="tx1"/>
                </a:solidFill>
                <a:effectLst/>
                <a:latin typeface="Arial"/>
                <a:ea typeface="+mn-ea"/>
                <a:cs typeface="+mn-cs"/>
              </a:rPr>
              <a:t>then there are those who adopt the relevant technology or technologies…these companies stay competitive, endure, even continue growing</a:t>
            </a:r>
          </a:p>
          <a:p>
            <a:r>
              <a:rPr lang="en-US" sz="1200" kern="1200" dirty="0" smtClean="0">
                <a:solidFill>
                  <a:schemeClr val="tx1"/>
                </a:solidFill>
                <a:effectLst/>
                <a:latin typeface="Arial"/>
                <a:ea typeface="+mn-ea"/>
                <a:cs typeface="+mn-cs"/>
              </a:rPr>
              <a:t>CLICK</a:t>
            </a:r>
            <a:endParaRPr lang="en-US" dirty="0" smtClean="0"/>
          </a:p>
          <a:p>
            <a:pPr marL="228600" indent="-228600">
              <a:buAutoNum type="arabicPlain" startAt="16"/>
            </a:pPr>
            <a:r>
              <a:rPr lang="en-US" sz="1200" kern="1200" dirty="0" smtClean="0">
                <a:solidFill>
                  <a:schemeClr val="tx1"/>
                </a:solidFill>
                <a:effectLst/>
                <a:latin typeface="Arial"/>
                <a:ea typeface="+mn-ea"/>
                <a:cs typeface="+mn-cs"/>
              </a:rPr>
              <a:t>but the ones who change the game and become market shapers themselves—they do more than just become competent with technology. They build—or rebuild—their business around the change, so the change becomes a driver of growth for them.</a:t>
            </a:r>
          </a:p>
          <a:p>
            <a:r>
              <a:rPr lang="en-US" sz="1200" kern="1200" dirty="0" smtClean="0">
                <a:solidFill>
                  <a:schemeClr val="tx1"/>
                </a:solidFill>
                <a:effectLst/>
                <a:latin typeface="Arial"/>
                <a:ea typeface="+mn-ea"/>
                <a:cs typeface="+mn-cs"/>
              </a:rPr>
              <a:t>One of the key indicators that a company is on this path is whether their success would be outlandish, even impossible, to achieve in the previous market context, before the new technology started having a massive impact….</a:t>
            </a:r>
          </a:p>
          <a:p>
            <a:r>
              <a:rPr lang="en-US" sz="1200" kern="1200" dirty="0" smtClean="0">
                <a:solidFill>
                  <a:schemeClr val="tx1"/>
                </a:solidFill>
                <a:effectLst/>
                <a:latin typeface="Arial"/>
                <a:ea typeface="+mn-ea"/>
                <a:cs typeface="+mn-cs"/>
              </a:rPr>
              <a:t>You can probably guess the mobile example….</a:t>
            </a:r>
            <a:endParaRPr lang="en-US"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pPr/>
              <a:t>2</a:t>
            </a:fld>
            <a:endParaRPr lang="en-US" dirty="0"/>
          </a:p>
        </p:txBody>
      </p:sp>
    </p:spTree>
    <p:extLst>
      <p:ext uri="{BB962C8B-B14F-4D97-AF65-F5344CB8AC3E}">
        <p14:creationId xmlns:p14="http://schemas.microsoft.com/office/powerpoint/2010/main" val="1724006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26</a:t>
            </a:fld>
            <a:endParaRPr lang="en-US" dirty="0"/>
          </a:p>
        </p:txBody>
      </p:sp>
    </p:spTree>
    <p:extLst>
      <p:ext uri="{BB962C8B-B14F-4D97-AF65-F5344CB8AC3E}">
        <p14:creationId xmlns:p14="http://schemas.microsoft.com/office/powerpoint/2010/main" val="2699736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Explosion of the number of devices</a:t>
            </a:r>
            <a:r>
              <a:rPr lang="en-US" baseline="0" dirty="0" smtClean="0"/>
              <a:t> that need to be interconnected </a:t>
            </a:r>
          </a:p>
          <a:p>
            <a:r>
              <a:rPr lang="en-US" baseline="0" dirty="0" smtClean="0"/>
              <a:t>Started with smartphones, tablets --- apps for a companies’ consumers or employees as people started to stare into their devices 24x7</a:t>
            </a:r>
          </a:p>
          <a:p>
            <a:r>
              <a:rPr lang="en-US" baseline="0" dirty="0" smtClean="0"/>
              <a:t>Also started with desires for companies to expose data and information to more and more partners outside their firewall, and to do so securely</a:t>
            </a:r>
          </a:p>
          <a:p>
            <a:r>
              <a:rPr lang="en-US" baseline="0" dirty="0" smtClean="0"/>
              <a:t>increasingly find ourselves in conversations about CFR, cars, kiosks and of course </a:t>
            </a:r>
            <a:r>
              <a:rPr lang="en-US" baseline="0" dirty="0" err="1" smtClean="0"/>
              <a:t>IoT</a:t>
            </a:r>
            <a:endParaRPr lang="en-US" baseline="0" dirty="0" smtClean="0"/>
          </a:p>
          <a:p>
            <a:r>
              <a:rPr lang="en-US" baseline="0" dirty="0" smtClean="0"/>
              <a:t>Existing SOA based systems cannot enable companies to adapt to this inflexion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3</a:t>
            </a:fld>
            <a:endParaRPr lang="en-US" dirty="0"/>
          </a:p>
        </p:txBody>
      </p:sp>
    </p:spTree>
    <p:extLst>
      <p:ext uri="{BB962C8B-B14F-4D97-AF65-F5344CB8AC3E}">
        <p14:creationId xmlns:p14="http://schemas.microsoft.com/office/powerpoint/2010/main" val="25994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So What are companies doing in practice</a:t>
            </a:r>
            <a:r>
              <a:rPr lang="en-US" b="1" baseline="0" dirty="0" smtClean="0"/>
              <a:t> to </a:t>
            </a:r>
            <a:r>
              <a:rPr lang="en-US" sz="900" b="1" dirty="0" smtClean="0">
                <a:solidFill>
                  <a:srgbClr val="FF0000"/>
                </a:solidFill>
              </a:rPr>
              <a:t>unlock the digital platform opportunity</a:t>
            </a:r>
          </a:p>
          <a:p>
            <a:endParaRPr lang="en-US" dirty="0" smtClean="0"/>
          </a:p>
          <a:p>
            <a:r>
              <a:rPr lang="en-US" dirty="0" smtClean="0"/>
              <a:t>Implementing systems of engagement</a:t>
            </a:r>
            <a:r>
              <a:rPr lang="en-US" baseline="0" dirty="0" smtClean="0"/>
              <a:t> </a:t>
            </a:r>
          </a:p>
          <a:p>
            <a:endParaRPr lang="en-US" dirty="0" smtClean="0"/>
          </a:p>
          <a:p>
            <a:r>
              <a:rPr lang="en-US" baseline="0" dirty="0" smtClean="0"/>
              <a:t>You’ll recognize this as </a:t>
            </a:r>
            <a:r>
              <a:rPr lang="en-US" dirty="0" smtClean="0"/>
              <a:t>Two speed</a:t>
            </a:r>
            <a:r>
              <a:rPr lang="en-US" baseline="0" dirty="0" smtClean="0"/>
              <a:t> or  </a:t>
            </a:r>
            <a:r>
              <a:rPr lang="en-US" dirty="0" smtClean="0"/>
              <a:t>bimodal</a:t>
            </a:r>
            <a:r>
              <a:rPr lang="en-US" baseline="0" dirty="0" smtClean="0"/>
              <a:t> IT – </a:t>
            </a:r>
          </a:p>
          <a:p>
            <a:r>
              <a:rPr lang="en-US" baseline="0" dirty="0" smtClean="0"/>
              <a:t>That’s table stakes for IT to be able to operate at the speed of today’s consumer</a:t>
            </a:r>
          </a:p>
          <a:p>
            <a:endParaRPr lang="en-US" baseline="0" dirty="0" smtClean="0"/>
          </a:p>
          <a:p>
            <a:r>
              <a:rPr lang="en-US" b="1" baseline="0" dirty="0" smtClean="0"/>
              <a:t>However</a:t>
            </a:r>
          </a:p>
          <a:p>
            <a:endParaRPr lang="en-US" baseline="0" dirty="0" smtClean="0"/>
          </a:p>
          <a:p>
            <a:r>
              <a:rPr lang="en-US" baseline="0" dirty="0" smtClean="0"/>
              <a:t>The secret is that </a:t>
            </a:r>
          </a:p>
          <a:p>
            <a:r>
              <a:rPr lang="en-US" b="1" baseline="0" dirty="0" smtClean="0"/>
              <a:t>TWO SPEED IT DOES NOT MAKE YOUR BUSINESS A PLATFORM</a:t>
            </a:r>
          </a:p>
          <a:p>
            <a:r>
              <a:rPr lang="en-US" b="1" baseline="0" dirty="0" smtClean="0"/>
              <a:t>WHAT MAKES YOU A PLATFORM IS THE DATA</a:t>
            </a:r>
            <a:endParaRPr lang="en-US" b="1" dirty="0" smtClean="0"/>
          </a:p>
          <a:p>
            <a:endParaRPr lang="en-US" dirty="0" smtClean="0"/>
          </a:p>
          <a:p>
            <a:r>
              <a:rPr lang="en-US" dirty="0" smtClean="0"/>
              <a:t>All of the companies we mentioned above</a:t>
            </a:r>
            <a:r>
              <a:rPr lang="en-US" baseline="0" dirty="0" smtClean="0"/>
              <a:t> that are remaking their businesses for digital are doing this </a:t>
            </a:r>
            <a:endParaRPr lang="en-US" dirty="0" smtClean="0"/>
          </a:p>
          <a:p>
            <a:endParaRPr lang="en-US" dirty="0" smtClean="0"/>
          </a:p>
          <a:p>
            <a:r>
              <a:rPr lang="en-US" dirty="0" smtClean="0"/>
              <a:t>Using </a:t>
            </a:r>
            <a:r>
              <a:rPr lang="en-US" dirty="0" err="1" smtClean="0"/>
              <a:t>apis</a:t>
            </a:r>
            <a:endParaRPr lang="en-US" dirty="0" smtClean="0"/>
          </a:p>
          <a:p>
            <a:r>
              <a:rPr lang="en-US" dirty="0" smtClean="0"/>
              <a:t>Enabling</a:t>
            </a:r>
            <a:r>
              <a:rPr lang="en-US" baseline="0" dirty="0" smtClean="0"/>
              <a:t> the</a:t>
            </a:r>
            <a:r>
              <a:rPr lang="en-US" dirty="0" smtClean="0"/>
              <a:t> flow of data</a:t>
            </a:r>
          </a:p>
          <a:p>
            <a:r>
              <a:rPr lang="en-US" b="1" dirty="0" smtClean="0"/>
              <a:t>Make possible to build developer ecosystems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38234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06303" y="685387"/>
            <a:ext cx="3445395"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kern="1200" dirty="0" smtClean="0">
                <a:solidFill>
                  <a:schemeClr val="tx1"/>
                </a:solidFill>
                <a:effectLst/>
                <a:latin typeface="+mn-lt"/>
                <a:ea typeface="+mn-ea"/>
                <a:cs typeface="+mn-cs"/>
              </a:rPr>
              <a:t>Main Point</a:t>
            </a:r>
          </a:p>
          <a:p>
            <a:pPr marL="0" lvl="0" indent="0">
              <a:buFont typeface="Arial" panose="020B0604020202020204" pitchFamily="34" charset="0"/>
              <a:buNone/>
            </a:pPr>
            <a:r>
              <a:rPr lang="en-US" sz="1200" kern="1200" dirty="0" smtClean="0">
                <a:solidFill>
                  <a:schemeClr val="tx1"/>
                </a:solidFill>
                <a:effectLst/>
                <a:latin typeface="+mn-lt"/>
                <a:ea typeface="+mn-ea"/>
                <a:cs typeface="+mn-cs"/>
              </a:rPr>
              <a:t>Any solution must address the full digital value</a:t>
            </a:r>
            <a:r>
              <a:rPr lang="en-US" sz="1200" kern="1200" baseline="0" dirty="0" smtClean="0">
                <a:solidFill>
                  <a:schemeClr val="tx1"/>
                </a:solidFill>
                <a:effectLst/>
                <a:latin typeface="+mn-lt"/>
                <a:ea typeface="+mn-ea"/>
                <a:cs typeface="+mn-cs"/>
              </a:rPr>
              <a:t> chain</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b="1" kern="1200" dirty="0" smtClean="0">
                <a:solidFill>
                  <a:schemeClr val="tx1"/>
                </a:solidFill>
                <a:effectLst/>
                <a:latin typeface="+mn-lt"/>
                <a:ea typeface="+mn-ea"/>
                <a:cs typeface="+mn-cs"/>
              </a:rPr>
              <a:t>Script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These aren’t the kind of things that you can accomplish as an afterthought with some bolt-on solution. Only a platform that extends across the digital value chain will offer the necessary capabilities.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Let me explain. Between the end user and the business’s back-end systems lie several important participants and pieces of technology, all of which need to work together seamlessly.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Any and all apps, the developers who build them, the API they use, the API team—all of these things have requirements that can only be addressed by an integrated platform.</a:t>
            </a:r>
            <a:endParaRPr lang="en-US" dirty="0"/>
          </a:p>
        </p:txBody>
      </p:sp>
      <p:sp>
        <p:nvSpPr>
          <p:cNvPr id="4" name="Slide Number Placeholder 3"/>
          <p:cNvSpPr>
            <a:spLocks noGrp="1"/>
          </p:cNvSpPr>
          <p:nvPr>
            <p:ph type="sldNum" sz="quarter" idx="10"/>
          </p:nvPr>
        </p:nvSpPr>
        <p:spPr/>
        <p:txBody>
          <a:bodyPr/>
          <a:lstStyle/>
          <a:p>
            <a:fld id="{EA8CC7DC-5994-439F-AF29-1A70A7653DB9}" type="slidenum">
              <a:rPr lang="en-US" smtClean="0"/>
              <a:t>7</a:t>
            </a:fld>
            <a:endParaRPr lang="en-US"/>
          </a:p>
        </p:txBody>
      </p:sp>
    </p:spTree>
    <p:extLst>
      <p:ext uri="{BB962C8B-B14F-4D97-AF65-F5344CB8AC3E}">
        <p14:creationId xmlns:p14="http://schemas.microsoft.com/office/powerpoint/2010/main" val="305998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7" name="Shape 417"/>
          <p:cNvSpPr txBox="1">
            <a:spLocks noGrp="1"/>
          </p:cNvSpPr>
          <p:nvPr>
            <p:ph type="body" idx="1"/>
          </p:nvPr>
        </p:nvSpPr>
        <p:spPr>
          <a:xfrm>
            <a:off x="685801" y="4343399"/>
            <a:ext cx="5486399" cy="41148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r>
              <a:rPr lang="en-US" sz="1200" b="1" i="0" u="none" strike="noStrike" cap="none" baseline="0">
                <a:solidFill>
                  <a:schemeClr val="dk1"/>
                </a:solidFill>
                <a:latin typeface="Calibri"/>
                <a:ea typeface="Calibri"/>
                <a:cs typeface="Calibri"/>
                <a:sym typeface="Calibri"/>
              </a:rPr>
              <a:t>Main Point</a:t>
            </a:r>
          </a:p>
          <a:p>
            <a:pPr marL="0" marR="0" lvl="0" indent="0" algn="l" rtl="0">
              <a:spcBef>
                <a:spcPts val="0"/>
              </a:spcBef>
              <a:buClr>
                <a:schemeClr val="dk1"/>
              </a:buClr>
              <a:buSzPct val="25000"/>
              <a:buFont typeface="Arial"/>
              <a:buNone/>
            </a:pPr>
            <a:r>
              <a:rPr lang="en-US" sz="1200" b="0" i="0" u="none" strike="noStrike" cap="none" baseline="0">
                <a:solidFill>
                  <a:schemeClr val="dk1"/>
                </a:solidFill>
                <a:latin typeface="Calibri"/>
                <a:ea typeface="Calibri"/>
                <a:cs typeface="Calibri"/>
                <a:sym typeface="Calibri"/>
              </a:rPr>
              <a:t>Digital is a big change and requires the right foundation</a:t>
            </a:r>
          </a:p>
          <a:p>
            <a:pPr marL="0" marR="0" lvl="0" indent="0" algn="l" rtl="0">
              <a:spcBef>
                <a:spcPts val="0"/>
              </a:spcBef>
              <a:buClr>
                <a:schemeClr val="dk1"/>
              </a:buClr>
              <a:buFont typeface="Arial"/>
              <a:buNone/>
            </a:pPr>
            <a:endParaRPr sz="1200" b="0" i="0" u="none" strike="noStrike" cap="none" baseline="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US" sz="1200" b="1" i="0" u="none" strike="noStrike" cap="none" baseline="0">
                <a:solidFill>
                  <a:schemeClr val="dk1"/>
                </a:solidFill>
                <a:latin typeface="Calibri"/>
                <a:ea typeface="Calibri"/>
                <a:cs typeface="Calibri"/>
                <a:sym typeface="Calibri"/>
              </a:rPr>
              <a:t>Script</a:t>
            </a:r>
          </a:p>
          <a:p>
            <a:pPr marL="171450" marR="0" lvl="0" indent="-171450" algn="l" rtl="0">
              <a:spcBef>
                <a:spcPts val="0"/>
              </a:spcBef>
              <a:buClr>
                <a:schemeClr val="dk1"/>
              </a:buClr>
              <a:buSzPct val="100000"/>
              <a:buFont typeface="Arial"/>
              <a:buChar char="•"/>
            </a:pPr>
            <a:r>
              <a:rPr lang="en-US" sz="1200" b="0" i="0" u="none" strike="noStrike" cap="none" baseline="0">
                <a:solidFill>
                  <a:schemeClr val="dk1"/>
                </a:solidFill>
                <a:latin typeface="Calibri"/>
                <a:ea typeface="Calibri"/>
                <a:cs typeface="Calibri"/>
                <a:sym typeface="Calibri"/>
              </a:rPr>
              <a:t>It may not look that hard from the outside; after all, developing a single app seems simple. But it never stays that way. </a:t>
            </a:r>
          </a:p>
          <a:p>
            <a:pPr marL="171450" marR="0" lvl="0" indent="-171450" algn="l" rtl="0">
              <a:spcBef>
                <a:spcPts val="0"/>
              </a:spcBef>
              <a:buClr>
                <a:schemeClr val="dk1"/>
              </a:buClr>
              <a:buSzPct val="100000"/>
              <a:buFont typeface="Arial"/>
              <a:buChar char="•"/>
            </a:pPr>
            <a:r>
              <a:rPr lang="en-US" sz="1200" b="0" i="0" u="none" strike="noStrike" cap="none" baseline="0">
                <a:solidFill>
                  <a:schemeClr val="dk1"/>
                </a:solidFill>
                <a:latin typeface="Calibri"/>
                <a:ea typeface="Calibri"/>
                <a:cs typeface="Calibri"/>
                <a:sym typeface="Calibri"/>
              </a:rPr>
              <a:t>Most IT departments don’t have the tools or experience to ensure that an app can scale or keep up with evolving needs and capabilities. And what happens when one app turns into two, or ten, or a hundred? Or your business decides to integrate smart sensors or wearable devices? </a:t>
            </a:r>
          </a:p>
          <a:p>
            <a:pPr marL="171450" marR="0" lvl="0" indent="-171450" algn="l" rtl="0">
              <a:spcBef>
                <a:spcPts val="0"/>
              </a:spcBef>
              <a:buClr>
                <a:schemeClr val="dk1"/>
              </a:buClr>
              <a:buSzPct val="100000"/>
              <a:buFont typeface="Arial"/>
              <a:buChar char="•"/>
            </a:pPr>
            <a:r>
              <a:rPr lang="en-US" sz="1200" b="0" i="0" u="none" strike="noStrike" cap="none" baseline="0">
                <a:solidFill>
                  <a:schemeClr val="dk1"/>
                </a:solidFill>
                <a:latin typeface="Calibri"/>
                <a:ea typeface="Calibri"/>
                <a:cs typeface="Calibri"/>
                <a:sym typeface="Calibri"/>
              </a:rPr>
              <a:t>Even if you only have one planned API use case today, you need to build for the way it will be used and managed tomorrow. That means addressing a whole host of challenges including security, transformation, traffic management, mobile optimization, partner customization, versioning, onboarding, developer authentication, API documentation, reporting and monitoring, monetization, and global deployment. </a:t>
            </a:r>
          </a:p>
          <a:p>
            <a:pPr marL="171450" marR="0" lvl="0" indent="-171450" algn="l" rtl="0">
              <a:spcBef>
                <a:spcPts val="0"/>
              </a:spcBef>
              <a:buClr>
                <a:schemeClr val="dk1"/>
              </a:buClr>
              <a:buSzPct val="100000"/>
              <a:buFont typeface="Arial"/>
              <a:buChar char="•"/>
            </a:pPr>
            <a:r>
              <a:rPr lang="en-US" sz="1200" b="0" i="0" u="none" strike="noStrike" cap="none" baseline="0">
                <a:solidFill>
                  <a:schemeClr val="dk1"/>
                </a:solidFill>
                <a:latin typeface="Calibri"/>
                <a:ea typeface="Calibri"/>
                <a:cs typeface="Calibri"/>
                <a:sym typeface="Calibri"/>
              </a:rPr>
              <a:t>Each one is complicated on its own; put them together and it’s a lot more than your traditional IT tools were built to manage. If you’re going to solve all of them, you need a platform that was built to do just that.</a:t>
            </a:r>
          </a:p>
          <a:p>
            <a:pPr marL="171450" marR="0" lvl="0" indent="-171450" algn="l" rtl="0">
              <a:lnSpc>
                <a:spcPct val="100000"/>
              </a:lnSpc>
              <a:spcBef>
                <a:spcPts val="0"/>
              </a:spcBef>
              <a:spcAft>
                <a:spcPts val="0"/>
              </a:spcAft>
              <a:buClr>
                <a:schemeClr val="dk1"/>
              </a:buClr>
              <a:buSzPct val="100000"/>
              <a:buFont typeface="Arial"/>
              <a:buChar char="•"/>
            </a:pPr>
            <a:r>
              <a:rPr lang="en-US" sz="1200" b="0" i="0" u="none" strike="noStrike" cap="none" baseline="0">
                <a:solidFill>
                  <a:schemeClr val="dk1"/>
                </a:solidFill>
                <a:latin typeface="Calibri"/>
                <a:ea typeface="Calibri"/>
                <a:cs typeface="Calibri"/>
                <a:sym typeface="Calibri"/>
              </a:rPr>
              <a:t>The solution is a purpose-built platform, designed from the ground up for digital business.</a:t>
            </a:r>
          </a:p>
          <a:p>
            <a:pPr marL="171450" marR="0" lvl="0" indent="-95250" algn="l" rtl="0">
              <a:spcBef>
                <a:spcPts val="0"/>
              </a:spcBef>
              <a:buClr>
                <a:schemeClr val="dk1"/>
              </a:buClr>
              <a:buFont typeface="Arial"/>
              <a:buNone/>
            </a:pPr>
            <a:endParaRPr sz="1200" b="0" i="0" u="none" strike="noStrike" cap="none" baseline="0">
              <a:solidFill>
                <a:schemeClr val="dk1"/>
              </a:solidFill>
              <a:latin typeface="Calibri"/>
              <a:ea typeface="Calibri"/>
              <a:cs typeface="Calibri"/>
              <a:sym typeface="Calibri"/>
            </a:endParaRPr>
          </a:p>
        </p:txBody>
      </p:sp>
      <p:sp>
        <p:nvSpPr>
          <p:cNvPr id="418" name="Shape 418"/>
          <p:cNvSpPr txBox="1">
            <a:spLocks noGrp="1"/>
          </p:cNvSpPr>
          <p:nvPr>
            <p:ph type="sldNum" idx="12"/>
          </p:nvPr>
        </p:nvSpPr>
        <p:spPr>
          <a:xfrm>
            <a:off x="3884612" y="8685214"/>
            <a:ext cx="2971800" cy="457199"/>
          </a:xfrm>
          <a:prstGeom prst="rect">
            <a:avLst/>
          </a:prstGeom>
          <a:noFill/>
          <a:ln>
            <a:noFill/>
          </a:ln>
        </p:spPr>
        <p:txBody>
          <a:bodyPr lIns="93175" tIns="46575" rIns="93175" bIns="46575"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8</a:t>
            </a:fld>
            <a:endParaRPr lang="en-US">
              <a:solidFill>
                <a:prstClr val="black"/>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US" dirty="0" smtClean="0"/>
              <a:t>And with all of these customers across</a:t>
            </a:r>
            <a:r>
              <a:rPr lang="en-US" baseline="0" dirty="0" smtClean="0"/>
              <a:t> verticals, we still have lots of room to expand together:  Walgreens, Disney, Target, McKesson</a:t>
            </a:r>
          </a:p>
          <a:p>
            <a:r>
              <a:rPr lang="en-US" baseline="0" dirty="0" smtClean="0"/>
              <a:t>Hardly scratched the surface – our relationship has the potential to deliver $100s of millions</a:t>
            </a:r>
          </a:p>
          <a:p>
            <a:r>
              <a:rPr lang="en-US" baseline="0" dirty="0" smtClean="0"/>
              <a:t>Strongest segments are retail, CG&amp;S, and life sciences.  Hospitality = Hilton and Marriott --- automotive too – GM is a customer</a:t>
            </a:r>
          </a:p>
          <a:p>
            <a:endParaRPr lang="en-US" baseline="0" dirty="0" smtClean="0"/>
          </a:p>
          <a:p>
            <a:r>
              <a:rPr lang="en-US" baseline="0" dirty="0" smtClean="0"/>
              <a:t>Hope that explains the why – we’re partnering to do business together, to do it well, and with market motions already established and tested.   </a:t>
            </a:r>
          </a:p>
          <a:p>
            <a:endParaRPr lang="en-US" baseline="0" dirty="0" smtClean="0"/>
          </a:p>
          <a:p>
            <a:r>
              <a:rPr lang="en-US" baseline="0" dirty="0" smtClean="0"/>
              <a:t>NOW LETS TALK ABOUT THE WHAT</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10</a:t>
            </a:fld>
            <a:endParaRPr lang="en-US" dirty="0"/>
          </a:p>
        </p:txBody>
      </p:sp>
    </p:spTree>
    <p:extLst>
      <p:ext uri="{BB962C8B-B14F-4D97-AF65-F5344CB8AC3E}">
        <p14:creationId xmlns:p14="http://schemas.microsoft.com/office/powerpoint/2010/main" val="422958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spc="-20" dirty="0" smtClean="0">
                <a:solidFill>
                  <a:srgbClr val="5A5A5A"/>
                </a:solidFill>
                <a:latin typeface="Helvetica Light"/>
                <a:cs typeface="Helvetica Light"/>
              </a:rPr>
              <a:t>Walgreens is a hundred years old.  And they are have adopted new technology.</a:t>
            </a:r>
            <a:r>
              <a:rPr lang="en-US" sz="900" spc="-20" baseline="0" dirty="0" smtClean="0">
                <a:solidFill>
                  <a:srgbClr val="5A5A5A"/>
                </a:solidFill>
                <a:latin typeface="Helvetica Light"/>
                <a:cs typeface="Helvetica Light"/>
              </a:rPr>
              <a:t>  This is good: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baseline="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baseline="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900" spc="-20" baseline="0" dirty="0" smtClean="0">
                <a:solidFill>
                  <a:srgbClr val="5A5A5A"/>
                </a:solidFill>
                <a:latin typeface="Helvetica Light"/>
                <a:cs typeface="Helvetica Light"/>
              </a:rPr>
              <a:t>But this is great: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baseline="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900" spc="-20" dirty="0" smtClean="0">
                <a:solidFill>
                  <a:srgbClr val="5A5A5A"/>
                </a:solidFill>
                <a:latin typeface="Helvetica Light"/>
                <a:cs typeface="Helvetica Light"/>
              </a:rPr>
              <a:t>http://</a:t>
            </a:r>
            <a:r>
              <a:rPr lang="en-US" sz="900" spc="-20" dirty="0" err="1" smtClean="0">
                <a:solidFill>
                  <a:srgbClr val="5A5A5A"/>
                </a:solidFill>
                <a:latin typeface="Helvetica Light"/>
                <a:cs typeface="Helvetica Light"/>
              </a:rPr>
              <a:t>news.walgreens.com</a:t>
            </a:r>
            <a:r>
              <a:rPr lang="en-US" sz="900" spc="-20" dirty="0" smtClean="0">
                <a:solidFill>
                  <a:srgbClr val="5A5A5A"/>
                </a:solidFill>
                <a:latin typeface="Helvetica Light"/>
                <a:cs typeface="Helvetica Light"/>
              </a:rPr>
              <a:t>/press-releases/general-news/walgreens-and-mdlive-expand-telehealth-platform-to-three-new-states-add-desktop-and-tablet-functionality.htm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900" spc="-2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900" spc="-20" dirty="0" smtClean="0">
                <a:solidFill>
                  <a:srgbClr val="5A5A5A"/>
                </a:solidFill>
                <a:latin typeface="Helvetica Light"/>
                <a:cs typeface="Helvetica Light"/>
              </a:rPr>
              <a:t>Walgreens talks explicitly about “putting an API</a:t>
            </a:r>
            <a:r>
              <a:rPr lang="en-US" sz="900" spc="-20" baseline="0" dirty="0" smtClean="0">
                <a:solidFill>
                  <a:srgbClr val="5A5A5A"/>
                </a:solidFill>
                <a:latin typeface="Helvetica Light"/>
                <a:cs typeface="Helvetica Light"/>
              </a:rPr>
              <a:t> around our stores”. They are turning their value chain into a digital platform driving sales at their stores</a:t>
            </a:r>
            <a:endParaRPr lang="en-US" sz="900" spc="-20" dirty="0" smtClean="0">
              <a:solidFill>
                <a:srgbClr val="5A5A5A"/>
              </a:solidFill>
              <a:latin typeface="Helvetica Light"/>
              <a:cs typeface="Helvetica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900" spc="-20" dirty="0" smtClean="0">
                <a:solidFill>
                  <a:srgbClr val="5A5A5A"/>
                </a:solidFill>
                <a:latin typeface="Helvetica Light"/>
                <a:cs typeface="Helvetica Light"/>
              </a:rPr>
              <a:t>More than one refill per second via mobile devices</a:t>
            </a:r>
          </a:p>
          <a:p>
            <a:pPr marL="0" marR="0" indent="0" algn="l" defTabSz="457200" rtl="0" eaLnBrk="1" fontAlgn="auto" latinLnBrk="0" hangingPunct="1">
              <a:lnSpc>
                <a:spcPct val="100000"/>
              </a:lnSpc>
              <a:spcBef>
                <a:spcPts val="0"/>
              </a:spcBef>
              <a:spcAft>
                <a:spcPts val="0"/>
              </a:spcAft>
              <a:buClrTx/>
              <a:buSzTx/>
              <a:buFontTx/>
              <a:buNone/>
              <a:tabLst/>
              <a:defRPr/>
            </a:pPr>
            <a:r>
              <a:rPr lang="en-US" sz="900" spc="-20" dirty="0" smtClean="0">
                <a:solidFill>
                  <a:srgbClr val="5A5A5A"/>
                </a:solidFill>
                <a:latin typeface="Helvetica Light"/>
                <a:cs typeface="Helvetica Light"/>
              </a:rPr>
              <a:t>Over 75 partner apps</a:t>
            </a:r>
            <a:r>
              <a:rPr lang="en-US" sz="900" spc="-20" baseline="0" dirty="0" smtClean="0">
                <a:solidFill>
                  <a:srgbClr val="5A5A5A"/>
                </a:solidFill>
                <a:latin typeface="Helvetica Light"/>
                <a:cs typeface="Helvetica Light"/>
              </a:rPr>
              <a:t> </a:t>
            </a:r>
            <a:r>
              <a:rPr lang="en-US" sz="900" spc="-20" dirty="0" smtClean="0">
                <a:solidFill>
                  <a:srgbClr val="5A5A5A"/>
                </a:solidFill>
                <a:latin typeface="Helvetica Light"/>
                <a:cs typeface="Helvetica Light"/>
              </a:rPr>
              <a:t>using </a:t>
            </a:r>
            <a:r>
              <a:rPr lang="en-US" sz="900" spc="-20" dirty="0" err="1" smtClean="0">
                <a:solidFill>
                  <a:srgbClr val="5A5A5A"/>
                </a:solidFill>
                <a:latin typeface="Helvetica Light"/>
                <a:cs typeface="Helvetica Light"/>
              </a:rPr>
              <a:t>QuickPrint</a:t>
            </a:r>
            <a:r>
              <a:rPr lang="en-US" sz="900" spc="-20" dirty="0" smtClean="0">
                <a:solidFill>
                  <a:srgbClr val="5A5A5A"/>
                </a:solidFill>
                <a:latin typeface="Helvetica Light"/>
                <a:cs typeface="Helvetica Light"/>
              </a:rPr>
              <a:t> APIs</a:t>
            </a:r>
          </a:p>
          <a:p>
            <a:pPr marL="0" marR="0" indent="0" algn="l" defTabSz="457200" rtl="0" eaLnBrk="1" fontAlgn="auto" latinLnBrk="0" hangingPunct="1">
              <a:lnSpc>
                <a:spcPct val="100000"/>
              </a:lnSpc>
              <a:spcBef>
                <a:spcPts val="0"/>
              </a:spcBef>
              <a:spcAft>
                <a:spcPts val="0"/>
              </a:spcAft>
              <a:buClrTx/>
              <a:buSzTx/>
              <a:buFontTx/>
              <a:buNone/>
              <a:tabLst/>
              <a:defRPr/>
            </a:pPr>
            <a:r>
              <a:rPr lang="en-US" sz="900" spc="-50" dirty="0" smtClean="0">
                <a:solidFill>
                  <a:srgbClr val="5A5A5A"/>
                </a:solidFill>
                <a:latin typeface="Helvetica Light"/>
                <a:cs typeface="Helvetica Light"/>
              </a:rPr>
              <a:t>6x sales increase</a:t>
            </a:r>
            <a:r>
              <a:rPr lang="en-US" sz="900" spc="-50" baseline="0" dirty="0" smtClean="0">
                <a:solidFill>
                  <a:srgbClr val="5A5A5A"/>
                </a:solidFill>
                <a:latin typeface="Helvetica Light"/>
                <a:cs typeface="Helvetica Light"/>
              </a:rPr>
              <a:t> </a:t>
            </a:r>
            <a:r>
              <a:rPr lang="en-US" sz="900" spc="-50" dirty="0" smtClean="0">
                <a:solidFill>
                  <a:srgbClr val="5A5A5A"/>
                </a:solidFill>
                <a:latin typeface="Helvetica Light"/>
                <a:cs typeface="Helvetica Light"/>
              </a:rPr>
              <a:t>vs. store only</a:t>
            </a:r>
          </a:p>
          <a:p>
            <a:endParaRPr lang="en-US" b="1" dirty="0" smtClean="0"/>
          </a:p>
          <a:p>
            <a:endParaRPr lang="en-US" b="1" dirty="0" smtClean="0"/>
          </a:p>
          <a:p>
            <a:r>
              <a:rPr lang="en-US" b="1" dirty="0" smtClean="0"/>
              <a:t>Summary</a:t>
            </a:r>
            <a:r>
              <a:rPr lang="en-US" dirty="0" smtClean="0"/>
              <a:t>:</a:t>
            </a:r>
          </a:p>
          <a:p>
            <a:r>
              <a:rPr lang="en-US" dirty="0" smtClean="0"/>
              <a:t>Walgreens, the largest US drugstore chain, wanted to take advantage of the growth in pictures taken from Smartphones. Using </a:t>
            </a:r>
            <a:r>
              <a:rPr lang="en-US" dirty="0" err="1" smtClean="0"/>
              <a:t>Apigee</a:t>
            </a:r>
            <a:r>
              <a:rPr lang="en-US" dirty="0" smtClean="0"/>
              <a:t> they built an open API, </a:t>
            </a:r>
            <a:r>
              <a:rPr lang="en-US" dirty="0" err="1" smtClean="0"/>
              <a:t>QuickPrints</a:t>
            </a:r>
            <a:r>
              <a:rPr lang="en-US" dirty="0" smtClean="0"/>
              <a:t> which has been enthusiastically received by developers and is expected</a:t>
            </a:r>
            <a:r>
              <a:rPr lang="en-US" baseline="0" dirty="0" smtClean="0"/>
              <a:t> to increase Walgreens printing business by 20%.</a:t>
            </a:r>
          </a:p>
          <a:p>
            <a:endParaRPr lang="en-US" sz="900" b="0" i="0" u="none" strike="noStrike" kern="1200" baseline="0" dirty="0" smtClean="0">
              <a:solidFill>
                <a:schemeClr val="tx1"/>
              </a:solidFill>
              <a:latin typeface="Arial"/>
              <a:ea typeface="+mn-ea"/>
              <a:cs typeface="+mn-cs"/>
            </a:endParaRPr>
          </a:p>
          <a:p>
            <a:r>
              <a:rPr lang="en-US" b="1" dirty="0" smtClean="0"/>
              <a:t>Opportunities and Challenges</a:t>
            </a:r>
          </a:p>
          <a:p>
            <a:pPr marL="342881" indent="-342881">
              <a:buClr>
                <a:srgbClr val="FF6600"/>
              </a:buClr>
              <a:buFont typeface="Arial"/>
              <a:buChar char="•"/>
            </a:pPr>
            <a:r>
              <a:rPr lang="en-US" sz="900" dirty="0" smtClean="0">
                <a:latin typeface="Arial"/>
                <a:cs typeface="Arial"/>
              </a:rPr>
              <a:t>Largest US drugstore chain</a:t>
            </a:r>
          </a:p>
          <a:p>
            <a:pPr marL="342881" indent="-342881">
              <a:buClr>
                <a:srgbClr val="FF6600"/>
              </a:buClr>
              <a:buFont typeface="Arial"/>
              <a:buChar char="•"/>
            </a:pPr>
            <a:r>
              <a:rPr lang="en-US" sz="900" dirty="0" smtClean="0">
                <a:latin typeface="Arial"/>
                <a:cs typeface="Arial"/>
              </a:rPr>
              <a:t>Wanted to take advantage of the growth in pictures taken from Smartphones</a:t>
            </a:r>
          </a:p>
          <a:p>
            <a:pPr marL="342881" indent="-342881">
              <a:buClr>
                <a:srgbClr val="FF6600"/>
              </a:buClr>
              <a:buFont typeface="Arial"/>
              <a:buChar char="•"/>
            </a:pPr>
            <a:r>
              <a:rPr lang="en-US" sz="900" dirty="0" smtClean="0">
                <a:latin typeface="Arial"/>
                <a:cs typeface="Arial"/>
              </a:rPr>
              <a:t>Walgreens App with </a:t>
            </a:r>
            <a:r>
              <a:rPr lang="en-US" sz="900" dirty="0" err="1" smtClean="0">
                <a:latin typeface="Arial"/>
                <a:cs typeface="Arial"/>
              </a:rPr>
              <a:t>QuickPrint</a:t>
            </a:r>
            <a:r>
              <a:rPr lang="en-US" sz="900" dirty="0" smtClean="0">
                <a:latin typeface="Arial"/>
                <a:cs typeface="Arial"/>
              </a:rPr>
              <a:t> capability not wildly successful</a:t>
            </a:r>
          </a:p>
          <a:p>
            <a:pPr marL="342881" indent="-342881">
              <a:buClr>
                <a:srgbClr val="FF6600"/>
              </a:buClr>
              <a:buFont typeface="Arial"/>
              <a:buChar char="•"/>
            </a:pPr>
            <a:r>
              <a:rPr lang="en-US" sz="900" dirty="0" smtClean="0">
                <a:latin typeface="Arial"/>
                <a:cs typeface="Arial"/>
              </a:rPr>
              <a:t>Needed 3</a:t>
            </a:r>
            <a:r>
              <a:rPr lang="en-US" sz="900" baseline="30000" dirty="0" smtClean="0">
                <a:latin typeface="Arial"/>
                <a:cs typeface="Arial"/>
              </a:rPr>
              <a:t>rd</a:t>
            </a:r>
            <a:r>
              <a:rPr lang="en-US" sz="900" dirty="0" smtClean="0">
                <a:latin typeface="Arial"/>
                <a:cs typeface="Arial"/>
              </a:rPr>
              <a:t> party API to leverage external innovation</a:t>
            </a:r>
          </a:p>
          <a:p>
            <a:pPr marL="342881" indent="-342881">
              <a:buClr>
                <a:srgbClr val="FF6600"/>
              </a:buClr>
              <a:buFont typeface="Arial"/>
              <a:buChar char="•"/>
            </a:pPr>
            <a:endParaRPr lang="en-US" dirty="0" smtClean="0"/>
          </a:p>
          <a:p>
            <a:r>
              <a:rPr lang="en-US" b="1" dirty="0" smtClean="0"/>
              <a:t>Solution</a:t>
            </a:r>
          </a:p>
          <a:p>
            <a:pPr marL="342881" indent="-342881">
              <a:buClr>
                <a:srgbClr val="FF6600"/>
              </a:buClr>
              <a:buFont typeface="Arial"/>
              <a:buChar char="•"/>
            </a:pPr>
            <a:r>
              <a:rPr lang="en-US" sz="900" dirty="0" err="1" smtClean="0">
                <a:latin typeface="Arial"/>
                <a:cs typeface="Arial"/>
              </a:rPr>
              <a:t>Apigee</a:t>
            </a:r>
            <a:r>
              <a:rPr lang="en-US" sz="900" dirty="0" smtClean="0">
                <a:latin typeface="Arial"/>
                <a:cs typeface="Arial"/>
              </a:rPr>
              <a:t> Edge digital business platform </a:t>
            </a:r>
          </a:p>
          <a:p>
            <a:pPr marL="342881" indent="-342881">
              <a:buClr>
                <a:srgbClr val="FF6600"/>
              </a:buClr>
              <a:buFont typeface="Arial"/>
              <a:buChar char="•"/>
            </a:pPr>
            <a:r>
              <a:rPr lang="en-US" sz="900" dirty="0" smtClean="0">
                <a:latin typeface="Arial"/>
                <a:cs typeface="Arial"/>
              </a:rPr>
              <a:t>On-Premises Deployment</a:t>
            </a:r>
          </a:p>
          <a:p>
            <a:pPr marL="342881" indent="-342881">
              <a:buClr>
                <a:srgbClr val="FF6600"/>
              </a:buClr>
              <a:buFont typeface="Arial"/>
              <a:buChar char="•"/>
            </a:pPr>
            <a:r>
              <a:rPr lang="en-US" sz="900" dirty="0" smtClean="0">
                <a:latin typeface="Arial"/>
                <a:cs typeface="Arial"/>
              </a:rPr>
              <a:t>Open API for </a:t>
            </a:r>
            <a:r>
              <a:rPr lang="en-US" sz="900" dirty="0" err="1" smtClean="0">
                <a:latin typeface="Arial"/>
                <a:cs typeface="Arial"/>
              </a:rPr>
              <a:t>QuickPrints</a:t>
            </a:r>
            <a:r>
              <a:rPr lang="en-US" sz="900" dirty="0" smtClean="0">
                <a:latin typeface="Arial"/>
                <a:cs typeface="Arial"/>
              </a:rPr>
              <a:t> – Print to Walgreens option</a:t>
            </a:r>
          </a:p>
          <a:p>
            <a:pPr marL="342881" indent="-342881">
              <a:buClr>
                <a:srgbClr val="FF6600"/>
              </a:buClr>
              <a:buFont typeface="Arial"/>
              <a:buChar char="•"/>
            </a:pPr>
            <a:endParaRPr lang="en-US" dirty="0" smtClean="0"/>
          </a:p>
          <a:p>
            <a:endParaRPr lang="en-US" b="1" dirty="0" smtClean="0"/>
          </a:p>
          <a:p>
            <a:r>
              <a:rPr lang="en-US" b="1" dirty="0" smtClean="0"/>
              <a:t>Results</a:t>
            </a:r>
          </a:p>
          <a:p>
            <a:pPr marL="342881" indent="-342881">
              <a:buClr>
                <a:srgbClr val="FF6600"/>
              </a:buClr>
              <a:buFont typeface="Arial"/>
              <a:buChar char="•"/>
            </a:pPr>
            <a:r>
              <a:rPr lang="en-US" sz="900" dirty="0" smtClean="0">
                <a:latin typeface="Arial"/>
                <a:cs typeface="Arial"/>
              </a:rPr>
              <a:t>Customers who shop across all three channels – store, mobile and web – actually spend an average of six times as much as store-only customers</a:t>
            </a:r>
          </a:p>
          <a:p>
            <a:pPr marL="342881" indent="-342881">
              <a:buClr>
                <a:srgbClr val="FF6600"/>
              </a:buClr>
              <a:buFont typeface="Arial"/>
              <a:buChar char="•"/>
            </a:pPr>
            <a:r>
              <a:rPr lang="en-US" sz="900" dirty="0" smtClean="0">
                <a:latin typeface="Arial"/>
                <a:cs typeface="Arial"/>
              </a:rPr>
              <a:t>Built in 9 months a loyalty program of 72 million people</a:t>
            </a:r>
          </a:p>
          <a:p>
            <a:pPr marL="342881" indent="-342881">
              <a:buClr>
                <a:srgbClr val="FF6600"/>
              </a:buClr>
              <a:buFont typeface="Arial"/>
              <a:buChar char="•"/>
            </a:pPr>
            <a:r>
              <a:rPr lang="en-US" sz="900" dirty="0" smtClean="0">
                <a:latin typeface="Arial"/>
                <a:cs typeface="Arial"/>
              </a:rPr>
              <a:t>Leveraging external innovation for reach, and revenue</a:t>
            </a:r>
          </a:p>
          <a:p>
            <a:pPr marL="342881" indent="-342881">
              <a:buClr>
                <a:srgbClr val="FF6600"/>
              </a:buClr>
              <a:buFont typeface="Arial"/>
              <a:buChar char="•"/>
            </a:pPr>
            <a:r>
              <a:rPr lang="en-US" sz="900" dirty="0" smtClean="0">
                <a:latin typeface="Arial"/>
                <a:cs typeface="Arial"/>
              </a:rPr>
              <a:t>Used by developer of </a:t>
            </a:r>
            <a:r>
              <a:rPr lang="en-US" sz="900" dirty="0" err="1" smtClean="0">
                <a:latin typeface="Arial"/>
                <a:cs typeface="Arial"/>
              </a:rPr>
              <a:t>Kicksend</a:t>
            </a:r>
            <a:r>
              <a:rPr lang="en-US" sz="900" dirty="0" smtClean="0">
                <a:latin typeface="Arial"/>
                <a:cs typeface="Arial"/>
              </a:rPr>
              <a:t>, and Pic Stitch</a:t>
            </a:r>
          </a:p>
          <a:p>
            <a:pPr marL="342881" indent="-342881">
              <a:buClr>
                <a:srgbClr val="FF6600"/>
              </a:buClr>
              <a:buFont typeface="Arial"/>
              <a:buChar char="•"/>
            </a:pPr>
            <a:r>
              <a:rPr lang="en-US" sz="900" dirty="0" smtClean="0">
                <a:latin typeface="Arial"/>
                <a:cs typeface="Arial"/>
              </a:rPr>
              <a:t>Able to implement API in an App couple of hours</a:t>
            </a:r>
          </a:p>
          <a:p>
            <a:pPr marL="342881" indent="-342881">
              <a:buClr>
                <a:srgbClr val="FF6600"/>
              </a:buClr>
              <a:buFont typeface="Arial"/>
              <a:buChar char="•"/>
            </a:pPr>
            <a:r>
              <a:rPr lang="en-US" sz="900" dirty="0" smtClean="0">
                <a:latin typeface="Arial"/>
                <a:cs typeface="Arial"/>
              </a:rPr>
              <a:t>‘Best Mobile App for Retail” in South by Southwest </a:t>
            </a:r>
            <a:r>
              <a:rPr lang="en-US" sz="900" dirty="0" err="1" smtClean="0">
                <a:latin typeface="Arial"/>
                <a:cs typeface="Arial"/>
              </a:rPr>
              <a:t>Appy</a:t>
            </a:r>
            <a:r>
              <a:rPr lang="en-US" sz="900" dirty="0" smtClean="0">
                <a:latin typeface="Arial"/>
                <a:cs typeface="Arial"/>
              </a:rPr>
              <a:t> Awards</a:t>
            </a:r>
            <a:endParaRPr lang="en-US" sz="900" dirty="0" smtClean="0">
              <a:latin typeface="Helvetica Neue Light"/>
              <a:cs typeface="Helvetica Neue Light"/>
            </a:endParaRPr>
          </a:p>
          <a:p>
            <a:pPr marL="342881" indent="-342881">
              <a:buClr>
                <a:srgbClr val="FF6600"/>
              </a:buClr>
              <a:buFont typeface="Arial"/>
              <a:buChar char="•"/>
            </a:pPr>
            <a:endParaRPr lang="en-US" sz="900" dirty="0" smtClean="0">
              <a:latin typeface="Helvetica Neue Light"/>
              <a:cs typeface="Helvetica Neue Light"/>
            </a:endParaRPr>
          </a:p>
          <a:p>
            <a:pPr marL="0" indent="0">
              <a:buClr>
                <a:srgbClr val="FF6600"/>
              </a:buClr>
              <a:buFont typeface="Arial"/>
              <a:buNone/>
            </a:pPr>
            <a:r>
              <a:rPr lang="en-US" sz="900" b="1" dirty="0" smtClean="0">
                <a:latin typeface="Helvetica Neue Light"/>
                <a:cs typeface="Helvetica Neue Light"/>
              </a:rPr>
              <a:t>Their</a:t>
            </a:r>
            <a:r>
              <a:rPr lang="en-US" sz="900" b="1" baseline="0" dirty="0" smtClean="0">
                <a:latin typeface="Helvetica Neue Light"/>
                <a:cs typeface="Helvetica Neue Light"/>
              </a:rPr>
              <a:t> Words</a:t>
            </a:r>
          </a:p>
          <a:p>
            <a:pPr marL="111119" indent="-111119">
              <a:lnSpc>
                <a:spcPct val="90000"/>
              </a:lnSpc>
              <a:spcBef>
                <a:spcPts val="900"/>
              </a:spcBef>
              <a:buClr>
                <a:schemeClr val="accent1"/>
              </a:buClr>
              <a:tabLst>
                <a:tab pos="60322" algn="l"/>
              </a:tabLst>
            </a:pPr>
            <a:r>
              <a:rPr lang="ja-JP" altLang="en-US" sz="900" dirty="0" smtClean="0">
                <a:latin typeface="Arial"/>
                <a:cs typeface="Arial"/>
              </a:rPr>
              <a:t>“</a:t>
            </a:r>
            <a:r>
              <a:rPr lang="en-US" sz="900" dirty="0" smtClean="0">
                <a:latin typeface="Arial"/>
                <a:cs typeface="Arial"/>
              </a:rPr>
              <a:t>The goal is to drive customer interactions. It doesn't matter where it starts from because it's all flowing into your business</a:t>
            </a:r>
            <a:r>
              <a:rPr lang="ja-JP" altLang="en-US" sz="900" dirty="0" smtClean="0">
                <a:latin typeface="Arial"/>
                <a:cs typeface="Arial"/>
              </a:rPr>
              <a:t>”</a:t>
            </a:r>
            <a:endParaRPr lang="en-US" sz="900" dirty="0" smtClean="0">
              <a:latin typeface="Arial"/>
              <a:cs typeface="Arial"/>
            </a:endParaRPr>
          </a:p>
          <a:p>
            <a:pPr marL="111125" indent="-111125">
              <a:lnSpc>
                <a:spcPct val="90000"/>
              </a:lnSpc>
              <a:spcBef>
                <a:spcPts val="900"/>
              </a:spcBef>
              <a:buClr>
                <a:schemeClr val="accent1"/>
              </a:buClr>
            </a:pPr>
            <a:r>
              <a:rPr lang="en-US" sz="900" dirty="0" smtClean="0">
                <a:latin typeface="Arial"/>
                <a:cs typeface="Arial"/>
              </a:rPr>
              <a:t>- Joe </a:t>
            </a:r>
            <a:r>
              <a:rPr lang="en-US" sz="900" dirty="0" err="1" smtClean="0">
                <a:latin typeface="Arial"/>
                <a:cs typeface="Arial"/>
              </a:rPr>
              <a:t>Rago</a:t>
            </a:r>
            <a:r>
              <a:rPr lang="en-US" sz="900" dirty="0" smtClean="0">
                <a:latin typeface="Arial"/>
                <a:cs typeface="Arial"/>
              </a:rPr>
              <a:t> Senior Product Manager Walgreens Mobile </a:t>
            </a:r>
          </a:p>
          <a:p>
            <a:pPr marL="171450" lvl="0"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mn-lt"/>
                <a:ea typeface="+mn-ea"/>
                <a:cs typeface="+mn-cs"/>
              </a:rPr>
              <a:t>Background Info</a:t>
            </a: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With the </a:t>
            </a:r>
            <a:r>
              <a:rPr lang="en-US" sz="900" kern="1200" dirty="0" err="1" smtClean="0">
                <a:solidFill>
                  <a:schemeClr val="tx1"/>
                </a:solidFill>
                <a:effectLst/>
                <a:latin typeface="+mn-lt"/>
                <a:ea typeface="+mn-ea"/>
                <a:cs typeface="+mn-cs"/>
              </a:rPr>
              <a:t>Apigee</a:t>
            </a:r>
            <a:r>
              <a:rPr lang="en-US" sz="900" kern="1200" dirty="0" smtClean="0">
                <a:solidFill>
                  <a:schemeClr val="tx1"/>
                </a:solidFill>
                <a:effectLst/>
                <a:latin typeface="+mn-lt"/>
                <a:ea typeface="+mn-ea"/>
                <a:cs typeface="+mn-cs"/>
              </a:rPr>
              <a:t> platform in place, any brand can uncover hidden digital value and grow their business—even a brand like Walgreens, that might have struggled with transitioning to the digital world.</a:t>
            </a:r>
          </a:p>
          <a:p>
            <a:pPr marL="171450" lvl="0" indent="-171450">
              <a:buFont typeface="Arial" panose="020B0604020202020204" pitchFamily="34" charset="0"/>
              <a:buChar char="•"/>
            </a:pPr>
            <a:r>
              <a:rPr lang="en-US" sz="900" kern="1200" dirty="0" smtClean="0">
                <a:solidFill>
                  <a:schemeClr val="tx1"/>
                </a:solidFill>
                <a:effectLst/>
                <a:latin typeface="+mn-lt"/>
                <a:ea typeface="+mn-ea"/>
                <a:cs typeface="+mn-cs"/>
              </a:rPr>
              <a:t>Take the example of photo printing. No one turns in strips of film anymore; everyone takes photos on their smartphones, or using digital cameras. So what can Walgreens do with all their massive photo printing equipment? Using their API, they were able to develop an app that lets customers print photos directly from their devices to the stores. The </a:t>
            </a:r>
            <a:r>
              <a:rPr lang="en-US" sz="900" kern="1200" dirty="0" err="1" smtClean="0">
                <a:solidFill>
                  <a:schemeClr val="tx1"/>
                </a:solidFill>
                <a:effectLst/>
                <a:latin typeface="+mn-lt"/>
                <a:ea typeface="+mn-ea"/>
                <a:cs typeface="+mn-cs"/>
              </a:rPr>
              <a:t>QuickPrints</a:t>
            </a:r>
            <a:r>
              <a:rPr lang="en-US" sz="900" kern="1200" dirty="0" smtClean="0">
                <a:solidFill>
                  <a:schemeClr val="tx1"/>
                </a:solidFill>
                <a:effectLst/>
                <a:latin typeface="+mn-lt"/>
                <a:ea typeface="+mn-ea"/>
                <a:cs typeface="+mn-cs"/>
              </a:rPr>
              <a:t> capability was so popular that it was adopted by partner apps that gave the developer 15% revenue share of the print sale.</a:t>
            </a:r>
          </a:p>
          <a:p>
            <a:pPr marL="171450" indent="-171450">
              <a:buFont typeface="Arial" panose="020B0604020202020204" pitchFamily="34" charset="0"/>
              <a:buChar char="•"/>
            </a:pPr>
            <a:r>
              <a:rPr lang="en-US" sz="900" kern="1200" dirty="0" smtClean="0">
                <a:solidFill>
                  <a:schemeClr val="tx1"/>
                </a:solidFill>
                <a:effectLst/>
                <a:latin typeface="+mn-lt"/>
                <a:ea typeface="+mn-ea"/>
                <a:cs typeface="+mn-cs"/>
              </a:rPr>
              <a:t>And it’s not just photos. Today, there are over 75 partner apps that use the Walgreens APIs. Walgreens gets more than one prescription refill every second through mobile apps. They’re using their balance rewards API to drive in-store engagement. The combination of in-store, online, and mobile capabilities have increased average customer spend by 6x compared to those who shop solely in-store. And while they were building this digital business they added 74million customers to their balance rewards program in just 9 months.</a:t>
            </a:r>
          </a:p>
          <a:p>
            <a:pPr marL="171450" indent="-171450">
              <a:buFont typeface="Arial" panose="020B0604020202020204" pitchFamily="34" charset="0"/>
              <a:buChar char="•"/>
            </a:pPr>
            <a:endParaRPr lang="en-US" sz="900" kern="1200" dirty="0" smtClean="0">
              <a:solidFill>
                <a:schemeClr val="tx1"/>
              </a:solidFill>
              <a:effectLst/>
              <a:latin typeface="+mn-lt"/>
              <a:ea typeface="+mn-ea"/>
              <a:cs typeface="+mn-cs"/>
            </a:endParaRPr>
          </a:p>
          <a:p>
            <a:r>
              <a:rPr lang="en-US" sz="900" b="1" i="0" u="none" strike="noStrike" kern="1200" baseline="0" dirty="0" smtClean="0">
                <a:solidFill>
                  <a:schemeClr val="tx1"/>
                </a:solidFill>
                <a:latin typeface="Arial"/>
                <a:ea typeface="+mn-ea"/>
                <a:cs typeface="+mn-cs"/>
              </a:rPr>
              <a:t>Walgreens Opens API for Mobile Prescription Scanning to Developers</a:t>
            </a:r>
          </a:p>
          <a:p>
            <a:r>
              <a:rPr lang="en-US" sz="900" b="1" i="0" u="none" strike="noStrike" kern="1200" baseline="0" dirty="0" smtClean="0">
                <a:solidFill>
                  <a:schemeClr val="tx1"/>
                </a:solidFill>
                <a:latin typeface="Arial"/>
                <a:ea typeface="+mn-ea"/>
                <a:cs typeface="+mn-cs"/>
              </a:rPr>
              <a:t>By Brian T. Horowitz  |  Posted 2013-02-13</a:t>
            </a:r>
          </a:p>
          <a:p>
            <a:r>
              <a:rPr lang="en-US" sz="900" b="1" i="0" u="none" strike="noStrike" kern="1200" baseline="0" dirty="0" smtClean="0">
                <a:solidFill>
                  <a:schemeClr val="tx1"/>
                </a:solidFill>
                <a:latin typeface="Arial"/>
                <a:ea typeface="+mn-ea"/>
                <a:cs typeface="+mn-cs"/>
              </a:rPr>
              <a:t> </a:t>
            </a:r>
          </a:p>
          <a:p>
            <a:r>
              <a:rPr lang="en-US" sz="900" b="0" i="0" u="none" strike="noStrike" kern="1200" baseline="0" dirty="0" smtClean="0">
                <a:solidFill>
                  <a:schemeClr val="tx1"/>
                </a:solidFill>
                <a:latin typeface="Arial"/>
                <a:ea typeface="+mn-ea"/>
                <a:cs typeface="+mn-cs"/>
              </a:rPr>
              <a:t>Walgreens has announced a new application program interface that allows third-party developers to incorporate the ability to scan barcodes from prescription bottles.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API will allow consumers to use third-party apps to renew prescriptions at the pharmacy chain's more than 8,000 locations.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"People continue to become increasingly engaged with their mobile devices and use the technology to help make their day-to-day lives easier," </a:t>
            </a:r>
            <a:r>
              <a:rPr lang="en-US" sz="900" b="0" i="0" u="none" strike="noStrike" kern="1200" baseline="0" dirty="0" err="1" smtClean="0">
                <a:solidFill>
                  <a:schemeClr val="tx1"/>
                </a:solidFill>
                <a:latin typeface="Arial"/>
                <a:ea typeface="+mn-ea"/>
                <a:cs typeface="+mn-cs"/>
              </a:rPr>
              <a:t>Abhi</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Dhar</a:t>
            </a:r>
            <a:r>
              <a:rPr lang="en-US" sz="900" b="0" i="0" u="none" strike="noStrike" kern="1200" baseline="0" dirty="0" smtClean="0">
                <a:solidFill>
                  <a:schemeClr val="tx1"/>
                </a:solidFill>
                <a:latin typeface="Arial"/>
                <a:ea typeface="+mn-ea"/>
                <a:cs typeface="+mn-cs"/>
              </a:rPr>
              <a:t>, e-commerce chief technology officer at Walgreens, said in a statement. "By incorporating the Walgreens Prescription API, mobile app developers are providing users with an easy way to refill prescriptions and help them properly take their medication."</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Walgreens offers a similar API for in-store photo services called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SDK and API, allowing developers to incorporate the ability to print photos from a mobile app in the pharmacy chain's stores.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 $4.99 mobile personal health app for the </a:t>
            </a:r>
            <a:r>
              <a:rPr lang="en-US" sz="900" b="0" i="0" u="none" strike="noStrike" kern="1200" baseline="0" dirty="0" err="1" smtClean="0">
                <a:solidFill>
                  <a:schemeClr val="tx1"/>
                </a:solidFill>
                <a:latin typeface="Arial"/>
                <a:ea typeface="+mn-ea"/>
                <a:cs typeface="+mn-cs"/>
              </a:rPr>
              <a:t>iPad</a:t>
            </a:r>
            <a:r>
              <a:rPr lang="en-US" sz="900" b="0" i="0" u="none" strike="noStrike" kern="1200" baseline="0" dirty="0" smtClean="0">
                <a:solidFill>
                  <a:schemeClr val="tx1"/>
                </a:solidFill>
                <a:latin typeface="Arial"/>
                <a:ea typeface="+mn-ea"/>
                <a:cs typeface="+mn-cs"/>
              </a:rPr>
              <a:t> called </a:t>
            </a:r>
            <a:r>
              <a:rPr lang="en-US" sz="900" b="0" i="0" u="none" strike="noStrike" kern="1200" baseline="0" dirty="0" err="1" smtClean="0">
                <a:solidFill>
                  <a:schemeClr val="tx1"/>
                </a:solidFill>
                <a:latin typeface="Arial"/>
                <a:ea typeface="+mn-ea"/>
                <a:cs typeface="+mn-cs"/>
              </a:rPr>
              <a:t>Healthspek</a:t>
            </a:r>
            <a:r>
              <a:rPr lang="en-US" sz="900" b="0" i="0" u="none" strike="noStrike" kern="1200" baseline="0" dirty="0" smtClean="0">
                <a:solidFill>
                  <a:schemeClr val="tx1"/>
                </a:solidFill>
                <a:latin typeface="Arial"/>
                <a:ea typeface="+mn-ea"/>
                <a:cs typeface="+mn-cs"/>
              </a:rPr>
              <a:t> now incorporates the Walgreens API and allows users to refill prescriptions. The $1.99 </a:t>
            </a:r>
            <a:r>
              <a:rPr lang="en-US" sz="900" b="0" i="0" u="none" strike="noStrike" kern="1200" baseline="0" dirty="0" err="1" smtClean="0">
                <a:solidFill>
                  <a:schemeClr val="tx1"/>
                </a:solidFill>
                <a:latin typeface="Arial"/>
                <a:ea typeface="+mn-ea"/>
                <a:cs typeface="+mn-cs"/>
              </a:rPr>
              <a:t>iOS</a:t>
            </a:r>
            <a:r>
              <a:rPr lang="en-US" sz="900" b="0" i="0" u="none" strike="noStrike" kern="1200" baseline="0" dirty="0" smtClean="0">
                <a:solidFill>
                  <a:schemeClr val="tx1"/>
                </a:solidFill>
                <a:latin typeface="Arial"/>
                <a:ea typeface="+mn-ea"/>
                <a:cs typeface="+mn-cs"/>
              </a:rPr>
              <a:t> app </a:t>
            </a:r>
            <a:r>
              <a:rPr lang="en-US" sz="900" b="0" i="0" u="none" strike="noStrike" kern="1200" baseline="0" dirty="0" err="1" smtClean="0">
                <a:solidFill>
                  <a:schemeClr val="tx1"/>
                </a:solidFill>
                <a:latin typeface="Arial"/>
                <a:ea typeface="+mn-ea"/>
                <a:cs typeface="+mn-cs"/>
              </a:rPr>
              <a:t>PocketPharmacist</a:t>
            </a:r>
            <a:r>
              <a:rPr lang="en-US" sz="900" b="0" i="0" u="none" strike="noStrike" kern="1200" baseline="0" dirty="0" smtClean="0">
                <a:solidFill>
                  <a:schemeClr val="tx1"/>
                </a:solidFill>
                <a:latin typeface="Arial"/>
                <a:ea typeface="+mn-ea"/>
                <a:cs typeface="+mn-cs"/>
              </a:rPr>
              <a:t> for the iPhone and </a:t>
            </a:r>
            <a:r>
              <a:rPr lang="en-US" sz="900" b="0" i="0" u="none" strike="noStrike" kern="1200" baseline="0" dirty="0" err="1" smtClean="0">
                <a:solidFill>
                  <a:schemeClr val="tx1"/>
                </a:solidFill>
                <a:latin typeface="Arial"/>
                <a:ea typeface="+mn-ea"/>
                <a:cs typeface="+mn-cs"/>
              </a:rPr>
              <a:t>iPad</a:t>
            </a:r>
            <a:r>
              <a:rPr lang="en-US" sz="900" b="0" i="0" u="none" strike="noStrike" kern="1200" baseline="0" dirty="0" smtClean="0">
                <a:solidFill>
                  <a:schemeClr val="tx1"/>
                </a:solidFill>
                <a:latin typeface="Arial"/>
                <a:ea typeface="+mn-ea"/>
                <a:cs typeface="+mn-cs"/>
              </a:rPr>
              <a:t> also enables medicine-bottle scanning using the API, which Walgreens announced on Feb. 4.</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Before offering the API, Walgreens had integrated a Refill by Scan feature in its own app, available for </a:t>
            </a:r>
            <a:r>
              <a:rPr lang="en-US" sz="900" b="0" i="0" u="none" strike="noStrike" kern="1200" baseline="0" dirty="0" err="1" smtClean="0">
                <a:solidFill>
                  <a:schemeClr val="tx1"/>
                </a:solidFill>
                <a:latin typeface="Arial"/>
                <a:ea typeface="+mn-ea"/>
                <a:cs typeface="+mn-cs"/>
              </a:rPr>
              <a:t>iOS</a:t>
            </a:r>
            <a:r>
              <a:rPr lang="en-US" sz="900" b="0" i="0" u="none" strike="noStrike" kern="1200" baseline="0" dirty="0" smtClean="0">
                <a:solidFill>
                  <a:schemeClr val="tx1"/>
                </a:solidFill>
                <a:latin typeface="Arial"/>
                <a:ea typeface="+mn-ea"/>
                <a:cs typeface="+mn-cs"/>
              </a:rPr>
              <a:t>, Android and BlackBerry. Users receive a text message from Walgreens when their medications are ready for pickup.</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More than 40 percent of Walgreens' online refill requests originate from the chain's mobile app, according to </a:t>
            </a:r>
            <a:r>
              <a:rPr lang="en-US" sz="900" b="0" i="0" u="none" strike="noStrike" kern="1200" baseline="0" dirty="0" err="1" smtClean="0">
                <a:solidFill>
                  <a:schemeClr val="tx1"/>
                </a:solidFill>
                <a:latin typeface="Arial"/>
                <a:ea typeface="+mn-ea"/>
                <a:cs typeface="+mn-cs"/>
              </a:rPr>
              <a:t>MobiHealthNews</a:t>
            </a:r>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Walgreens native app allows users to find retail locations, set medication reminders, research information on medications, order photos and make appointments at its in-store Take Care Health System clinics, where board-certified nurse practitioners are available to provide exams.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 CVS Pharmacy app for </a:t>
            </a:r>
            <a:r>
              <a:rPr lang="en-US" sz="900" b="0" i="0" u="none" strike="noStrike" kern="1200" baseline="0" dirty="0" err="1" smtClean="0">
                <a:solidFill>
                  <a:schemeClr val="tx1"/>
                </a:solidFill>
                <a:latin typeface="Arial"/>
                <a:ea typeface="+mn-ea"/>
                <a:cs typeface="+mn-cs"/>
              </a:rPr>
              <a:t>iOS</a:t>
            </a:r>
            <a:r>
              <a:rPr lang="en-US" sz="900" b="0" i="0" u="none" strike="noStrike" kern="1200" baseline="0" dirty="0" smtClean="0">
                <a:solidFill>
                  <a:schemeClr val="tx1"/>
                </a:solidFill>
                <a:latin typeface="Arial"/>
                <a:ea typeface="+mn-ea"/>
                <a:cs typeface="+mn-cs"/>
              </a:rPr>
              <a:t> and Android offers similar medication-scanning capabilities. The app allows users to scan prescription barcodes using a smartphone's camera. It also provides the ability to identify pills by imprint, shape or colors.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Third-party developers can register for a user account on the Walgreens Developer Portal to access the API. They then receive an API key to access the service.</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goal of incorporating the Refill by Scan feature into mobile applications is to increase medication compliance and boost personal health management, Walgreens reported.</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By opening its Refill by Scan feature to third-party developers, Walgreens is looking to tap the "creativity of the developer community," </a:t>
            </a:r>
            <a:r>
              <a:rPr lang="en-US" sz="900" b="0" i="0" u="none" strike="noStrike" kern="1200" baseline="0" dirty="0" err="1" smtClean="0">
                <a:solidFill>
                  <a:schemeClr val="tx1"/>
                </a:solidFill>
                <a:latin typeface="Arial"/>
                <a:ea typeface="+mn-ea"/>
                <a:cs typeface="+mn-cs"/>
              </a:rPr>
              <a:t>Dhar</a:t>
            </a:r>
            <a:r>
              <a:rPr lang="en-US" sz="900" b="0" i="0" u="none" strike="noStrike" kern="1200" baseline="0" dirty="0" smtClean="0">
                <a:solidFill>
                  <a:schemeClr val="tx1"/>
                </a:solidFill>
                <a:latin typeface="Arial"/>
                <a:ea typeface="+mn-ea"/>
                <a:cs typeface="+mn-cs"/>
              </a:rPr>
              <a:t> told </a:t>
            </a:r>
            <a:r>
              <a:rPr lang="en-US" sz="900" b="0" i="0" u="none" strike="noStrike" kern="1200" baseline="0" dirty="0" err="1" smtClean="0">
                <a:solidFill>
                  <a:schemeClr val="tx1"/>
                </a:solidFill>
                <a:latin typeface="Arial"/>
                <a:ea typeface="+mn-ea"/>
                <a:cs typeface="+mn-cs"/>
              </a:rPr>
              <a:t>MobiHealthNews</a:t>
            </a:r>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Walgreens is offering the API for </a:t>
            </a:r>
            <a:r>
              <a:rPr lang="en-US" sz="900" b="0" i="0" u="none" strike="noStrike" kern="1200" baseline="0" dirty="0" err="1" smtClean="0">
                <a:solidFill>
                  <a:schemeClr val="tx1"/>
                </a:solidFill>
                <a:latin typeface="Arial"/>
                <a:ea typeface="+mn-ea"/>
                <a:cs typeface="+mn-cs"/>
              </a:rPr>
              <a:t>iOS</a:t>
            </a:r>
            <a:r>
              <a:rPr lang="en-US" sz="900" b="0" i="0" u="none" strike="noStrike" kern="1200" baseline="0" dirty="0" smtClean="0">
                <a:solidFill>
                  <a:schemeClr val="tx1"/>
                </a:solidFill>
                <a:latin typeface="Arial"/>
                <a:ea typeface="+mn-ea"/>
                <a:cs typeface="+mn-cs"/>
              </a:rPr>
              <a:t> version 3.2 and higher, Android version 2.3 and higher, Windows Phone 7 and 7.5, and BlackBerry version 6.0 and higher. The pharmacy chain built the checkout pages for the API using </a:t>
            </a:r>
            <a:r>
              <a:rPr lang="en-US" sz="900" b="0" i="0" u="none" strike="noStrike" kern="1200" baseline="0" dirty="0" err="1" smtClean="0">
                <a:solidFill>
                  <a:schemeClr val="tx1"/>
                </a:solidFill>
                <a:latin typeface="Arial"/>
                <a:ea typeface="+mn-ea"/>
                <a:cs typeface="+mn-cs"/>
              </a:rPr>
              <a:t>jQuery</a:t>
            </a:r>
            <a:r>
              <a:rPr lang="en-US" sz="900" b="0" i="0" u="none" strike="noStrike" kern="1200" baseline="0" dirty="0" smtClean="0">
                <a:solidFill>
                  <a:schemeClr val="tx1"/>
                </a:solidFill>
                <a:latin typeface="Arial"/>
                <a:ea typeface="+mn-ea"/>
                <a:cs typeface="+mn-cs"/>
              </a:rPr>
              <a:t> Mobile, an HTML5-based user interface system for mobile device platforms.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Barcode scanning is a growing trend in health care as the industry looks to scan records from paper into digital form.</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In addition to consumer prescription refills, hospitals use similar barcode-scanning technology to track medication vials throughout a hospital workflow. Health care organizations are using barcoding technology to link patient data with electronic health records and keep track of surgical equipment. Companies that offer data-capture technology include Hewlett-Packard, Intermec, Lexmark and Zebra Technologies.</a:t>
            </a:r>
          </a:p>
          <a:p>
            <a:endParaRPr lang="en-US" dirty="0" smtClean="0"/>
          </a:p>
          <a:p>
            <a:r>
              <a:rPr lang="en-US" sz="900" kern="1200" dirty="0" smtClean="0">
                <a:solidFill>
                  <a:schemeClr val="tx1"/>
                </a:solidFill>
                <a:latin typeface="Arial"/>
                <a:ea typeface="+mn-ea"/>
                <a:cs typeface="+mn-cs"/>
              </a:rPr>
              <a:t>Begin forwarded message:</a:t>
            </a:r>
          </a:p>
          <a:p>
            <a:r>
              <a:rPr lang="en-US" sz="900" b="1" kern="1200" dirty="0" smtClean="0">
                <a:solidFill>
                  <a:schemeClr val="tx1"/>
                </a:solidFill>
                <a:latin typeface="Arial"/>
                <a:ea typeface="+mn-ea"/>
                <a:cs typeface="+mn-cs"/>
              </a:rPr>
              <a:t>From: </a:t>
            </a:r>
            <a:r>
              <a:rPr lang="en-US" sz="900" b="0" kern="1200" dirty="0" smtClean="0">
                <a:solidFill>
                  <a:schemeClr val="tx1"/>
                </a:solidFill>
                <a:latin typeface="Arial"/>
                <a:ea typeface="+mn-ea"/>
                <a:cs typeface="+mn-cs"/>
              </a:rPr>
              <a:t>Chuck Dunham &lt;</a:t>
            </a:r>
            <a:r>
              <a:rPr lang="en-US" sz="900" b="0" kern="1200" dirty="0" err="1" smtClean="0">
                <a:solidFill>
                  <a:schemeClr val="tx1"/>
                </a:solidFill>
                <a:latin typeface="Arial"/>
                <a:ea typeface="+mn-ea"/>
                <a:cs typeface="+mn-cs"/>
              </a:rPr>
              <a:t>cdunham@apigee.com</a:t>
            </a:r>
            <a:r>
              <a:rPr lang="en-US" sz="900" b="0" kern="1200" dirty="0" smtClean="0">
                <a:solidFill>
                  <a:schemeClr val="tx1"/>
                </a:solidFill>
                <a:latin typeface="Arial"/>
                <a:ea typeface="+mn-ea"/>
                <a:cs typeface="+mn-cs"/>
              </a:rPr>
              <a:t>&gt;</a:t>
            </a:r>
          </a:p>
          <a:p>
            <a:r>
              <a:rPr lang="en-US" sz="900" b="1" kern="1200" dirty="0" smtClean="0">
                <a:solidFill>
                  <a:schemeClr val="tx1"/>
                </a:solidFill>
                <a:latin typeface="Arial"/>
                <a:ea typeface="+mn-ea"/>
                <a:cs typeface="+mn-cs"/>
              </a:rPr>
              <a:t>Subject: New customer update: Walgreens Advanced Analytics Services</a:t>
            </a:r>
            <a:endParaRPr lang="en-US" sz="900" b="0" kern="1200" dirty="0" smtClean="0">
              <a:solidFill>
                <a:schemeClr val="tx1"/>
              </a:solidFill>
              <a:latin typeface="Arial"/>
              <a:ea typeface="+mn-ea"/>
              <a:cs typeface="+mn-cs"/>
            </a:endParaRPr>
          </a:p>
          <a:p>
            <a:r>
              <a:rPr lang="en-US" sz="900" b="1" kern="1200" dirty="0" smtClean="0">
                <a:solidFill>
                  <a:schemeClr val="tx1"/>
                </a:solidFill>
                <a:latin typeface="Arial"/>
                <a:ea typeface="+mn-ea"/>
                <a:cs typeface="+mn-cs"/>
              </a:rPr>
              <a:t>Date: </a:t>
            </a:r>
            <a:r>
              <a:rPr lang="en-US" sz="900" b="0" kern="1200" dirty="0" smtClean="0">
                <a:solidFill>
                  <a:schemeClr val="tx1"/>
                </a:solidFill>
                <a:latin typeface="Arial"/>
                <a:ea typeface="+mn-ea"/>
                <a:cs typeface="+mn-cs"/>
              </a:rPr>
              <a:t>December 6, 2013 1:05:47 PM EST</a:t>
            </a:r>
          </a:p>
          <a:p>
            <a:r>
              <a:rPr lang="en-US" sz="900" b="1" kern="1200" dirty="0" smtClean="0">
                <a:solidFill>
                  <a:schemeClr val="tx1"/>
                </a:solidFill>
                <a:latin typeface="Arial"/>
                <a:ea typeface="+mn-ea"/>
                <a:cs typeface="+mn-cs"/>
              </a:rPr>
              <a:t>To: </a:t>
            </a:r>
            <a:r>
              <a:rPr lang="en-US" sz="900" b="0" kern="1200" dirty="0" smtClean="0">
                <a:solidFill>
                  <a:schemeClr val="tx1"/>
                </a:solidFill>
                <a:latin typeface="Arial"/>
                <a:ea typeface="+mn-ea"/>
                <a:cs typeface="+mn-cs"/>
              </a:rPr>
              <a:t>all &lt;</a:t>
            </a:r>
            <a:r>
              <a:rPr lang="en-US" sz="900" b="0" kern="1200" dirty="0" err="1" smtClean="0">
                <a:solidFill>
                  <a:schemeClr val="tx1"/>
                </a:solidFill>
                <a:latin typeface="Arial"/>
                <a:ea typeface="+mn-ea"/>
                <a:cs typeface="+mn-cs"/>
              </a:rPr>
              <a:t>all@apigee.com</a:t>
            </a:r>
            <a:r>
              <a:rPr lang="en-US" sz="900" b="0" kern="1200" dirty="0" smtClean="0">
                <a:solidFill>
                  <a:schemeClr val="tx1"/>
                </a:solidFill>
                <a:latin typeface="Arial"/>
                <a:ea typeface="+mn-ea"/>
                <a:cs typeface="+mn-cs"/>
              </a:rPr>
              <a:t>&gt;</a:t>
            </a:r>
          </a:p>
          <a:p>
            <a:endParaRPr lang="en-US" sz="900" b="0" kern="1200" dirty="0" smtClean="0">
              <a:solidFill>
                <a:schemeClr val="tx1"/>
              </a:solidFill>
              <a:latin typeface="Arial"/>
              <a:ea typeface="+mn-ea"/>
              <a:cs typeface="+mn-cs"/>
            </a:endParaRP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We have just finalized a new three year agreement for Advanced Analytics Services (formerly Mobile Analytics) with Walgreens.</a:t>
            </a:r>
          </a:p>
          <a:p>
            <a:r>
              <a:rPr lang="en-US" sz="900" b="0" kern="1200" dirty="0" smtClean="0">
                <a:solidFill>
                  <a:schemeClr val="tx1"/>
                </a:solidFill>
                <a:latin typeface="Arial"/>
                <a:ea typeface="+mn-ea"/>
                <a:cs typeface="+mn-cs"/>
              </a:rPr>
              <a:t> </a:t>
            </a:r>
          </a:p>
          <a:p>
            <a:r>
              <a:rPr lang="en-US" sz="900" b="1" kern="1200" dirty="0" smtClean="0">
                <a:solidFill>
                  <a:schemeClr val="tx1"/>
                </a:solidFill>
                <a:latin typeface="Arial"/>
                <a:ea typeface="+mn-ea"/>
                <a:cs typeface="+mn-cs"/>
              </a:rPr>
              <a:t>Customer: </a:t>
            </a:r>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The Walgreen Company is the largest drug retailing chain in the United States.  Walgreens provides access to consumer goods and services, plus pharmacy, health and wellness services in the United States through its retail drugstores, Walgreens Health Services division, and Walgreens Health and Wellness division. Walgreens has over 8,000 drugstores and runs several online stores, such as </a:t>
            </a:r>
            <a:r>
              <a:rPr lang="en-US" sz="900" b="0" u="sng" kern="1200" dirty="0" smtClean="0">
                <a:solidFill>
                  <a:schemeClr val="tx1"/>
                </a:solidFill>
                <a:latin typeface="Arial"/>
                <a:ea typeface="+mn-ea"/>
                <a:cs typeface="+mn-cs"/>
                <a:hlinkClick r:id="rId3"/>
              </a:rPr>
              <a:t>Beauty.com, </a:t>
            </a:r>
            <a:r>
              <a:rPr lang="en-US" sz="900" b="0" u="sng" kern="1200" dirty="0" smtClean="0">
                <a:solidFill>
                  <a:schemeClr val="tx1"/>
                </a:solidFill>
                <a:latin typeface="Arial"/>
                <a:ea typeface="+mn-ea"/>
                <a:cs typeface="+mn-cs"/>
                <a:hlinkClick r:id="rId4"/>
              </a:rPr>
              <a:t>Drugstore.com and </a:t>
            </a:r>
            <a:r>
              <a:rPr lang="en-US" sz="900" b="0" u="sng" kern="1200" dirty="0" smtClean="0">
                <a:solidFill>
                  <a:schemeClr val="tx1"/>
                </a:solidFill>
                <a:latin typeface="Arial"/>
                <a:ea typeface="+mn-ea"/>
                <a:cs typeface="+mn-cs"/>
                <a:hlinkClick r:id="rId5"/>
              </a:rPr>
              <a:t>VisionDirect.com.  Walgreens is a great example of a company that has driven more store traffic and sales by creating API’s and opening them up to developers (both internal and external) to create a number of Apps.</a:t>
            </a:r>
          </a:p>
          <a:p>
            <a:r>
              <a:rPr lang="en-US" sz="900" b="0" kern="1200" dirty="0" smtClean="0">
                <a:solidFill>
                  <a:schemeClr val="tx1"/>
                </a:solidFill>
                <a:latin typeface="Arial"/>
                <a:ea typeface="+mn-ea"/>
                <a:cs typeface="+mn-cs"/>
              </a:rPr>
              <a:t> </a:t>
            </a:r>
          </a:p>
          <a:p>
            <a:r>
              <a:rPr lang="en-US" sz="900" b="1" kern="1200" dirty="0" smtClean="0">
                <a:solidFill>
                  <a:schemeClr val="tx1"/>
                </a:solidFill>
                <a:latin typeface="Arial"/>
                <a:ea typeface="+mn-ea"/>
                <a:cs typeface="+mn-cs"/>
              </a:rPr>
              <a:t>Use case: </a:t>
            </a:r>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Walgreens is an existing, highly visible reference customer of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and a poster child for API’s driving digital transformation.  They are a customer who recognized that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can deliver beyond API’s and can deliver value all the way to the App itself.  This deal is for two different groups within Walgreens – the Mobile team and the Operations Center.  While Walgreens has a number of analytical tools for backend systems and their .com properties, they realized they didn’t have much in the way of tools or processes for analyzing the performance of the mobile apps.  As mobile has become more strategic to Walgreens’ business it became clear they realized this is a big gap and embarked on a search for a solution that enabled them to track, measure and analyze their mobile apps to ensure good performance and maintain high star ratings in the app stores. </a:t>
            </a:r>
          </a:p>
          <a:p>
            <a:r>
              <a:rPr lang="en-US" sz="900" b="0" kern="1200" dirty="0" smtClean="0">
                <a:solidFill>
                  <a:schemeClr val="tx1"/>
                </a:solidFill>
                <a:latin typeface="Arial"/>
                <a:ea typeface="+mn-ea"/>
                <a:cs typeface="+mn-cs"/>
              </a:rPr>
              <a:t> </a:t>
            </a:r>
          </a:p>
          <a:p>
            <a:r>
              <a:rPr lang="en-US" sz="900" b="1" kern="1200" dirty="0" smtClean="0">
                <a:solidFill>
                  <a:schemeClr val="tx1"/>
                </a:solidFill>
                <a:latin typeface="Arial"/>
                <a:ea typeface="+mn-ea"/>
                <a:cs typeface="+mn-cs"/>
              </a:rPr>
              <a:t>Why </a:t>
            </a:r>
            <a:r>
              <a:rPr lang="en-US" sz="900" b="1" kern="1200" dirty="0" err="1" smtClean="0">
                <a:solidFill>
                  <a:schemeClr val="tx1"/>
                </a:solidFill>
                <a:latin typeface="Arial"/>
                <a:ea typeface="+mn-ea"/>
                <a:cs typeface="+mn-cs"/>
              </a:rPr>
              <a:t>Apigee</a:t>
            </a:r>
            <a:r>
              <a:rPr lang="en-US" sz="900" b="1" kern="1200" dirty="0" smtClean="0">
                <a:solidFill>
                  <a:schemeClr val="tx1"/>
                </a:solidFill>
                <a:latin typeface="Arial"/>
                <a:ea typeface="+mn-ea"/>
                <a:cs typeface="+mn-cs"/>
              </a:rPr>
              <a:t>:</a:t>
            </a:r>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As we often find more and more these days, by the time we engaged the customer, the mobile team had already determined their mobile performance monitoring requirements and had researched several mobile APM vendors.  Walgreens wouldn’t tell us who we were competing against but we knew we had some key differentiators and an existing relationship that we could leverage.  We were able to show how only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could give end-to-end visibility and monitoring from the apps on the mobile device through the API’s to the backend systems.  We got their technical resource (the Bear) started with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Developer and </a:t>
            </a:r>
            <a:r>
              <a:rPr lang="en-US" sz="900" b="0" kern="1200" dirty="0" err="1" smtClean="0">
                <a:solidFill>
                  <a:schemeClr val="tx1"/>
                </a:solidFill>
                <a:latin typeface="Arial"/>
                <a:ea typeface="+mn-ea"/>
                <a:cs typeface="+mn-cs"/>
              </a:rPr>
              <a:t>Prabhat</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Jha</a:t>
            </a:r>
            <a:r>
              <a:rPr lang="en-US" sz="900" b="0" kern="1200" dirty="0" smtClean="0">
                <a:solidFill>
                  <a:schemeClr val="tx1"/>
                </a:solidFill>
                <a:latin typeface="Arial"/>
                <a:ea typeface="+mn-ea"/>
                <a:cs typeface="+mn-cs"/>
              </a:rPr>
              <a:t> and Paul </a:t>
            </a:r>
            <a:r>
              <a:rPr lang="en-US" sz="900" b="0" kern="1200" dirty="0" err="1" smtClean="0">
                <a:solidFill>
                  <a:schemeClr val="tx1"/>
                </a:solidFill>
                <a:latin typeface="Arial"/>
                <a:ea typeface="+mn-ea"/>
                <a:cs typeface="+mn-cs"/>
              </a:rPr>
              <a:t>Dardeau</a:t>
            </a:r>
            <a:r>
              <a:rPr lang="en-US" sz="900" b="0" kern="1200" dirty="0" smtClean="0">
                <a:solidFill>
                  <a:schemeClr val="tx1"/>
                </a:solidFill>
                <a:latin typeface="Arial"/>
                <a:ea typeface="+mn-ea"/>
                <a:cs typeface="+mn-cs"/>
              </a:rPr>
              <a:t> from Engineering help enabled him to port one of their apps into Advanced Analytics Services in a single afternoon.  The fact that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is a known commodity with a history of success within Walgreens combined with the positive relationship we had with the API team helped us to be quickly selected.</a:t>
            </a:r>
          </a:p>
          <a:p>
            <a:r>
              <a:rPr lang="en-US" sz="900" b="0" kern="1200" dirty="0" smtClean="0">
                <a:solidFill>
                  <a:schemeClr val="tx1"/>
                </a:solidFill>
                <a:latin typeface="Arial"/>
                <a:ea typeface="+mn-ea"/>
                <a:cs typeface="+mn-cs"/>
              </a:rPr>
              <a:t> </a:t>
            </a:r>
          </a:p>
          <a:p>
            <a:r>
              <a:rPr lang="en-US" sz="900" b="1" kern="1200" dirty="0" smtClean="0">
                <a:solidFill>
                  <a:schemeClr val="tx1"/>
                </a:solidFill>
                <a:latin typeface="Arial"/>
                <a:ea typeface="+mn-ea"/>
                <a:cs typeface="+mn-cs"/>
              </a:rPr>
              <a:t>Team:  </a:t>
            </a:r>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Many thanks to the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team:  SE - Carlos </a:t>
            </a:r>
            <a:r>
              <a:rPr lang="en-US" sz="900" b="0" kern="1200" dirty="0" err="1" smtClean="0">
                <a:solidFill>
                  <a:schemeClr val="tx1"/>
                </a:solidFill>
                <a:latin typeface="Arial"/>
                <a:ea typeface="+mn-ea"/>
                <a:cs typeface="+mn-cs"/>
              </a:rPr>
              <a:t>Eberhardt</a:t>
            </a:r>
            <a:r>
              <a:rPr lang="en-US" sz="900" b="0" kern="1200" dirty="0" smtClean="0">
                <a:solidFill>
                  <a:schemeClr val="tx1"/>
                </a:solidFill>
                <a:latin typeface="Arial"/>
                <a:ea typeface="+mn-ea"/>
                <a:cs typeface="+mn-cs"/>
              </a:rPr>
              <a:t>, Product Management – Alan Ho and Kumar </a:t>
            </a:r>
            <a:r>
              <a:rPr lang="en-US" sz="900" b="0" kern="1200" dirty="0" err="1" smtClean="0">
                <a:solidFill>
                  <a:schemeClr val="tx1"/>
                </a:solidFill>
                <a:latin typeface="Arial"/>
                <a:ea typeface="+mn-ea"/>
                <a:cs typeface="+mn-cs"/>
              </a:rPr>
              <a:t>Srivastava</a:t>
            </a:r>
            <a:r>
              <a:rPr lang="en-US" sz="900" b="0" kern="1200" dirty="0" smtClean="0">
                <a:solidFill>
                  <a:schemeClr val="tx1"/>
                </a:solidFill>
                <a:latin typeface="Arial"/>
                <a:ea typeface="+mn-ea"/>
                <a:cs typeface="+mn-cs"/>
              </a:rPr>
              <a:t>, Product Marketing – </a:t>
            </a:r>
            <a:r>
              <a:rPr lang="en-US" sz="900" b="0" kern="1200" dirty="0" err="1" smtClean="0">
                <a:solidFill>
                  <a:schemeClr val="tx1"/>
                </a:solidFill>
                <a:latin typeface="Arial"/>
                <a:ea typeface="+mn-ea"/>
                <a:cs typeface="+mn-cs"/>
              </a:rPr>
              <a:t>Abhi</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Rele</a:t>
            </a:r>
            <a:r>
              <a:rPr lang="en-US" sz="900" b="0" kern="1200" dirty="0" smtClean="0">
                <a:solidFill>
                  <a:schemeClr val="tx1"/>
                </a:solidFill>
                <a:latin typeface="Arial"/>
                <a:ea typeface="+mn-ea"/>
                <a:cs typeface="+mn-cs"/>
              </a:rPr>
              <a:t>, Engineering – Mike Gardner, </a:t>
            </a:r>
            <a:r>
              <a:rPr lang="en-US" sz="900" b="0" kern="1200" dirty="0" err="1" smtClean="0">
                <a:solidFill>
                  <a:schemeClr val="tx1"/>
                </a:solidFill>
                <a:latin typeface="Arial"/>
                <a:ea typeface="+mn-ea"/>
                <a:cs typeface="+mn-cs"/>
              </a:rPr>
              <a:t>Prabhat</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Jha</a:t>
            </a:r>
            <a:r>
              <a:rPr lang="en-US" sz="900" b="0" kern="1200" dirty="0" smtClean="0">
                <a:solidFill>
                  <a:schemeClr val="tx1"/>
                </a:solidFill>
                <a:latin typeface="Arial"/>
                <a:ea typeface="+mn-ea"/>
                <a:cs typeface="+mn-cs"/>
              </a:rPr>
              <a:t>, Paul </a:t>
            </a:r>
            <a:r>
              <a:rPr lang="en-US" sz="900" b="0" kern="1200" dirty="0" err="1" smtClean="0">
                <a:solidFill>
                  <a:schemeClr val="tx1"/>
                </a:solidFill>
                <a:latin typeface="Arial"/>
                <a:ea typeface="+mn-ea"/>
                <a:cs typeface="+mn-cs"/>
              </a:rPr>
              <a:t>Dardeau</a:t>
            </a:r>
            <a:r>
              <a:rPr lang="en-US" sz="900" b="0" kern="1200" dirty="0" smtClean="0">
                <a:solidFill>
                  <a:schemeClr val="tx1"/>
                </a:solidFill>
                <a:latin typeface="Arial"/>
                <a:ea typeface="+mn-ea"/>
                <a:cs typeface="+mn-cs"/>
              </a:rPr>
              <a:t>, Legal- Mark </a:t>
            </a:r>
            <a:r>
              <a:rPr lang="en-US" sz="900" b="0" kern="1200" dirty="0" err="1" smtClean="0">
                <a:solidFill>
                  <a:schemeClr val="tx1"/>
                </a:solidFill>
                <a:latin typeface="Arial"/>
                <a:ea typeface="+mn-ea"/>
                <a:cs typeface="+mn-cs"/>
              </a:rPr>
              <a:t>Silvern</a:t>
            </a:r>
            <a:r>
              <a:rPr lang="en-US" sz="900" b="0" kern="1200" dirty="0" smtClean="0">
                <a:solidFill>
                  <a:schemeClr val="tx1"/>
                </a:solidFill>
                <a:latin typeface="Arial"/>
                <a:ea typeface="+mn-ea"/>
                <a:cs typeface="+mn-cs"/>
              </a:rPr>
              <a:t>  </a:t>
            </a:r>
          </a:p>
          <a:p>
            <a:endParaRPr lang="en-US" sz="900" b="0" kern="1200" dirty="0" smtClean="0">
              <a:solidFill>
                <a:schemeClr val="tx1"/>
              </a:solidFill>
              <a:latin typeface="Arial"/>
              <a:ea typeface="+mn-ea"/>
              <a:cs typeface="+mn-cs"/>
            </a:endParaRPr>
          </a:p>
          <a:p>
            <a:r>
              <a:rPr lang="de-DE" sz="900" b="1" kern="1200" dirty="0" err="1" smtClean="0">
                <a:solidFill>
                  <a:schemeClr val="tx1"/>
                </a:solidFill>
                <a:latin typeface="Arial"/>
                <a:ea typeface="+mn-ea"/>
                <a:cs typeface="+mn-cs"/>
              </a:rPr>
              <a:t>chuck</a:t>
            </a:r>
            <a:r>
              <a:rPr lang="de-DE" sz="900" b="1" kern="1200" dirty="0" smtClean="0">
                <a:solidFill>
                  <a:schemeClr val="tx1"/>
                </a:solidFill>
                <a:latin typeface="Arial"/>
                <a:ea typeface="+mn-ea"/>
                <a:cs typeface="+mn-cs"/>
              </a:rPr>
              <a:t> </a:t>
            </a:r>
            <a:r>
              <a:rPr lang="de-DE" sz="900" b="1" kern="1200" dirty="0" err="1" smtClean="0">
                <a:solidFill>
                  <a:schemeClr val="tx1"/>
                </a:solidFill>
                <a:latin typeface="Arial"/>
                <a:ea typeface="+mn-ea"/>
                <a:cs typeface="+mn-cs"/>
              </a:rPr>
              <a:t>dunham</a:t>
            </a:r>
            <a:r>
              <a:rPr lang="de-DE" sz="900" b="1" kern="1200" dirty="0" smtClean="0">
                <a:solidFill>
                  <a:schemeClr val="tx1"/>
                </a:solidFill>
                <a:latin typeface="Arial"/>
                <a:ea typeface="+mn-ea"/>
                <a:cs typeface="+mn-cs"/>
              </a:rPr>
              <a:t> | </a:t>
            </a:r>
            <a:r>
              <a:rPr lang="de-DE" sz="900" b="1" kern="1200" dirty="0" smtClean="0">
                <a:solidFill>
                  <a:schemeClr val="tx1"/>
                </a:solidFill>
                <a:latin typeface="Arial"/>
                <a:ea typeface="+mn-ea"/>
                <a:cs typeface="+mn-cs"/>
                <a:hlinkClick r:id="rId6"/>
              </a:rPr>
              <a:t>apigee | o:</a:t>
            </a:r>
            <a:r>
              <a:rPr lang="de-DE" sz="900" b="0" kern="1200" dirty="0" smtClean="0">
                <a:solidFill>
                  <a:schemeClr val="tx1"/>
                </a:solidFill>
                <a:latin typeface="Arial"/>
                <a:ea typeface="+mn-ea"/>
                <a:cs typeface="+mn-cs"/>
                <a:hlinkClick r:id="rId6"/>
              </a:rPr>
              <a:t> +1.440.237.0188 </a:t>
            </a:r>
            <a:r>
              <a:rPr lang="de-DE" sz="900" b="1" kern="1200" dirty="0" smtClean="0">
                <a:solidFill>
                  <a:schemeClr val="tx1"/>
                </a:solidFill>
                <a:latin typeface="Arial"/>
                <a:ea typeface="+mn-ea"/>
                <a:cs typeface="+mn-cs"/>
                <a:hlinkClick r:id="rId6"/>
              </a:rPr>
              <a:t>| m:</a:t>
            </a:r>
            <a:r>
              <a:rPr lang="de-DE" sz="900" b="0" kern="1200" dirty="0" smtClean="0">
                <a:solidFill>
                  <a:schemeClr val="tx1"/>
                </a:solidFill>
                <a:latin typeface="Arial"/>
                <a:ea typeface="+mn-ea"/>
                <a:cs typeface="+mn-cs"/>
                <a:hlinkClick r:id="rId6"/>
              </a:rPr>
              <a:t> +1.443.745.1263 </a:t>
            </a:r>
            <a:r>
              <a:rPr lang="de-DE" sz="900" b="1" kern="1200" dirty="0" smtClean="0">
                <a:solidFill>
                  <a:schemeClr val="tx1"/>
                </a:solidFill>
                <a:latin typeface="Arial"/>
                <a:ea typeface="+mn-ea"/>
                <a:cs typeface="+mn-cs"/>
                <a:hlinkClick r:id="rId6"/>
              </a:rPr>
              <a:t>|</a:t>
            </a:r>
            <a:r>
              <a:rPr lang="de-DE" sz="900" b="0" kern="1200" dirty="0" smtClean="0">
                <a:solidFill>
                  <a:schemeClr val="tx1"/>
                </a:solidFill>
                <a:latin typeface="Arial"/>
                <a:ea typeface="+mn-ea"/>
                <a:cs typeface="+mn-cs"/>
                <a:hlinkClick r:id="rId6"/>
              </a:rPr>
              <a:t>  Skype: chuck.dunham.3152</a:t>
            </a: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t>
            </a:r>
          </a:p>
          <a:p>
            <a:r>
              <a:rPr lang="en-US" sz="900" b="0" i="0" u="none" strike="noStrike" kern="1200" baseline="0" dirty="0" smtClean="0">
                <a:solidFill>
                  <a:schemeClr val="tx1"/>
                </a:solidFill>
                <a:latin typeface="Arial"/>
                <a:ea typeface="+mn-ea"/>
                <a:cs typeface="+mn-cs"/>
              </a:rPr>
              <a:t>Apps that integrate Walgreens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API which runs on </a:t>
            </a:r>
            <a:r>
              <a:rPr lang="en-US" sz="900" b="0" i="0" u="none" strike="noStrike" kern="1200" baseline="0" dirty="0" err="1" smtClean="0">
                <a:solidFill>
                  <a:schemeClr val="tx1"/>
                </a:solidFill>
                <a:latin typeface="Arial"/>
                <a:ea typeface="+mn-ea"/>
                <a:cs typeface="+mn-cs"/>
              </a:rPr>
              <a:t>Apigee</a:t>
            </a:r>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iPhone Apps: </a:t>
            </a:r>
            <a:r>
              <a:rPr lang="en-US" sz="900" b="0" i="0" u="none" strike="noStrike" kern="1200" baseline="0" dirty="0" err="1" smtClean="0">
                <a:solidFill>
                  <a:schemeClr val="tx1"/>
                </a:solidFill>
                <a:latin typeface="Arial"/>
                <a:ea typeface="+mn-ea"/>
                <a:cs typeface="+mn-cs"/>
              </a:rPr>
              <a:t>Pinweel</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GroupShot</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Kicksend</a:t>
            </a:r>
            <a:r>
              <a:rPr lang="en-US" sz="900" b="0" i="0" u="none" strike="noStrike" kern="1200" baseline="0" dirty="0" smtClean="0">
                <a:solidFill>
                  <a:schemeClr val="tx1"/>
                </a:solidFill>
                <a:latin typeface="Arial"/>
                <a:ea typeface="+mn-ea"/>
                <a:cs typeface="+mn-cs"/>
              </a:rPr>
              <a:t>, Pic Stitch, Photo Collage Creator, </a:t>
            </a:r>
            <a:r>
              <a:rPr lang="en-US" sz="900" b="0" i="0" u="none" strike="noStrike" kern="1200" baseline="0" dirty="0" err="1" smtClean="0">
                <a:solidFill>
                  <a:schemeClr val="tx1"/>
                </a:solidFill>
                <a:latin typeface="Arial"/>
                <a:ea typeface="+mn-ea"/>
                <a:cs typeface="+mn-cs"/>
              </a:rPr>
              <a:t>StillShot</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Filterastic</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Whot</a:t>
            </a:r>
            <a:r>
              <a:rPr lang="en-US" sz="900" b="0" i="0" u="none" strike="noStrike" kern="1200" baseline="0" dirty="0" smtClean="0">
                <a:solidFill>
                  <a:schemeClr val="tx1"/>
                </a:solidFill>
                <a:latin typeface="Arial"/>
                <a:ea typeface="+mn-ea"/>
                <a:cs typeface="+mn-cs"/>
              </a:rPr>
              <a:t>! Shot,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CameraXE</a:t>
            </a:r>
            <a:r>
              <a:rPr lang="en-US" sz="900" b="0" i="0" u="none" strike="noStrike" kern="1200" baseline="0" dirty="0" smtClean="0">
                <a:solidFill>
                  <a:schemeClr val="tx1"/>
                </a:solidFill>
                <a:latin typeface="Arial"/>
                <a:ea typeface="+mn-ea"/>
                <a:cs typeface="+mn-cs"/>
              </a:rPr>
              <a:t>, Rage Camera Pro, Free Captions, HP </a:t>
            </a:r>
            <a:r>
              <a:rPr lang="en-US" sz="900" b="0" i="0" u="none" strike="noStrike" kern="1200" baseline="0" dirty="0" err="1" smtClean="0">
                <a:solidFill>
                  <a:schemeClr val="tx1"/>
                </a:solidFill>
                <a:latin typeface="Arial"/>
                <a:ea typeface="+mn-ea"/>
                <a:cs typeface="+mn-cs"/>
              </a:rPr>
              <a:t>ePrint</a:t>
            </a:r>
            <a:r>
              <a:rPr lang="en-US" sz="900" b="0" i="0" u="none" strike="noStrike" kern="1200" baseline="0" dirty="0" smtClean="0">
                <a:solidFill>
                  <a:schemeClr val="tx1"/>
                </a:solidFill>
                <a:latin typeface="Arial"/>
                <a:ea typeface="+mn-ea"/>
                <a:cs typeface="+mn-cs"/>
              </a:rPr>
              <a:t> service, Caption &amp; Share, </a:t>
            </a:r>
            <a:r>
              <a:rPr lang="en-US" sz="900" b="0" i="0" u="none" strike="noStrike" kern="1200" baseline="0" dirty="0" err="1" smtClean="0">
                <a:solidFill>
                  <a:schemeClr val="tx1"/>
                </a:solidFill>
                <a:latin typeface="Arial"/>
                <a:ea typeface="+mn-ea"/>
                <a:cs typeface="+mn-cs"/>
              </a:rPr>
              <a:t>Versaries</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Cardmento</a:t>
            </a:r>
            <a:r>
              <a:rPr lang="en-US" sz="900" b="0" i="0" u="none" strike="noStrike" kern="1200" baseline="0" dirty="0" smtClean="0">
                <a:solidFill>
                  <a:schemeClr val="tx1"/>
                </a:solidFill>
                <a:latin typeface="Arial"/>
                <a:ea typeface="+mn-ea"/>
                <a:cs typeface="+mn-cs"/>
              </a:rPr>
              <a:t>, Part, Photo Editor by Aviary, </a:t>
            </a:r>
            <a:r>
              <a:rPr lang="en-US" sz="900" b="0" i="0" u="none" strike="noStrike" kern="1200" baseline="0" dirty="0" err="1" smtClean="0">
                <a:solidFill>
                  <a:schemeClr val="tx1"/>
                </a:solidFill>
                <a:latin typeface="Arial"/>
                <a:ea typeface="+mn-ea"/>
                <a:cs typeface="+mn-cs"/>
              </a:rPr>
              <a:t>Flickring</a:t>
            </a:r>
            <a:r>
              <a:rPr lang="en-US" sz="900" b="0" i="0" u="none" strike="noStrike" kern="1200" baseline="0" dirty="0" smtClean="0">
                <a:solidFill>
                  <a:schemeClr val="tx1"/>
                </a:solidFill>
                <a:latin typeface="Arial"/>
                <a:ea typeface="+mn-ea"/>
                <a:cs typeface="+mn-cs"/>
              </a:rPr>
              <a:t>, Canvas Print by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FratSnapz</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JustFamily</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Dscvry</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LifePics</a:t>
            </a:r>
            <a:r>
              <a:rPr lang="en-US" sz="900" b="0" i="0" u="none" strike="noStrike" kern="1200" baseline="0" dirty="0" smtClean="0">
                <a:solidFill>
                  <a:schemeClr val="tx1"/>
                </a:solidFill>
                <a:latin typeface="Arial"/>
                <a:ea typeface="+mn-ea"/>
                <a:cs typeface="+mn-cs"/>
              </a:rPr>
              <a:t>, My Photo </a:t>
            </a:r>
            <a:r>
              <a:rPr lang="en-US" sz="900" b="0" i="0" u="none" strike="noStrike" kern="1200" baseline="0" dirty="0" err="1" smtClean="0">
                <a:solidFill>
                  <a:schemeClr val="tx1"/>
                </a:solidFill>
                <a:latin typeface="Arial"/>
                <a:ea typeface="+mn-ea"/>
                <a:cs typeface="+mn-cs"/>
              </a:rPr>
              <a:t>Sizer</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CapsuleCam</a:t>
            </a:r>
            <a:r>
              <a:rPr lang="en-US" sz="900" b="0" i="0" u="none" strike="noStrike" kern="1200" baseline="0" dirty="0" smtClean="0">
                <a:solidFill>
                  <a:schemeClr val="tx1"/>
                </a:solidFill>
                <a:latin typeface="Arial"/>
                <a:ea typeface="+mn-ea"/>
                <a:cs typeface="+mn-cs"/>
              </a:rPr>
              <a:t>, Web Albums, </a:t>
            </a:r>
            <a:r>
              <a:rPr lang="en-US" sz="900" b="0" i="0" u="none" strike="noStrike" kern="1200" baseline="0" dirty="0" err="1" smtClean="0">
                <a:solidFill>
                  <a:schemeClr val="tx1"/>
                </a:solidFill>
                <a:latin typeface="Arial"/>
                <a:ea typeface="+mn-ea"/>
                <a:cs typeface="+mn-cs"/>
              </a:rPr>
              <a:t>Fanmento</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CollageCam</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StampsCam</a:t>
            </a:r>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Android Apps: </a:t>
            </a:r>
            <a:r>
              <a:rPr lang="en-US" sz="900" b="0" i="0" u="none" strike="noStrike" kern="1200" baseline="0" dirty="0" err="1" smtClean="0">
                <a:solidFill>
                  <a:schemeClr val="tx1"/>
                </a:solidFill>
                <a:latin typeface="Arial"/>
                <a:ea typeface="+mn-ea"/>
                <a:cs typeface="+mn-cs"/>
              </a:rPr>
              <a:t>Kicksend</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Canvas Print by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Pictarine</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PicDrop</a:t>
            </a:r>
            <a:r>
              <a:rPr lang="en-US" sz="900" b="0" i="0" u="none" strike="noStrike" kern="1200" baseline="0" dirty="0" smtClean="0">
                <a:solidFill>
                  <a:schemeClr val="tx1"/>
                </a:solidFill>
                <a:latin typeface="Arial"/>
                <a:ea typeface="+mn-ea"/>
                <a:cs typeface="+mn-cs"/>
              </a:rPr>
              <a:t>, Photo Print, </a:t>
            </a:r>
            <a:r>
              <a:rPr lang="en-US" sz="900" b="0" i="0" u="none" strike="noStrike" kern="1200" baseline="0" dirty="0" err="1" smtClean="0">
                <a:solidFill>
                  <a:schemeClr val="tx1"/>
                </a:solidFill>
                <a:latin typeface="Arial"/>
                <a:ea typeface="+mn-ea"/>
                <a:cs typeface="+mn-cs"/>
              </a:rPr>
              <a:t>LifePics</a:t>
            </a:r>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err="1" smtClean="0">
                <a:solidFill>
                  <a:schemeClr val="tx1"/>
                </a:solidFill>
                <a:latin typeface="Arial"/>
                <a:ea typeface="+mn-ea"/>
                <a:cs typeface="+mn-cs"/>
              </a:rPr>
              <a:t>iPad</a:t>
            </a:r>
            <a:r>
              <a:rPr lang="en-US" sz="900" b="0" i="0" u="none" strike="noStrike" kern="1200" baseline="0" dirty="0" smtClean="0">
                <a:solidFill>
                  <a:schemeClr val="tx1"/>
                </a:solidFill>
                <a:latin typeface="Arial"/>
                <a:ea typeface="+mn-ea"/>
                <a:cs typeface="+mn-cs"/>
              </a:rPr>
              <a:t> Apps: </a:t>
            </a:r>
            <a:r>
              <a:rPr lang="en-US" sz="900" b="0" i="0" u="none" strike="noStrike" kern="1200" baseline="0" dirty="0" err="1" smtClean="0">
                <a:solidFill>
                  <a:schemeClr val="tx1"/>
                </a:solidFill>
                <a:latin typeface="Arial"/>
                <a:ea typeface="+mn-ea"/>
                <a:cs typeface="+mn-cs"/>
              </a:rPr>
              <a:t>GroupShot</a:t>
            </a:r>
            <a:r>
              <a:rPr lang="en-US" sz="900" b="0" i="0" u="none" strike="noStrike" kern="1200" baseline="0" dirty="0" smtClean="0">
                <a:solidFill>
                  <a:schemeClr val="tx1"/>
                </a:solidFill>
                <a:latin typeface="Arial"/>
                <a:ea typeface="+mn-ea"/>
                <a:cs typeface="+mn-cs"/>
              </a:rPr>
              <a:t>, Pic Stitch, Photo Collage Creator, </a:t>
            </a:r>
            <a:r>
              <a:rPr lang="en-US" sz="900" b="0" i="0" u="none" strike="noStrike" kern="1200" baseline="0" dirty="0" err="1" smtClean="0">
                <a:solidFill>
                  <a:schemeClr val="tx1"/>
                </a:solidFill>
                <a:latin typeface="Arial"/>
                <a:ea typeface="+mn-ea"/>
                <a:cs typeface="+mn-cs"/>
              </a:rPr>
              <a:t>Filterastic</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Rage Camera Pro, Part, Photo Editor by Aviary, Canvas Print by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LifePics</a:t>
            </a:r>
            <a:r>
              <a:rPr lang="en-US" sz="900" b="0" i="0" u="none" strike="noStrike" kern="1200" baseline="0" dirty="0" smtClean="0">
                <a:solidFill>
                  <a:schemeClr val="tx1"/>
                </a:solidFill>
                <a:latin typeface="Arial"/>
                <a:ea typeface="+mn-ea"/>
                <a:cs typeface="+mn-cs"/>
              </a:rPr>
              <a:t>, My Photo </a:t>
            </a:r>
            <a:r>
              <a:rPr lang="en-US" sz="900" b="0" i="0" u="none" strike="noStrike" kern="1200" baseline="0" dirty="0" err="1" smtClean="0">
                <a:solidFill>
                  <a:schemeClr val="tx1"/>
                </a:solidFill>
                <a:latin typeface="Arial"/>
                <a:ea typeface="+mn-ea"/>
                <a:cs typeface="+mn-cs"/>
              </a:rPr>
              <a:t>Sizer</a:t>
            </a:r>
            <a:r>
              <a:rPr lang="en-US" sz="900" b="0" i="0" u="none" strike="noStrike" kern="1200" baseline="0" dirty="0" smtClean="0">
                <a:solidFill>
                  <a:schemeClr val="tx1"/>
                </a:solidFill>
                <a:latin typeface="Arial"/>
                <a:ea typeface="+mn-ea"/>
                <a:cs typeface="+mn-cs"/>
              </a:rPr>
              <a:t>, Web Albums HD, </a:t>
            </a:r>
            <a:r>
              <a:rPr lang="en-US" sz="900" b="0" i="0" u="none" strike="noStrike" kern="1200" baseline="0" dirty="0" err="1" smtClean="0">
                <a:solidFill>
                  <a:schemeClr val="tx1"/>
                </a:solidFill>
                <a:latin typeface="Arial"/>
                <a:ea typeface="+mn-ea"/>
                <a:cs typeface="+mn-cs"/>
              </a:rPr>
              <a:t>Flickring</a:t>
            </a:r>
            <a:r>
              <a:rPr lang="en-US" sz="900" b="0" i="0" u="none" strike="noStrike" kern="1200" baseline="0" dirty="0" smtClean="0">
                <a:solidFill>
                  <a:schemeClr val="tx1"/>
                </a:solidFill>
                <a:latin typeface="Arial"/>
                <a:ea typeface="+mn-ea"/>
                <a:cs typeface="+mn-cs"/>
              </a:rPr>
              <a:t> HD</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Windows 8 PC &amp; Tablet Apps: </a:t>
            </a:r>
            <a:r>
              <a:rPr lang="en-US" sz="900" b="0" i="0" u="none" strike="noStrike" kern="1200" baseline="0" dirty="0" err="1" smtClean="0">
                <a:solidFill>
                  <a:schemeClr val="tx1"/>
                </a:solidFill>
                <a:latin typeface="Arial"/>
                <a:ea typeface="+mn-ea"/>
                <a:cs typeface="+mn-cs"/>
              </a:rPr>
              <a:t>Kicksend</a:t>
            </a:r>
            <a:r>
              <a:rPr lang="en-US" sz="900" b="0" i="0" u="none" strike="noStrike" kern="1200" baseline="0" dirty="0" smtClean="0">
                <a:solidFill>
                  <a:schemeClr val="tx1"/>
                </a:solidFill>
                <a:latin typeface="Arial"/>
                <a:ea typeface="+mn-ea"/>
                <a:cs typeface="+mn-cs"/>
              </a:rPr>
              <a:t>, Pic Stitch, </a:t>
            </a:r>
            <a:r>
              <a:rPr lang="en-US" sz="900" b="0" i="0" u="none" strike="noStrike" kern="1200" baseline="0" dirty="0" err="1" smtClean="0">
                <a:solidFill>
                  <a:schemeClr val="tx1"/>
                </a:solidFill>
                <a:latin typeface="Arial"/>
                <a:ea typeface="+mn-ea"/>
                <a:cs typeface="+mn-cs"/>
              </a:rPr>
              <a:t>Printicular</a:t>
            </a:r>
            <a:r>
              <a:rPr lang="en-US" sz="900" b="0" i="0" u="none" strike="noStrike" kern="1200" baseline="0" dirty="0" smtClean="0">
                <a:solidFill>
                  <a:schemeClr val="tx1"/>
                </a:solidFill>
                <a:latin typeface="Arial"/>
                <a:ea typeface="+mn-ea"/>
                <a:cs typeface="+mn-cs"/>
              </a:rPr>
              <a:t>, Order Prints by </a:t>
            </a:r>
            <a:r>
              <a:rPr lang="en-US" sz="900" b="0" i="0" u="none" strike="noStrike" kern="1200" baseline="0" dirty="0" err="1" smtClean="0">
                <a:solidFill>
                  <a:schemeClr val="tx1"/>
                </a:solidFill>
                <a:latin typeface="Arial"/>
                <a:ea typeface="+mn-ea"/>
                <a:cs typeface="+mn-cs"/>
              </a:rPr>
              <a:t>Peridot</a:t>
            </a:r>
            <a:r>
              <a:rPr lang="en-US" sz="900" b="0" i="0" u="none" strike="noStrike" kern="1200" baseline="0" dirty="0" smtClean="0">
                <a:solidFill>
                  <a:schemeClr val="tx1"/>
                </a:solidFill>
                <a:latin typeface="Arial"/>
                <a:ea typeface="+mn-ea"/>
                <a:cs typeface="+mn-cs"/>
              </a:rPr>
              <a:t> Technologies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Windows 8 Phone Apps: Pic Stitch, </a:t>
            </a:r>
            <a:r>
              <a:rPr lang="en-US" sz="900" b="0" i="0" u="none" strike="noStrike" kern="1200" baseline="0" dirty="0" err="1" smtClean="0">
                <a:solidFill>
                  <a:schemeClr val="tx1"/>
                </a:solidFill>
                <a:latin typeface="Arial"/>
                <a:ea typeface="+mn-ea"/>
                <a:cs typeface="+mn-cs"/>
              </a:rPr>
              <a:t>LifePics</a:t>
            </a:r>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BlackBerry 10 Apps: </a:t>
            </a:r>
            <a:r>
              <a:rPr lang="en-US" sz="900" b="0" i="0" u="none" strike="noStrike" kern="1200" baseline="0" dirty="0" err="1" smtClean="0">
                <a:solidFill>
                  <a:schemeClr val="tx1"/>
                </a:solidFill>
                <a:latin typeface="Arial"/>
                <a:ea typeface="+mn-ea"/>
                <a:cs typeface="+mn-cs"/>
              </a:rPr>
              <a:t>Printicular</a:t>
            </a:r>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Web Apps: </a:t>
            </a:r>
            <a:r>
              <a:rPr lang="en-US" sz="900" b="0" i="0" u="none" strike="noStrike" kern="1200" baseline="0" dirty="0" err="1" smtClean="0">
                <a:solidFill>
                  <a:schemeClr val="tx1"/>
                </a:solidFill>
                <a:latin typeface="Arial"/>
                <a:ea typeface="+mn-ea"/>
                <a:cs typeface="+mn-cs"/>
              </a:rPr>
              <a:t>Kicksend.com</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LifePics.com</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Photobucket.com</a:t>
            </a:r>
            <a:r>
              <a:rPr lang="en-US" sz="900" b="0" i="0" u="none" strike="noStrike" kern="1200" baseline="0" dirty="0" smtClean="0">
                <a:solidFill>
                  <a:schemeClr val="tx1"/>
                </a:solidFill>
                <a:latin typeface="Arial"/>
                <a:ea typeface="+mn-ea"/>
                <a:cs typeface="+mn-cs"/>
              </a:rPr>
              <a:t>, </a:t>
            </a:r>
            <a:r>
              <a:rPr lang="en-US" sz="900" b="0" i="0" u="none" strike="noStrike" kern="1200" baseline="0" dirty="0" err="1" smtClean="0">
                <a:solidFill>
                  <a:schemeClr val="tx1"/>
                </a:solidFill>
                <a:latin typeface="Arial"/>
                <a:ea typeface="+mn-ea"/>
                <a:cs typeface="+mn-cs"/>
              </a:rPr>
              <a:t>AnyCloud.com</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 </a:t>
            </a:r>
          </a:p>
          <a:p>
            <a:r>
              <a:rPr lang="en-US" sz="900" b="0" i="0" u="none" strike="noStrike" kern="1200" baseline="0" dirty="0" smtClean="0">
                <a:solidFill>
                  <a:schemeClr val="tx1"/>
                </a:solidFill>
                <a:latin typeface="Arial"/>
                <a:ea typeface="+mn-ea"/>
                <a:cs typeface="+mn-cs"/>
              </a:rPr>
              <a:t>Mobile Web Apps: </a:t>
            </a:r>
            <a:r>
              <a:rPr lang="en-US" sz="900" b="0" i="0" u="none" strike="noStrike" kern="1200" baseline="0" dirty="0" err="1" smtClean="0">
                <a:solidFill>
                  <a:schemeClr val="tx1"/>
                </a:solidFill>
                <a:latin typeface="Arial"/>
                <a:ea typeface="+mn-ea"/>
                <a:cs typeface="+mn-cs"/>
              </a:rPr>
              <a:t>HappiZap.com</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How Walgreens leveraged mobile, digital to build 72M member loyalty program</a:t>
            </a:r>
          </a:p>
          <a:p>
            <a:r>
              <a:rPr lang="en-US" sz="900" b="0" i="0" u="none" strike="noStrike" kern="1200" baseline="0" dirty="0" smtClean="0">
                <a:solidFill>
                  <a:schemeClr val="tx1"/>
                </a:solidFill>
                <a:latin typeface="Arial"/>
                <a:ea typeface="+mn-ea"/>
                <a:cs typeface="+mn-cs"/>
              </a:rPr>
              <a:t>Posted By Lauren Johnson On June 27, 2013 @ 5:00 am In Database/</a:t>
            </a:r>
            <a:r>
              <a:rPr lang="en-US" sz="900" b="0" i="0" u="none" strike="noStrike" kern="1200" baseline="0" dirty="0" err="1" smtClean="0">
                <a:solidFill>
                  <a:schemeClr val="tx1"/>
                </a:solidFill>
                <a:latin typeface="Arial"/>
                <a:ea typeface="+mn-ea"/>
                <a:cs typeface="+mn-cs"/>
              </a:rPr>
              <a:t>CRM,Drugstores</a:t>
            </a:r>
            <a:r>
              <a:rPr lang="en-US" sz="900" b="0" i="0" u="none" strike="noStrike" kern="1200" baseline="0" dirty="0" smtClean="0">
                <a:solidFill>
                  <a:schemeClr val="tx1"/>
                </a:solidFill>
                <a:latin typeface="Arial"/>
                <a:ea typeface="+mn-ea"/>
                <a:cs typeface="+mn-cs"/>
              </a:rPr>
              <a:t> and </a:t>
            </a:r>
            <a:r>
              <a:rPr lang="en-US" sz="900" b="0" i="0" u="none" strike="noStrike" kern="1200" baseline="0" dirty="0" err="1" smtClean="0">
                <a:solidFill>
                  <a:schemeClr val="tx1"/>
                </a:solidFill>
                <a:latin typeface="Arial"/>
                <a:ea typeface="+mn-ea"/>
                <a:cs typeface="+mn-cs"/>
              </a:rPr>
              <a:t>pharmacies,Featured</a:t>
            </a:r>
            <a:r>
              <a:rPr lang="en-US" sz="900" b="0" i="0" u="none" strike="noStrike" kern="1200" baseline="0" dirty="0" smtClean="0">
                <a:solidFill>
                  <a:schemeClr val="tx1"/>
                </a:solidFill>
                <a:latin typeface="Arial"/>
                <a:ea typeface="+mn-ea"/>
                <a:cs typeface="+mn-cs"/>
              </a:rPr>
              <a:t> | No Comments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 [1]NEW YORK – A Walgreens executive at Forrester’s Forum For Customer Experience Professionals East said that the retailer has acquired 72 million loyalty members in the past nine months by focusing on mobile and digital as key components to an </a:t>
            </a:r>
            <a:r>
              <a:rPr lang="en-US" sz="900" b="0" i="0" u="none" strike="noStrike" kern="1200" baseline="0" dirty="0" err="1" smtClean="0">
                <a:solidFill>
                  <a:schemeClr val="tx1"/>
                </a:solidFill>
                <a:latin typeface="Arial"/>
                <a:ea typeface="+mn-ea"/>
                <a:cs typeface="+mn-cs"/>
              </a:rPr>
              <a:t>omnichannel</a:t>
            </a:r>
            <a:r>
              <a:rPr lang="en-US" sz="900" b="0" i="0" u="none" strike="noStrike" kern="1200" baseline="0" dirty="0" smtClean="0">
                <a:solidFill>
                  <a:schemeClr val="tx1"/>
                </a:solidFill>
                <a:latin typeface="Arial"/>
                <a:ea typeface="+mn-ea"/>
                <a:cs typeface="+mn-cs"/>
              </a:rPr>
              <a:t> approach.</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During the “Walgreens: At The Corner Of Experience And Innovation” session, the executive spoke about the ways that the company is embracing an </a:t>
            </a:r>
            <a:r>
              <a:rPr lang="en-US" sz="900" b="0" i="0" u="none" strike="noStrike" kern="1200" baseline="0" dirty="0" err="1" smtClean="0">
                <a:solidFill>
                  <a:schemeClr val="tx1"/>
                </a:solidFill>
                <a:latin typeface="Arial"/>
                <a:ea typeface="+mn-ea"/>
                <a:cs typeface="+mn-cs"/>
              </a:rPr>
              <a:t>omnichannel</a:t>
            </a:r>
            <a:r>
              <a:rPr lang="en-US" sz="900" b="0" i="0" u="none" strike="noStrike" kern="1200" baseline="0" dirty="0" smtClean="0">
                <a:solidFill>
                  <a:schemeClr val="tx1"/>
                </a:solidFill>
                <a:latin typeface="Arial"/>
                <a:ea typeface="+mn-ea"/>
                <a:cs typeface="+mn-cs"/>
              </a:rPr>
              <a:t> tactics to bridge retail, pharmacy and wellness services. Additionally, the exec revealed some findings on the company’s digital and mobile traffic.</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“We launched this program last year with a very clear and intense view about this being an </a:t>
            </a:r>
            <a:r>
              <a:rPr lang="en-US" sz="900" b="0" i="0" u="none" strike="noStrike" kern="1200" baseline="0" dirty="0" err="1" smtClean="0">
                <a:solidFill>
                  <a:schemeClr val="tx1"/>
                </a:solidFill>
                <a:latin typeface="Arial"/>
                <a:ea typeface="+mn-ea"/>
                <a:cs typeface="+mn-cs"/>
              </a:rPr>
              <a:t>omnichannel</a:t>
            </a:r>
            <a:r>
              <a:rPr lang="en-US" sz="900" b="0" i="0" u="none" strike="noStrike" kern="1200" baseline="0" dirty="0" smtClean="0">
                <a:solidFill>
                  <a:schemeClr val="tx1"/>
                </a:solidFill>
                <a:latin typeface="Arial"/>
                <a:ea typeface="+mn-ea"/>
                <a:cs typeface="+mn-cs"/>
              </a:rPr>
              <a:t> product that was designed to show off, showcase and tee-off our assets right across the enterprise,” said Graham Atkinson, senior vice president and chief marketing and customer experience officer at Walgreens, Deerfield, IL.</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“From the get-go, we wanted this to be </a:t>
            </a:r>
            <a:r>
              <a:rPr lang="en-US" sz="900" b="0" i="0" u="none" strike="noStrike" kern="1200" baseline="0" dirty="0" err="1" smtClean="0">
                <a:solidFill>
                  <a:schemeClr val="tx1"/>
                </a:solidFill>
                <a:latin typeface="Arial"/>
                <a:ea typeface="+mn-ea"/>
                <a:cs typeface="+mn-cs"/>
              </a:rPr>
              <a:t>omnichannel</a:t>
            </a:r>
            <a:r>
              <a:rPr lang="en-US" sz="900" b="0" i="0" u="none" strike="noStrike" kern="1200" baseline="0" dirty="0" smtClean="0">
                <a:solidFill>
                  <a:schemeClr val="tx1"/>
                </a:solidFill>
                <a:latin typeface="Arial"/>
                <a:ea typeface="+mn-ea"/>
                <a:cs typeface="+mn-cs"/>
              </a:rPr>
              <a:t>, we wanted people to be able to sign-up very easily either in-store, which takes about 30 seconds, or online at home or indeed from people’s mobile devices,” he said. “Over nine months, [there are] over 70 million people and not a single piece of paper.”</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Secret sauce to loyalty</a:t>
            </a:r>
          </a:p>
          <a:p>
            <a:r>
              <a:rPr lang="en-US" sz="900" b="0" i="0" u="none" strike="noStrike" kern="1200" baseline="0" dirty="0" smtClean="0">
                <a:solidFill>
                  <a:schemeClr val="tx1"/>
                </a:solidFill>
                <a:latin typeface="Arial"/>
                <a:ea typeface="+mn-ea"/>
                <a:cs typeface="+mn-cs"/>
              </a:rPr>
              <a:t>Walgreens [2]launched its </a:t>
            </a:r>
          </a:p>
          <a:p>
            <a:r>
              <a:rPr lang="en-US" sz="900" b="0" i="0" u="none" strike="noStrike" kern="1200" baseline="0" dirty="0" smtClean="0">
                <a:solidFill>
                  <a:schemeClr val="tx1"/>
                </a:solidFill>
                <a:latin typeface="Arial"/>
                <a:ea typeface="+mn-ea"/>
                <a:cs typeface="+mn-cs"/>
              </a:rPr>
              <a:t> loyalty program nine months ago with an </a:t>
            </a:r>
            <a:r>
              <a:rPr lang="en-US" sz="900" b="0" i="0" u="none" strike="noStrike" kern="1200" baseline="0" dirty="0" err="1" smtClean="0">
                <a:solidFill>
                  <a:schemeClr val="tx1"/>
                </a:solidFill>
                <a:latin typeface="Arial"/>
                <a:ea typeface="+mn-ea"/>
                <a:cs typeface="+mn-cs"/>
              </a:rPr>
              <a:t>omnichannel</a:t>
            </a:r>
            <a:r>
              <a:rPr lang="en-US" sz="900" b="0" i="0" u="none" strike="noStrike" kern="1200" baseline="0" dirty="0" smtClean="0">
                <a:solidFill>
                  <a:schemeClr val="tx1"/>
                </a:solidFill>
                <a:latin typeface="Arial"/>
                <a:ea typeface="+mn-ea"/>
                <a:cs typeface="+mn-cs"/>
              </a:rPr>
              <a:t> focus.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program allows consumers to earn points across the company’s suite of assets from in-store, online or from a mobile device.</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Additionally, Walgreens has built some aspects that incorporate health into the program as a way to both acquire and retain loyalty program members.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For example, Walgreens ran a program called Steps that encouraged consumers to get and stay fit. Steps was integrated into the Rewards loyalty program so that app users could connect their walking and running activity to their rewards as well as exchange ideas with the brand’s program.</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For every prescription that Rewards program users make, they receive points. The idea here is to pull Walgreens’ DNA into the program that incentives people to get and remain healthy.</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third element in the program’s success is a chat function that lets consumers contact a Walgreens pharmacist 24/7 with any questions on their medication or general health. This feature will soon be rolled out to the company’s app, per Mr. Atkinson.</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Digital health care</a:t>
            </a:r>
          </a:p>
          <a:p>
            <a:r>
              <a:rPr lang="en-US" sz="900" b="0" i="0" u="none" strike="noStrike" kern="1200" baseline="0" dirty="0" smtClean="0">
                <a:solidFill>
                  <a:schemeClr val="tx1"/>
                </a:solidFill>
                <a:latin typeface="Arial"/>
                <a:ea typeface="+mn-ea"/>
                <a:cs typeface="+mn-cs"/>
              </a:rPr>
              <a:t>Walgreens has roughly two million daily digital visits with nine Web sites and ten mobile applications.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Interestingly, half of Walgreens’ traffic from smartphones and tablets occurs when consumers are in-store, which points to the need to hook up multiple interactions that consumers have into one experience.</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Mr. Atkinson said that consumers think about Walgreens as an entity, not as a channel.</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Essentially, retailers need to think holistically about the customer’s journey to be successful nowadays.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Additionally, simplifying the channels and being able to measure across different mediums is critical.</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smartphone forces Walgreens to think about limited real estate. When marketers decide to push one more thing into an ad, it leads to consumers thinking that the experience is too complicated.</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For example, Walgreens has a service called transfer by scan built into its mobile app. Consumers can change a repeat prescription to a different pharmacy through taking a picture of the pill bottle and emailing it to the company. This is a process that traditionally requires eight to ten steps.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“Whether it is home delivery, whether it’s in-store, whether it’s comparison pricing, whether it’s </a:t>
            </a:r>
            <a:r>
              <a:rPr lang="en-US" sz="900" b="0" i="0" u="none" strike="noStrike" kern="1200" baseline="0" dirty="0" err="1" smtClean="0">
                <a:solidFill>
                  <a:schemeClr val="tx1"/>
                </a:solidFill>
                <a:latin typeface="Arial"/>
                <a:ea typeface="+mn-ea"/>
                <a:cs typeface="+mn-cs"/>
              </a:rPr>
              <a:t>showrooming</a:t>
            </a:r>
            <a:r>
              <a:rPr lang="en-US" sz="900" b="0" i="0" u="none" strike="noStrike" kern="1200" baseline="0" dirty="0" smtClean="0">
                <a:solidFill>
                  <a:schemeClr val="tx1"/>
                </a:solidFill>
                <a:latin typeface="Arial"/>
                <a:ea typeface="+mn-ea"/>
                <a:cs typeface="+mn-cs"/>
              </a:rPr>
              <a:t> at home and then going in-store – which is somewhat counter-intuitive to the common retail focus– we see this as something that is very much about understanding the touch points that the company goes through,” Mr. Atkinson said.</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Final Take</a:t>
            </a:r>
          </a:p>
          <a:p>
            <a:r>
              <a:rPr lang="en-US" sz="900" b="0" i="0" u="none" strike="noStrike" kern="1200" baseline="0" dirty="0" smtClean="0">
                <a:solidFill>
                  <a:schemeClr val="tx1"/>
                </a:solidFill>
                <a:latin typeface="Arial"/>
                <a:ea typeface="+mn-ea"/>
                <a:cs typeface="+mn-cs"/>
              </a:rPr>
              <a:t>Lauren Johnson is associate reporter on Mobile Commerce Daily, New York</a:t>
            </a:r>
          </a:p>
          <a:p>
            <a:r>
              <a:rPr lang="en-US" sz="900" b="0" i="0" u="none" strike="noStrike" kern="1200" baseline="0" dirty="0" smtClean="0">
                <a:solidFill>
                  <a:schemeClr val="tx1"/>
                </a:solidFill>
                <a:latin typeface="Arial"/>
                <a:ea typeface="+mn-ea"/>
                <a:cs typeface="+mn-cs"/>
              </a:rPr>
              <a:t>Article printed from Mobile Commerce Daily: http://</a:t>
            </a:r>
            <a:r>
              <a:rPr lang="en-US" sz="900" b="0" i="0" u="none" strike="noStrike" kern="1200" baseline="0" dirty="0" err="1" smtClean="0">
                <a:solidFill>
                  <a:schemeClr val="tx1"/>
                </a:solidFill>
                <a:latin typeface="Arial"/>
                <a:ea typeface="+mn-ea"/>
                <a:cs typeface="+mn-cs"/>
              </a:rPr>
              <a:t>www.mobilecommercedaily.com</a:t>
            </a:r>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URL to article: http://</a:t>
            </a:r>
            <a:r>
              <a:rPr lang="en-US" sz="900" b="0" i="0" u="none" strike="noStrike" kern="1200" baseline="0" dirty="0" err="1" smtClean="0">
                <a:solidFill>
                  <a:schemeClr val="tx1"/>
                </a:solidFill>
                <a:latin typeface="Arial"/>
                <a:ea typeface="+mn-ea"/>
                <a:cs typeface="+mn-cs"/>
              </a:rPr>
              <a:t>www.mobilecommercedaily.com</a:t>
            </a:r>
            <a:r>
              <a:rPr lang="en-US" sz="900" b="0" i="0" u="none" strike="noStrike" kern="1200" baseline="0" dirty="0" smtClean="0">
                <a:solidFill>
                  <a:schemeClr val="tx1"/>
                </a:solidFill>
                <a:latin typeface="Arial"/>
                <a:ea typeface="+mn-ea"/>
                <a:cs typeface="+mn-cs"/>
              </a:rPr>
              <a:t>/how-walgreens-leveraged-mobile-digital-to-build-72m-member-loyalty-program</a:t>
            </a: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From news article:</a:t>
            </a:r>
          </a:p>
          <a:p>
            <a:r>
              <a:rPr lang="en-US" sz="900" kern="1200" dirty="0" smtClean="0">
                <a:solidFill>
                  <a:schemeClr val="tx1"/>
                </a:solidFill>
                <a:latin typeface="Arial"/>
                <a:ea typeface="+mn-ea"/>
                <a:cs typeface="+mn-cs"/>
              </a:rPr>
              <a:t>As of this morning all of Walgreens mobile APIs like store locater, and prescription refill are now routing through our </a:t>
            </a:r>
            <a:r>
              <a:rPr lang="en-US" sz="900" kern="1200" dirty="0" err="1" smtClean="0">
                <a:solidFill>
                  <a:schemeClr val="tx1"/>
                </a:solidFill>
                <a:latin typeface="Arial"/>
                <a:ea typeface="+mn-ea"/>
                <a:cs typeface="+mn-cs"/>
              </a:rPr>
              <a:t>Apigee</a:t>
            </a:r>
            <a:r>
              <a:rPr lang="en-US" sz="900" kern="1200" dirty="0" smtClean="0">
                <a:solidFill>
                  <a:schemeClr val="tx1"/>
                </a:solidFill>
                <a:latin typeface="Arial"/>
                <a:ea typeface="+mn-ea"/>
                <a:cs typeface="+mn-cs"/>
              </a:rPr>
              <a:t> gateways. These mobile services are called from a range of devices including android, iPhone and </a:t>
            </a:r>
            <a:r>
              <a:rPr lang="en-US" sz="900" kern="1200" dirty="0" err="1" smtClean="0">
                <a:solidFill>
                  <a:schemeClr val="tx1"/>
                </a:solidFill>
                <a:latin typeface="Arial"/>
                <a:ea typeface="+mn-ea"/>
                <a:cs typeface="+mn-cs"/>
              </a:rPr>
              <a:t>iPad</a:t>
            </a:r>
            <a:r>
              <a:rPr lang="en-US" sz="900" kern="1200" dirty="0" smtClean="0">
                <a:solidFill>
                  <a:schemeClr val="tx1"/>
                </a:solidFill>
                <a:latin typeface="Arial"/>
                <a:ea typeface="+mn-ea"/>
                <a:cs typeface="+mn-cs"/>
              </a:rPr>
              <a:t>. </a:t>
            </a:r>
          </a:p>
          <a:p>
            <a:endParaRPr lang="en-US" sz="900" kern="1200" dirty="0" smtClean="0">
              <a:solidFill>
                <a:schemeClr val="tx1"/>
              </a:solidFill>
              <a:latin typeface="Arial"/>
              <a:ea typeface="+mn-ea"/>
              <a:cs typeface="+mn-cs"/>
            </a:endParaRPr>
          </a:p>
          <a:p>
            <a:r>
              <a:rPr lang="en-US" sz="900" kern="1200" dirty="0" smtClean="0">
                <a:solidFill>
                  <a:schemeClr val="tx1"/>
                </a:solidFill>
                <a:latin typeface="Arial"/>
                <a:ea typeface="+mn-ea"/>
                <a:cs typeface="+mn-cs"/>
              </a:rPr>
              <a:t>This release is first step for Walgreens as they modernize their existing service offerings along with building new services. This process of modernization is making use of our infrastructure to ease the transition from servlet based communication to a restful APIs, along with making use of </a:t>
            </a:r>
            <a:r>
              <a:rPr lang="en-US" sz="900" kern="1200" dirty="0" err="1" smtClean="0">
                <a:solidFill>
                  <a:schemeClr val="tx1"/>
                </a:solidFill>
                <a:latin typeface="Arial"/>
                <a:ea typeface="+mn-ea"/>
                <a:cs typeface="+mn-cs"/>
              </a:rPr>
              <a:t>Apigee</a:t>
            </a:r>
            <a:r>
              <a:rPr lang="en-US" sz="900" kern="1200" dirty="0" smtClean="0">
                <a:solidFill>
                  <a:schemeClr val="tx1"/>
                </a:solidFill>
                <a:latin typeface="Arial"/>
                <a:ea typeface="+mn-ea"/>
                <a:cs typeface="+mn-cs"/>
              </a:rPr>
              <a:t> as a tool to help developers make great use of the Walgreens APIs. 			</a:t>
            </a:r>
          </a:p>
          <a:p>
            <a:endParaRPr lang="en-US" sz="900" b="0" i="0" u="none" strike="noStrike" kern="1200" baseline="0" dirty="0" smtClean="0">
              <a:solidFill>
                <a:schemeClr val="tx1"/>
              </a:solidFill>
              <a:latin typeface="Arial"/>
              <a:ea typeface="+mn-ea"/>
              <a:cs typeface="+mn-cs"/>
            </a:endParaRPr>
          </a:p>
          <a:p>
            <a:r>
              <a:rPr lang="en-US" sz="900" kern="1200" dirty="0" smtClean="0">
                <a:solidFill>
                  <a:schemeClr val="tx1"/>
                </a:solidFill>
                <a:latin typeface="Arial"/>
                <a:ea typeface="+mn-ea"/>
                <a:cs typeface="+mn-cs"/>
              </a:rPr>
              <a:t>Walgreen is expected to announce Tuesday that it is teaming up with independent mobile app developers to allow consumers to print snapshots from third-party photo sharing services at their neighborhood Walgreen store. This builds on a service the drugstore chain has offered since March in which iPhone and Android users can make prints right from their phones in-store.</a:t>
            </a:r>
            <a:endParaRPr lang="en-US" sz="900" b="0" i="0" u="none" strike="noStrike" kern="1200" baseline="0" dirty="0" smtClean="0">
              <a:solidFill>
                <a:schemeClr val="tx1"/>
              </a:solidFill>
              <a:latin typeface="Arial"/>
              <a:ea typeface="+mn-ea"/>
              <a:cs typeface="+mn-cs"/>
            </a:endParaRPr>
          </a:p>
          <a:p>
            <a:pPr marL="0" marR="0" indent="0" algn="l" defTabSz="1015658"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15658" rtl="0" eaLnBrk="1" fontAlgn="auto" latinLnBrk="0" hangingPunct="1">
              <a:lnSpc>
                <a:spcPct val="100000"/>
              </a:lnSpc>
              <a:spcBef>
                <a:spcPts val="0"/>
              </a:spcBef>
              <a:spcAft>
                <a:spcPts val="0"/>
              </a:spcAft>
              <a:buClrTx/>
              <a:buSzTx/>
              <a:buFontTx/>
              <a:buNone/>
              <a:tabLst/>
              <a:defRPr/>
            </a:pPr>
            <a:r>
              <a:rPr lang="en-US" sz="900" b="1" i="0" u="none" strike="noStrike" kern="1200" baseline="0" dirty="0" smtClean="0">
                <a:solidFill>
                  <a:schemeClr val="tx1"/>
                </a:solidFill>
                <a:latin typeface="Arial"/>
                <a:ea typeface="+mn-ea"/>
                <a:cs typeface="+mn-cs"/>
              </a:rPr>
              <a:t>Innovator Spotlight: Walgreens </a:t>
            </a:r>
          </a:p>
          <a:p>
            <a:pPr marL="0" marR="0" indent="0" algn="l" defTabSz="1015658" rtl="0" eaLnBrk="1" fontAlgn="auto" latinLnBrk="0" hangingPunct="1">
              <a:lnSpc>
                <a:spcPct val="100000"/>
              </a:lnSpc>
              <a:spcBef>
                <a:spcPts val="0"/>
              </a:spcBef>
              <a:spcAft>
                <a:spcPts val="0"/>
              </a:spcAft>
              <a:buClrTx/>
              <a:buSzTx/>
              <a:buFontTx/>
              <a:buNone/>
              <a:tabLst/>
              <a:defRPr/>
            </a:pPr>
            <a:r>
              <a:rPr lang="en-US" sz="900" b="0" i="1" u="none" strike="noStrike" kern="1200" baseline="0" dirty="0" smtClean="0">
                <a:solidFill>
                  <a:schemeClr val="tx1"/>
                </a:solidFill>
                <a:latin typeface="Arial"/>
                <a:ea typeface="+mn-ea"/>
                <a:cs typeface="+mn-cs"/>
              </a:rPr>
              <a:t>The goal is to drive customer interactions. It doesn't matter where it starts from because it's all flowing into your business </a:t>
            </a:r>
          </a:p>
          <a:p>
            <a:pPr marL="0" marR="0" indent="0" algn="l" defTabSz="1015658" rtl="0" eaLnBrk="1" fontAlgn="auto" latinLnBrk="0" hangingPunct="1">
              <a:lnSpc>
                <a:spcPct val="100000"/>
              </a:lnSpc>
              <a:spcBef>
                <a:spcPts val="0"/>
              </a:spcBef>
              <a:spcAft>
                <a:spcPts val="0"/>
              </a:spcAft>
              <a:buClrTx/>
              <a:buSzTx/>
              <a:buFontTx/>
              <a:buNone/>
              <a:tabLst/>
              <a:defRPr/>
            </a:pPr>
            <a:r>
              <a:rPr lang="en-US" sz="900" b="1" i="0" u="none" strike="noStrike" kern="1200" baseline="0" dirty="0" smtClean="0">
                <a:solidFill>
                  <a:schemeClr val="tx1"/>
                </a:solidFill>
                <a:latin typeface="Arial"/>
                <a:ea typeface="+mn-ea"/>
                <a:cs typeface="+mn-cs"/>
              </a:rPr>
              <a:t>Joe </a:t>
            </a:r>
            <a:r>
              <a:rPr lang="en-US" sz="900" b="1" i="0" u="none" strike="noStrike" kern="1200" baseline="0" dirty="0" err="1" smtClean="0">
                <a:solidFill>
                  <a:schemeClr val="tx1"/>
                </a:solidFill>
                <a:latin typeface="Arial"/>
                <a:ea typeface="+mn-ea"/>
                <a:cs typeface="+mn-cs"/>
              </a:rPr>
              <a:t>Rago</a:t>
            </a:r>
            <a:r>
              <a:rPr lang="en-US" sz="900" b="1" i="0" u="none" strike="noStrike" kern="1200" baseline="0" dirty="0" smtClean="0">
                <a:solidFill>
                  <a:schemeClr val="tx1"/>
                </a:solidFill>
                <a:latin typeface="Arial"/>
                <a:ea typeface="+mn-ea"/>
                <a:cs typeface="+mn-cs"/>
              </a:rPr>
              <a:t> </a:t>
            </a:r>
            <a:r>
              <a:rPr lang="en-US" sz="900" b="0" i="1" u="none" strike="noStrike" kern="1200" baseline="0" dirty="0" smtClean="0">
                <a:solidFill>
                  <a:schemeClr val="tx1"/>
                </a:solidFill>
                <a:latin typeface="Arial"/>
                <a:ea typeface="+mn-ea"/>
                <a:cs typeface="+mn-cs"/>
              </a:rPr>
              <a:t>Senior Product Manager </a:t>
            </a:r>
            <a:r>
              <a:rPr lang="en-US" sz="900" b="0" i="0" u="none" strike="noStrike" kern="1200" baseline="0" dirty="0" smtClean="0">
                <a:solidFill>
                  <a:schemeClr val="tx1"/>
                </a:solidFill>
                <a:latin typeface="Arial"/>
                <a:ea typeface="+mn-ea"/>
                <a:cs typeface="+mn-cs"/>
              </a:rPr>
              <a:t>Walgreens Mobile </a:t>
            </a:r>
          </a:p>
          <a:p>
            <a:pPr marL="0" marR="0" indent="0" algn="l" defTabSz="1015658" rtl="0" eaLnBrk="1" fontAlgn="auto" latinLnBrk="0" hangingPunct="1">
              <a:lnSpc>
                <a:spcPct val="100000"/>
              </a:lnSpc>
              <a:spcBef>
                <a:spcPts val="0"/>
              </a:spcBef>
              <a:spcAft>
                <a:spcPts val="0"/>
              </a:spcAft>
              <a:buClrTx/>
              <a:buSzTx/>
              <a:buFontTx/>
              <a:buNone/>
              <a:tabLst/>
              <a:defRPr/>
            </a:pPr>
            <a:endParaRPr lang="en-US" sz="900" b="0" i="0" u="none" strike="noStrike" kern="1200" baseline="0" dirty="0" smtClean="0">
              <a:solidFill>
                <a:schemeClr val="tx1"/>
              </a:solidFill>
              <a:latin typeface="Arial"/>
              <a:ea typeface="+mn-ea"/>
              <a:cs typeface="+mn-cs"/>
            </a:endParaRPr>
          </a:p>
          <a:p>
            <a:pPr marL="0" marR="0" indent="0" algn="l" defTabSz="1015658" rtl="0" eaLnBrk="1" fontAlgn="auto" latinLnBrk="0" hangingPunct="1">
              <a:lnSpc>
                <a:spcPct val="100000"/>
              </a:lnSpc>
              <a:spcBef>
                <a:spcPts val="0"/>
              </a:spcBef>
              <a:spcAft>
                <a:spcPts val="0"/>
              </a:spcAft>
              <a:buClrTx/>
              <a:buSzTx/>
              <a:buFontTx/>
              <a:buNone/>
              <a:tabLst/>
              <a:defRPr/>
            </a:pPr>
            <a:endParaRPr lang="en-US" b="0" baseline="0" dirty="0" smtClean="0"/>
          </a:p>
          <a:p>
            <a:r>
              <a:rPr lang="en-US" sz="900" b="0" i="1" u="none" strike="noStrike" kern="1200" baseline="0" dirty="0" smtClean="0">
                <a:solidFill>
                  <a:schemeClr val="tx1"/>
                </a:solidFill>
                <a:latin typeface="Arial"/>
                <a:ea typeface="+mn-ea"/>
                <a:cs typeface="+mn-cs"/>
              </a:rPr>
              <a:t>Walgreens is the largest drugstore chain in the United States, operating more than 7,900 drugstores across the country. Each day, Walgreens provides nearly 6 million customers with convenient, multichannel access to consumer goods and services and trusted, cost-effective pharmacy, health and wellness services and advice. In July, 2012, Walgreens built on its tradition of technology innovation with the introduction of its first open API, </a:t>
            </a:r>
            <a:r>
              <a:rPr lang="en-US" sz="900" b="0" i="1" u="none" strike="noStrike" kern="1200" baseline="0" dirty="0" err="1" smtClean="0">
                <a:solidFill>
                  <a:schemeClr val="tx1"/>
                </a:solidFill>
                <a:latin typeface="Arial"/>
                <a:ea typeface="+mn-ea"/>
                <a:cs typeface="+mn-cs"/>
              </a:rPr>
              <a:t>QuickPrints</a:t>
            </a:r>
            <a:r>
              <a:rPr lang="en-US" sz="900" b="0" i="1" u="none" strike="noStrike" kern="1200" baseline="0" dirty="0" smtClean="0">
                <a:solidFill>
                  <a:schemeClr val="tx1"/>
                </a:solidFill>
                <a:latin typeface="Arial"/>
                <a:ea typeface="+mn-ea"/>
                <a:cs typeface="+mn-cs"/>
              </a:rPr>
              <a:t>. </a:t>
            </a:r>
            <a:endParaRPr lang="en-US" sz="900" b="0" i="0" u="none" strike="noStrike" kern="1200" baseline="0" dirty="0" smtClean="0">
              <a:solidFill>
                <a:schemeClr val="tx1"/>
              </a:solidFill>
              <a:latin typeface="Arial"/>
              <a:ea typeface="+mn-ea"/>
              <a:cs typeface="+mn-cs"/>
            </a:endParaRPr>
          </a:p>
          <a:p>
            <a:r>
              <a:rPr lang="en-US" sz="900" b="0" i="1" u="none" strike="noStrike" kern="1200" baseline="0" dirty="0" smtClean="0">
                <a:solidFill>
                  <a:schemeClr val="tx1"/>
                </a:solidFill>
                <a:latin typeface="Arial"/>
                <a:ea typeface="+mn-ea"/>
                <a:cs typeface="+mn-cs"/>
              </a:rPr>
              <a:t>We spoke to Joe </a:t>
            </a:r>
            <a:r>
              <a:rPr lang="en-US" sz="900" b="0" i="1" u="none" strike="noStrike" kern="1200" baseline="0" dirty="0" err="1" smtClean="0">
                <a:solidFill>
                  <a:schemeClr val="tx1"/>
                </a:solidFill>
                <a:latin typeface="Arial"/>
                <a:ea typeface="+mn-ea"/>
                <a:cs typeface="+mn-cs"/>
              </a:rPr>
              <a:t>Rago</a:t>
            </a:r>
            <a:r>
              <a:rPr lang="en-US" sz="900" b="0" i="1" u="none" strike="noStrike" kern="1200" baseline="0" dirty="0" smtClean="0">
                <a:solidFill>
                  <a:schemeClr val="tx1"/>
                </a:solidFill>
                <a:latin typeface="Arial"/>
                <a:ea typeface="+mn-ea"/>
                <a:cs typeface="+mn-cs"/>
              </a:rPr>
              <a:t>, senior product manager for Walgreens Mobile, about Walgreens' foray into open APIs with </a:t>
            </a:r>
            <a:r>
              <a:rPr lang="en-US" sz="900" b="0" i="1" u="none" strike="noStrike" kern="1200" baseline="0" dirty="0" err="1" smtClean="0">
                <a:solidFill>
                  <a:schemeClr val="tx1"/>
                </a:solidFill>
                <a:latin typeface="Arial"/>
                <a:ea typeface="+mn-ea"/>
                <a:cs typeface="+mn-cs"/>
              </a:rPr>
              <a:t>QuickPrints</a:t>
            </a:r>
            <a:r>
              <a:rPr lang="en-US" sz="900" b="0" i="1" u="none" strike="noStrike" kern="1200" baseline="0" dirty="0" smtClean="0">
                <a:solidFill>
                  <a:schemeClr val="tx1"/>
                </a:solidFill>
                <a:latin typeface="Arial"/>
                <a:ea typeface="+mn-ea"/>
                <a:cs typeface="+mn-cs"/>
              </a:rPr>
              <a:t> and their vision to "put an API around our stores." </a:t>
            </a:r>
          </a:p>
          <a:p>
            <a:endParaRPr lang="en-US" sz="900" b="0" i="1"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Why did Walgreens adopt an API strategy?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At the highest level, we've always been focused on giving our customers the ability to interact with Walgreens through a number of different channels, and this has evolved over time. The company launched </a:t>
            </a:r>
            <a:r>
              <a:rPr lang="en-US" sz="900" b="0" i="0" u="none" strike="noStrike" kern="1200" baseline="0" dirty="0" err="1" smtClean="0">
                <a:solidFill>
                  <a:schemeClr val="tx1"/>
                </a:solidFill>
                <a:latin typeface="Arial"/>
                <a:ea typeface="+mn-ea"/>
                <a:cs typeface="+mn-cs"/>
              </a:rPr>
              <a:t>Walgreens.com</a:t>
            </a:r>
            <a:r>
              <a:rPr lang="en-US" sz="900" b="0" i="0" u="none" strike="noStrike" kern="1200" baseline="0" dirty="0" smtClean="0">
                <a:solidFill>
                  <a:schemeClr val="tx1"/>
                </a:solidFill>
                <a:latin typeface="Arial"/>
                <a:ea typeface="+mn-ea"/>
                <a:cs typeface="+mn-cs"/>
              </a:rPr>
              <a:t> in the mid-1990s to expand its reach and followed that up with a mobile website in 2007. Then in 2009, we offered our first native application on the iPhone platform with other native apps that followed for Android (phone), BlackBerry, Windows Phone, </a:t>
            </a:r>
            <a:r>
              <a:rPr lang="en-US" sz="900" b="0" i="0" u="none" strike="noStrike" kern="1200" baseline="0" dirty="0" err="1" smtClean="0">
                <a:solidFill>
                  <a:schemeClr val="tx1"/>
                </a:solidFill>
                <a:latin typeface="Arial"/>
                <a:ea typeface="+mn-ea"/>
                <a:cs typeface="+mn-cs"/>
              </a:rPr>
              <a:t>iPad</a:t>
            </a:r>
            <a:r>
              <a:rPr lang="en-US" sz="900" b="0" i="0" u="none" strike="noStrike" kern="1200" baseline="0" dirty="0" smtClean="0">
                <a:solidFill>
                  <a:schemeClr val="tx1"/>
                </a:solidFill>
                <a:latin typeface="Arial"/>
                <a:ea typeface="+mn-ea"/>
                <a:cs typeface="+mn-cs"/>
              </a:rPr>
              <a:t> and Kindle Fire. Delivering an open API to foster a broad array of third-party apps that leverage Walgreens services was a natural next step. </a:t>
            </a:r>
          </a:p>
          <a:p>
            <a:r>
              <a:rPr lang="en-US" sz="900" b="0" i="0" u="none" strike="noStrike" kern="1200" baseline="0" dirty="0" smtClean="0">
                <a:solidFill>
                  <a:schemeClr val="tx1"/>
                </a:solidFill>
                <a:latin typeface="Arial"/>
                <a:ea typeface="+mn-ea"/>
                <a:cs typeface="+mn-cs"/>
              </a:rPr>
              <a:t>The need for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API specifically came to me when I was on my iPhone, looking in the camera roll and the only option was to tie into a printer – which many people don’t have immediate access to. To print photos, you need the right kind of printer, paper and ink – not everyone has this. We knew that printing to Walgreens from a mobile device would be easy for people and would give them quality prints.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What APIs does Walgreens offer today?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Our first open API is for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 Walgreens service that enables photo printing directly from iPhone, </a:t>
            </a:r>
            <a:r>
              <a:rPr lang="en-US" sz="900" b="0" i="0" u="none" strike="noStrike" kern="1200" baseline="0" dirty="0" err="1" smtClean="0">
                <a:solidFill>
                  <a:schemeClr val="tx1"/>
                </a:solidFill>
                <a:latin typeface="Arial"/>
                <a:ea typeface="+mn-ea"/>
                <a:cs typeface="+mn-cs"/>
              </a:rPr>
              <a:t>iPad</a:t>
            </a:r>
            <a:r>
              <a:rPr lang="en-US" sz="900" b="0" i="0" u="none" strike="noStrike" kern="1200" baseline="0" dirty="0" smtClean="0">
                <a:solidFill>
                  <a:schemeClr val="tx1"/>
                </a:solidFill>
                <a:latin typeface="Arial"/>
                <a:ea typeface="+mn-ea"/>
                <a:cs typeface="+mn-cs"/>
              </a:rPr>
              <a:t> and Android mobile devices. Quick Prints lets mobile users print 4x6, 5x7 or 8x10 photos directly from their phone and pick them up at Walgreens 7900+ stores nationwide in about an hour. Today, developers are able to add the “print to Walgreens” function in their apps using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SDK.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Who are the primary users of your APIs?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SDK has always been designed for use by third parties, but at first, we worked on it and used it internally. Walgreens was essentially our first partner. After we fine-tuned it internally, we worked with select Walgreen's developers on apps. And then just recently, we offered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as an open SDK, available for any third-party developer to use.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What were some challenges?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One of our challenges has been to keep up with the speed at which the third-party developers work while ensuring a high level of photo print quality. It's totally up to the developer how they want to integrate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feature into their app, and we want to support and foster this open innovation. However, to ensure the proper quality of image output, we do testing with each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application to ensure the image quality output is at a suitable level. </a:t>
            </a:r>
          </a:p>
          <a:p>
            <a:r>
              <a:rPr lang="en-US" sz="900" b="0" i="0" u="none" strike="noStrike" kern="1200" baseline="0" dirty="0" smtClean="0">
                <a:solidFill>
                  <a:schemeClr val="tx1"/>
                </a:solidFill>
                <a:latin typeface="Arial"/>
                <a:ea typeface="+mn-ea"/>
                <a:cs typeface="+mn-cs"/>
              </a:rPr>
              <a:t>Requests for the SDK come in one day, and the next day, there's a functional app integration. Updates come out, and a few minutes later, there's a new build. We don't want to have another app store-like review process, but we do need some control as the end customer is ultimately interacting with a Walgreens location. So keeping up with the fast pace of independent developers and the overwhelming interest in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SDK has been our main, albeit a pleasant, challenge.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How are you working with </a:t>
            </a:r>
            <a:r>
              <a:rPr lang="en-US" sz="900" b="1" i="0" u="none" strike="noStrike" kern="1200" baseline="0" dirty="0" err="1" smtClean="0">
                <a:solidFill>
                  <a:schemeClr val="tx1"/>
                </a:solidFill>
                <a:latin typeface="Arial"/>
                <a:ea typeface="+mn-ea"/>
                <a:cs typeface="+mn-cs"/>
              </a:rPr>
              <a:t>Apigee</a:t>
            </a:r>
            <a:r>
              <a:rPr lang="en-US" sz="900" b="1" i="0" u="none" strike="noStrike" kern="1200" baseline="0" dirty="0" smtClean="0">
                <a:solidFill>
                  <a:schemeClr val="tx1"/>
                </a:solidFill>
                <a:latin typeface="Arial"/>
                <a:ea typeface="+mn-ea"/>
                <a:cs typeface="+mn-cs"/>
              </a:rPr>
              <a:t>?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We've been working with </a:t>
            </a:r>
            <a:r>
              <a:rPr lang="en-US" sz="900" b="0" i="0" u="none" strike="noStrike" kern="1200" baseline="0" dirty="0" err="1" smtClean="0">
                <a:solidFill>
                  <a:schemeClr val="tx1"/>
                </a:solidFill>
                <a:latin typeface="Arial"/>
                <a:ea typeface="+mn-ea"/>
                <a:cs typeface="+mn-cs"/>
              </a:rPr>
              <a:t>Apigee</a:t>
            </a:r>
            <a:r>
              <a:rPr lang="en-US" sz="900" b="0" i="0" u="none" strike="noStrike" kern="1200" baseline="0" dirty="0" smtClean="0">
                <a:solidFill>
                  <a:schemeClr val="tx1"/>
                </a:solidFill>
                <a:latin typeface="Arial"/>
                <a:ea typeface="+mn-ea"/>
                <a:cs typeface="+mn-cs"/>
              </a:rPr>
              <a:t> for a long time to get our API program up and running. We started development in the fall of 2011 to launch the Web services platform itself (launched in January 2012). Before we offered it to third-parties, everything was routed through </a:t>
            </a:r>
            <a:r>
              <a:rPr lang="en-US" sz="900" b="0" i="0" u="none" strike="noStrike" kern="1200" baseline="0" dirty="0" err="1" smtClean="0">
                <a:solidFill>
                  <a:schemeClr val="tx1"/>
                </a:solidFill>
                <a:latin typeface="Arial"/>
                <a:ea typeface="+mn-ea"/>
                <a:cs typeface="+mn-cs"/>
              </a:rPr>
              <a:t>Apigee</a:t>
            </a:r>
            <a:r>
              <a:rPr lang="en-US" sz="900" b="0" i="0" u="none" strike="noStrike" kern="1200" baseline="0" dirty="0" smtClean="0">
                <a:solidFill>
                  <a:schemeClr val="tx1"/>
                </a:solidFill>
                <a:latin typeface="Arial"/>
                <a:ea typeface="+mn-ea"/>
                <a:cs typeface="+mn-cs"/>
              </a:rPr>
              <a:t>. We also worked with the team at </a:t>
            </a:r>
            <a:r>
              <a:rPr lang="en-US" sz="900" b="0" i="0" u="none" strike="noStrike" kern="1200" baseline="0" dirty="0" err="1" smtClean="0">
                <a:solidFill>
                  <a:schemeClr val="tx1"/>
                </a:solidFill>
                <a:latin typeface="Arial"/>
                <a:ea typeface="+mn-ea"/>
                <a:cs typeface="+mn-cs"/>
              </a:rPr>
              <a:t>Apigee</a:t>
            </a:r>
            <a:r>
              <a:rPr lang="en-US" sz="900" b="0" i="0" u="none" strike="noStrike" kern="1200" baseline="0" dirty="0" smtClean="0">
                <a:solidFill>
                  <a:schemeClr val="tx1"/>
                </a:solidFill>
                <a:latin typeface="Arial"/>
                <a:ea typeface="+mn-ea"/>
                <a:cs typeface="+mn-cs"/>
              </a:rPr>
              <a:t> on launching both our internal and external developer portals. </a:t>
            </a:r>
          </a:p>
          <a:p>
            <a:r>
              <a:rPr lang="en-US" sz="900" b="0" i="0" u="none" strike="noStrike" kern="1200" baseline="0" dirty="0" smtClean="0">
                <a:solidFill>
                  <a:schemeClr val="tx1"/>
                </a:solidFill>
                <a:latin typeface="Arial"/>
                <a:ea typeface="+mn-ea"/>
                <a:cs typeface="+mn-cs"/>
              </a:rPr>
              <a:t>We've had an excellent relationship with </a:t>
            </a:r>
            <a:r>
              <a:rPr lang="en-US" sz="900" b="0" i="0" u="none" strike="noStrike" kern="1200" baseline="0" dirty="0" err="1" smtClean="0">
                <a:solidFill>
                  <a:schemeClr val="tx1"/>
                </a:solidFill>
                <a:latin typeface="Arial"/>
                <a:ea typeface="+mn-ea"/>
                <a:cs typeface="+mn-cs"/>
              </a:rPr>
              <a:t>Apigee</a:t>
            </a:r>
            <a:r>
              <a:rPr lang="en-US" sz="900" b="0" i="0" u="none" strike="noStrike" kern="1200" baseline="0" dirty="0" smtClean="0">
                <a:solidFill>
                  <a:schemeClr val="tx1"/>
                </a:solidFill>
                <a:latin typeface="Arial"/>
                <a:ea typeface="+mn-ea"/>
                <a:cs typeface="+mn-cs"/>
              </a:rPr>
              <a:t>, which provides not only the technology we need to deliver and the scale for our API, but also expert support.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What is your vision moving forward?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Our goal is to essentially put an API around our stores. We want to think of all the key functions that customers need and have those exist in an API, with Web services for third parties to work with. </a:t>
            </a:r>
          </a:p>
          <a:p>
            <a:r>
              <a:rPr lang="en-US" sz="900" b="0" i="0" u="none" strike="noStrike" kern="1200" baseline="0" dirty="0" smtClean="0">
                <a:solidFill>
                  <a:schemeClr val="tx1"/>
                </a:solidFill>
                <a:latin typeface="Arial"/>
                <a:ea typeface="+mn-ea"/>
                <a:cs typeface="+mn-cs"/>
              </a:rPr>
              <a:t>We started with the photo print feature, but our goal is to expand to all areas of the business, from pharmacy to the health and daily living shopping experience. With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specifically, we want to have thousands of photo apps, millions of users and lots of developer relationships.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Walgreens is a traditional company that has consistently made technology innovation a priority – why?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 think we definitely want to be at the forefront of new technologies, mobile technologies specifically, because this is such an important market. We watch technology developments very closely and try to take advantage of new functionality to benefit Walgreens and our customers. We are aware of not only the potential for technology innovation in our specific market, but also how it's being adopted and used globally by all technology companies. </a:t>
            </a:r>
          </a:p>
          <a:p>
            <a:endParaRPr lang="en-US" sz="900" b="0" i="0" u="none" strike="noStrike" kern="1200" baseline="0" dirty="0" smtClean="0">
              <a:solidFill>
                <a:schemeClr val="tx1"/>
              </a:solidFill>
              <a:latin typeface="Arial"/>
              <a:ea typeface="+mn-ea"/>
              <a:cs typeface="+mn-cs"/>
            </a:endParaRPr>
          </a:p>
          <a:p>
            <a:r>
              <a:rPr lang="en-US" sz="900" b="1" i="0" u="none" strike="noStrike" kern="1200" baseline="0" dirty="0" smtClean="0">
                <a:solidFill>
                  <a:schemeClr val="tx1"/>
                </a:solidFill>
                <a:latin typeface="Arial"/>
                <a:ea typeface="+mn-ea"/>
                <a:cs typeface="+mn-cs"/>
              </a:rPr>
              <a:t>What advice would you give to organizations just beginning their API journey? </a:t>
            </a:r>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If you have technology that you are using internally, and you can leverage it to the third-party community without re-engineering it, it makes sense to use it both internally and externally. Look at what you do with a 360 degree view, and think globally about how a given feature could be exploited if offered externally. It's important to leverage the large and growing developer community out there. The goal is to drive customer interactions– it doesn't matter where it starts from -- because it's all flowing into your business. </a:t>
            </a:r>
          </a:p>
          <a:p>
            <a:endParaRPr lang="en-US" sz="900" b="0" i="0" u="none" strike="noStrike" kern="1200" baseline="0" dirty="0" smtClean="0">
              <a:solidFill>
                <a:schemeClr val="tx1"/>
              </a:solidFill>
              <a:latin typeface="Arial"/>
              <a:ea typeface="+mn-ea"/>
              <a:cs typeface="+mn-cs"/>
            </a:endParaRPr>
          </a:p>
          <a:p>
            <a:r>
              <a:rPr lang="en-US" baseline="0" dirty="0" smtClean="0"/>
              <a:t>--------------------------------------------</a:t>
            </a:r>
          </a:p>
          <a:p>
            <a:r>
              <a:rPr lang="en-US" sz="900" kern="1200" dirty="0" smtClean="0">
                <a:solidFill>
                  <a:schemeClr val="tx1"/>
                </a:solidFill>
                <a:latin typeface="Arial"/>
                <a:ea typeface="+mn-ea"/>
                <a:cs typeface="+mn-cs"/>
              </a:rPr>
              <a:t>Walgreens' Prescription For Photo Profits: Public API</a:t>
            </a:r>
          </a:p>
          <a:p>
            <a:r>
              <a:rPr lang="en-US" sz="900" kern="1200" dirty="0" smtClean="0">
                <a:solidFill>
                  <a:schemeClr val="tx1"/>
                </a:solidFill>
                <a:latin typeface="Arial"/>
                <a:ea typeface="+mn-ea"/>
                <a:cs typeface="+mn-cs"/>
              </a:rPr>
              <a:t>Walgreens expects to expand use of its chain-wide photo printing service 20% through third-party mobile app developers. An open API will pave the way.</a:t>
            </a:r>
          </a:p>
          <a:p>
            <a:r>
              <a:rPr lang="en-US" sz="900" kern="1200" dirty="0" smtClean="0">
                <a:solidFill>
                  <a:schemeClr val="tx1"/>
                </a:solidFill>
                <a:latin typeface="Arial"/>
                <a:ea typeface="+mn-ea"/>
                <a:cs typeface="+mn-cs"/>
              </a:rPr>
              <a:t>By Charles Babcock,  </a:t>
            </a:r>
            <a:r>
              <a:rPr lang="en-US" sz="900" u="sng" kern="1200" dirty="0" smtClean="0">
                <a:solidFill>
                  <a:schemeClr val="tx1"/>
                </a:solidFill>
                <a:latin typeface="Arial"/>
                <a:ea typeface="+mn-ea"/>
                <a:cs typeface="+mn-cs"/>
                <a:hlinkClick r:id="rId7"/>
              </a:rPr>
              <a:t>InformationWeek  July 26, 2012 URL: </a:t>
            </a:r>
            <a:r>
              <a:rPr lang="en-US" sz="900" u="sng" kern="1200" dirty="0" smtClean="0">
                <a:solidFill>
                  <a:schemeClr val="tx1"/>
                </a:solidFill>
                <a:latin typeface="Arial"/>
                <a:ea typeface="+mn-ea"/>
                <a:cs typeface="+mn-cs"/>
                <a:hlinkClick r:id="rId8"/>
              </a:rPr>
              <a:t>http://www.informationweek.com/development/mobility/walgreens-prescription-for-photo-profits/240004370  </a:t>
            </a:r>
          </a:p>
          <a:p>
            <a:r>
              <a:rPr lang="en-US" sz="900" kern="1200" dirty="0" smtClean="0">
                <a:solidFill>
                  <a:schemeClr val="tx1"/>
                </a:solidFill>
                <a:latin typeface="Arial"/>
                <a:ea typeface="+mn-ea"/>
                <a:cs typeface="+mn-cs"/>
              </a:rPr>
              <a:t>Walgreens, a 111-year-old retail pharmacy, might have the right prescription for staying young as a business: Find new customers through third-party developers, who connect to your services through a public application programming interface (API).</a:t>
            </a:r>
          </a:p>
          <a:p>
            <a:r>
              <a:rPr lang="en-US" sz="900" kern="1200" dirty="0" smtClean="0">
                <a:solidFill>
                  <a:schemeClr val="tx1"/>
                </a:solidFill>
                <a:latin typeface="Arial"/>
                <a:ea typeface="+mn-ea"/>
                <a:cs typeface="+mn-cs"/>
              </a:rPr>
              <a:t>Walgreens did that July 10 with its first publicly published API for third-party developers. It issued an API for its </a:t>
            </a:r>
            <a:r>
              <a:rPr lang="en-US" sz="900" kern="1200" dirty="0" err="1" smtClean="0">
                <a:solidFill>
                  <a:schemeClr val="tx1"/>
                </a:solidFill>
                <a:latin typeface="Arial"/>
                <a:ea typeface="+mn-ea"/>
                <a:cs typeface="+mn-cs"/>
              </a:rPr>
              <a:t>QuickPrints</a:t>
            </a:r>
            <a:r>
              <a:rPr lang="en-US" sz="900" kern="1200" dirty="0" smtClean="0">
                <a:solidFill>
                  <a:schemeClr val="tx1"/>
                </a:solidFill>
                <a:latin typeface="Arial"/>
                <a:ea typeface="+mn-ea"/>
                <a:cs typeface="+mn-cs"/>
              </a:rPr>
              <a:t> photo development service. It offers one-hour printing in "nearly all" of its 7,907 brick-and-mortar stores. The chain has had its own </a:t>
            </a:r>
            <a:r>
              <a:rPr lang="en-US" sz="900" kern="1200" dirty="0" err="1" smtClean="0">
                <a:solidFill>
                  <a:schemeClr val="tx1"/>
                </a:solidFill>
                <a:latin typeface="Arial"/>
                <a:ea typeface="+mn-ea"/>
                <a:cs typeface="+mn-cs"/>
              </a:rPr>
              <a:t>iPad</a:t>
            </a:r>
            <a:r>
              <a:rPr lang="en-US" sz="900" kern="1200" dirty="0" smtClean="0">
                <a:solidFill>
                  <a:schemeClr val="tx1"/>
                </a:solidFill>
                <a:latin typeface="Arial"/>
                <a:ea typeface="+mn-ea"/>
                <a:cs typeface="+mn-cs"/>
              </a:rPr>
              <a:t> and iPhone app since 2010, primarily for renewing prescriptions; in March it added the photo printing service. </a:t>
            </a:r>
          </a:p>
          <a:p>
            <a:endParaRPr lang="en-US" sz="900" kern="1200" dirty="0" smtClean="0">
              <a:solidFill>
                <a:schemeClr val="tx1"/>
              </a:solidFill>
              <a:latin typeface="Arial"/>
              <a:ea typeface="+mn-ea"/>
              <a:cs typeface="+mn-cs"/>
            </a:endParaRPr>
          </a:p>
          <a:p>
            <a:r>
              <a:rPr lang="en-US" sz="900" kern="1200" dirty="0" smtClean="0">
                <a:solidFill>
                  <a:schemeClr val="tx1"/>
                </a:solidFill>
                <a:latin typeface="Arial"/>
                <a:ea typeface="+mn-ea"/>
                <a:cs typeface="+mn-cs"/>
              </a:rPr>
              <a:t>But the Walgreens app hasn't been downloaded by quite as many of the 74 million iPhone users out there as hoped for.</a:t>
            </a:r>
          </a:p>
          <a:p>
            <a:r>
              <a:rPr lang="en-US" sz="900" kern="1200" dirty="0" smtClean="0">
                <a:solidFill>
                  <a:schemeClr val="tx1"/>
                </a:solidFill>
                <a:latin typeface="Arial"/>
                <a:ea typeface="+mn-ea"/>
                <a:cs typeface="+mn-cs"/>
              </a:rPr>
              <a:t>Walgreens executives believed the potential was there to expand its </a:t>
            </a:r>
            <a:r>
              <a:rPr lang="en-US" sz="900" kern="1200" dirty="0" err="1" smtClean="0">
                <a:solidFill>
                  <a:schemeClr val="tx1"/>
                </a:solidFill>
                <a:latin typeface="Arial"/>
                <a:ea typeface="+mn-ea"/>
                <a:cs typeface="+mn-cs"/>
              </a:rPr>
              <a:t>QuickPrints</a:t>
            </a:r>
            <a:r>
              <a:rPr lang="en-US" sz="900" kern="1200" dirty="0" smtClean="0">
                <a:solidFill>
                  <a:schemeClr val="tx1"/>
                </a:solidFill>
                <a:latin typeface="Arial"/>
                <a:ea typeface="+mn-ea"/>
                <a:cs typeface="+mn-cs"/>
              </a:rPr>
              <a:t> business. After all, it had read that 27% of all photos taken today are now taken by cell phone users. So this summer it built a software development kit and on July 10 published an API that gave registered developers the ability to connect their applications to the </a:t>
            </a:r>
            <a:r>
              <a:rPr lang="en-US" sz="900" kern="1200" dirty="0" err="1" smtClean="0">
                <a:solidFill>
                  <a:schemeClr val="tx1"/>
                </a:solidFill>
                <a:latin typeface="Arial"/>
                <a:ea typeface="+mn-ea"/>
                <a:cs typeface="+mn-cs"/>
              </a:rPr>
              <a:t>QuickPrints</a:t>
            </a:r>
            <a:r>
              <a:rPr lang="en-US" sz="900" kern="1200" dirty="0" smtClean="0">
                <a:solidFill>
                  <a:schemeClr val="tx1"/>
                </a:solidFill>
                <a:latin typeface="Arial"/>
                <a:ea typeface="+mn-ea"/>
                <a:cs typeface="+mn-cs"/>
              </a:rPr>
              <a:t> service. Part of the functionality behind the API is to determine the Walgreens store nearest the iPhone user.</a:t>
            </a:r>
          </a:p>
          <a:p>
            <a:endParaRPr lang="en-US" sz="900" b="1"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One of the first to take advantage of the Walgreens API were the developers behind </a:t>
            </a:r>
            <a:r>
              <a:rPr lang="en-US" sz="900" b="0" u="sng" kern="1200" dirty="0" smtClean="0">
                <a:solidFill>
                  <a:schemeClr val="tx1"/>
                </a:solidFill>
                <a:latin typeface="Arial"/>
                <a:ea typeface="+mn-ea"/>
                <a:cs typeface="+mn-cs"/>
                <a:hlinkClick r:id="rId9"/>
              </a:rPr>
              <a:t>Pic Stitch, a photo arranging application that's frequently found on the top 30 list of popular iPhone apps. It's been downloaded six million times since its launch 11 months ago.</a:t>
            </a:r>
          </a:p>
          <a:p>
            <a:r>
              <a:rPr lang="en-US" sz="900" b="0" kern="1200" dirty="0" smtClean="0">
                <a:solidFill>
                  <a:schemeClr val="tx1"/>
                </a:solidFill>
                <a:latin typeface="Arial"/>
                <a:ea typeface="+mn-ea"/>
                <a:cs typeface="+mn-cs"/>
              </a:rPr>
              <a:t>Alex </a:t>
            </a:r>
            <a:r>
              <a:rPr lang="en-US" sz="900" b="0" kern="1200" dirty="0" err="1" smtClean="0">
                <a:solidFill>
                  <a:schemeClr val="tx1"/>
                </a:solidFill>
                <a:latin typeface="Arial"/>
                <a:ea typeface="+mn-ea"/>
                <a:cs typeface="+mn-cs"/>
              </a:rPr>
              <a:t>Keim</a:t>
            </a:r>
            <a:r>
              <a:rPr lang="en-US" sz="900" b="0" kern="1200" dirty="0" smtClean="0">
                <a:solidFill>
                  <a:schemeClr val="tx1"/>
                </a:solidFill>
                <a:latin typeface="Arial"/>
                <a:ea typeface="+mn-ea"/>
                <a:cs typeface="+mn-cs"/>
              </a:rPr>
              <a:t>, Pic Stitch's owner and developer, said the Walgreens API was something he needed to keep Pic Stitch distinguished from the thousands of other photo editing and sharing applications available for free download from the iTunes store. Some observers say there is a total of over 25,000 such apps.</a:t>
            </a:r>
          </a:p>
          <a:p>
            <a:r>
              <a:rPr lang="en-US" sz="900" b="0" kern="1200" dirty="0" smtClean="0">
                <a:solidFill>
                  <a:schemeClr val="tx1"/>
                </a:solidFill>
                <a:latin typeface="Arial"/>
                <a:ea typeface="+mn-ea"/>
                <a:cs typeface="+mn-cs"/>
              </a:rPr>
              <a:t>Pic Stitch allows iPhone users to build simple layouts and collages using multiple pictures, adding special effects if they wish. </a:t>
            </a:r>
            <a:r>
              <a:rPr lang="en-US" sz="900" b="0" kern="1200" dirty="0" err="1" smtClean="0">
                <a:solidFill>
                  <a:schemeClr val="tx1"/>
                </a:solidFill>
                <a:latin typeface="Arial"/>
                <a:ea typeface="+mn-ea"/>
                <a:cs typeface="+mn-cs"/>
              </a:rPr>
              <a:t>Keim</a:t>
            </a:r>
            <a:r>
              <a:rPr lang="en-US" sz="900" b="0" kern="1200" dirty="0" smtClean="0">
                <a:solidFill>
                  <a:schemeClr val="tx1"/>
                </a:solidFill>
                <a:latin typeface="Arial"/>
                <a:ea typeface="+mn-ea"/>
                <a:cs typeface="+mn-cs"/>
              </a:rPr>
              <a:t> was among the first to add a feature that lets a Pic Stitch user submit a collage to one of the nearby Walgreens for printing.</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He said the Walgreens API was well documented and straightforward to adopt. "I was able to implement it in a couple of hours," he said. He regrets the app still only allows one printout per submission by a Pic Stitch. The user should have the option of ordering multiple copies, and he's working on that feature for the next release of the app.</a:t>
            </a:r>
          </a:p>
          <a:p>
            <a:r>
              <a:rPr lang="en-US" sz="900" b="0" kern="1200" dirty="0" smtClean="0">
                <a:solidFill>
                  <a:schemeClr val="tx1"/>
                </a:solidFill>
                <a:latin typeface="Arial"/>
                <a:ea typeface="+mn-ea"/>
                <a:cs typeface="+mn-cs"/>
              </a:rPr>
              <a:t>Walgreens' own iPhone app, while offering </a:t>
            </a:r>
            <a:r>
              <a:rPr lang="en-US" sz="900" b="0" kern="1200" dirty="0" err="1" smtClean="0">
                <a:solidFill>
                  <a:schemeClr val="tx1"/>
                </a:solidFill>
                <a:latin typeface="Arial"/>
                <a:ea typeface="+mn-ea"/>
                <a:cs typeface="+mn-cs"/>
              </a:rPr>
              <a:t>QuickPrints</a:t>
            </a:r>
            <a:r>
              <a:rPr lang="en-US" sz="900" b="0" kern="1200" dirty="0" smtClean="0">
                <a:solidFill>
                  <a:schemeClr val="tx1"/>
                </a:solidFill>
                <a:latin typeface="Arial"/>
                <a:ea typeface="+mn-ea"/>
                <a:cs typeface="+mn-cs"/>
              </a:rPr>
              <a:t> service, doesn't let users do layouts or combinations of pictures. But with a public API, it doesn't need to think of every option or do the programming to get them into an application. One reason Walgreens made its photo service API public was to tap into the thinking and talents of third-party developers such as </a:t>
            </a:r>
            <a:r>
              <a:rPr lang="en-US" sz="900" b="0" kern="1200" dirty="0" err="1" smtClean="0">
                <a:solidFill>
                  <a:schemeClr val="tx1"/>
                </a:solidFill>
                <a:latin typeface="Arial"/>
                <a:ea typeface="+mn-ea"/>
                <a:cs typeface="+mn-cs"/>
              </a:rPr>
              <a:t>Keim</a:t>
            </a:r>
            <a:r>
              <a:rPr lang="en-US" sz="900" b="0" kern="1200" dirty="0" smtClean="0">
                <a:solidFill>
                  <a:schemeClr val="tx1"/>
                </a:solidFill>
                <a:latin typeface="Arial"/>
                <a:ea typeface="+mn-ea"/>
                <a:cs typeface="+mn-cs"/>
              </a:rPr>
              <a:t>.</a:t>
            </a:r>
          </a:p>
          <a:p>
            <a:endParaRPr lang="en-US" sz="900" b="0" kern="1200" dirty="0" smtClean="0">
              <a:solidFill>
                <a:schemeClr val="tx1"/>
              </a:solidFill>
              <a:latin typeface="Arial"/>
              <a:ea typeface="+mn-ea"/>
              <a:cs typeface="+mn-cs"/>
            </a:endParaRPr>
          </a:p>
          <a:p>
            <a:r>
              <a:rPr lang="en-US" sz="900" b="0" kern="1200" dirty="0" err="1" smtClean="0">
                <a:solidFill>
                  <a:schemeClr val="tx1"/>
                </a:solidFill>
                <a:latin typeface="Arial"/>
                <a:ea typeface="+mn-ea"/>
                <a:cs typeface="+mn-cs"/>
              </a:rPr>
              <a:t>Keim</a:t>
            </a:r>
            <a:r>
              <a:rPr lang="en-US" sz="900" b="0" kern="1200" dirty="0" smtClean="0">
                <a:solidFill>
                  <a:schemeClr val="tx1"/>
                </a:solidFill>
                <a:latin typeface="Arial"/>
                <a:ea typeface="+mn-ea"/>
                <a:cs typeface="+mn-cs"/>
              </a:rPr>
              <a:t> said he learned of the API before it was published through Aviary, a supplier of photo editing software. </a:t>
            </a:r>
            <a:r>
              <a:rPr lang="en-US" sz="900" b="0" kern="1200" dirty="0" err="1" smtClean="0">
                <a:solidFill>
                  <a:schemeClr val="tx1"/>
                </a:solidFill>
                <a:latin typeface="Arial"/>
                <a:ea typeface="+mn-ea"/>
                <a:cs typeface="+mn-cs"/>
              </a:rPr>
              <a:t>Keim</a:t>
            </a:r>
            <a:r>
              <a:rPr lang="en-US" sz="900" b="0" kern="1200" dirty="0" smtClean="0">
                <a:solidFill>
                  <a:schemeClr val="tx1"/>
                </a:solidFill>
                <a:latin typeface="Arial"/>
                <a:ea typeface="+mn-ea"/>
                <a:cs typeface="+mn-cs"/>
              </a:rPr>
              <a:t> is an early adopter of </a:t>
            </a:r>
            <a:r>
              <a:rPr lang="en-US" sz="900" b="0" u="sng" kern="1200" dirty="0" smtClean="0">
                <a:solidFill>
                  <a:schemeClr val="tx1"/>
                </a:solidFill>
                <a:latin typeface="Arial"/>
                <a:ea typeface="+mn-ea"/>
                <a:cs typeface="+mn-cs"/>
                <a:hlinkClick r:id="rId10"/>
              </a:rPr>
              <a:t>Aviary software. His contacts there advised him his application might be a nice fit with the upcoming Walgreens service. Walgreens published the API July 10. Keim, who had gotten advance information on it, was ready with a new release of Pic Stitch that invoked the service the same day.</a:t>
            </a:r>
          </a:p>
          <a:p>
            <a:r>
              <a:rPr lang="en-US" sz="900" b="0" kern="1200" dirty="0" smtClean="0">
                <a:solidFill>
                  <a:schemeClr val="tx1"/>
                </a:solidFill>
                <a:latin typeface="Arial"/>
                <a:ea typeface="+mn-ea"/>
                <a:cs typeface="+mn-cs"/>
              </a:rPr>
              <a:t>Another service making quick use of the API is </a:t>
            </a:r>
            <a:r>
              <a:rPr lang="en-US" sz="900" b="0" u="sng" kern="1200" dirty="0" smtClean="0">
                <a:solidFill>
                  <a:schemeClr val="tx1"/>
                </a:solidFill>
                <a:latin typeface="Arial"/>
                <a:ea typeface="+mn-ea"/>
                <a:cs typeface="+mn-cs"/>
                <a:hlinkClick r:id=""/>
              </a:rPr>
              <a:t>Kicksend, an iPhone app that lets users send large sets of 30 to 50 photos to another person. Users store their photos on a Kicksend server, then send a thumbnail sheet to recipients with a URL to where the photos may be retrieved.</a:t>
            </a:r>
          </a:p>
          <a:p>
            <a:endParaRPr lang="en-US" sz="900" b="0" u="sng" kern="1200" dirty="0" smtClean="0">
              <a:solidFill>
                <a:schemeClr val="tx1"/>
              </a:solidFill>
              <a:latin typeface="Arial"/>
              <a:ea typeface="+mn-ea"/>
              <a:cs typeface="+mn-cs"/>
              <a:hlinkClick r:id=""/>
            </a:endParaRPr>
          </a:p>
          <a:p>
            <a:r>
              <a:rPr lang="en-US" sz="900" b="0" kern="1200" dirty="0" smtClean="0">
                <a:solidFill>
                  <a:schemeClr val="tx1"/>
                </a:solidFill>
                <a:latin typeface="Arial"/>
                <a:ea typeface="+mn-ea"/>
                <a:cs typeface="+mn-cs"/>
              </a:rPr>
              <a:t>All or part of the photos on the sheet can be printed out at Walgreens, noted </a:t>
            </a:r>
            <a:r>
              <a:rPr lang="en-US" sz="900" b="0" kern="1200" dirty="0" err="1" smtClean="0">
                <a:solidFill>
                  <a:schemeClr val="tx1"/>
                </a:solidFill>
                <a:latin typeface="Arial"/>
                <a:ea typeface="+mn-ea"/>
                <a:cs typeface="+mn-cs"/>
              </a:rPr>
              <a:t>Pradeep</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Elankumaran</a:t>
            </a:r>
            <a:r>
              <a:rPr lang="en-US" sz="900" b="0" kern="1200" dirty="0" smtClean="0">
                <a:solidFill>
                  <a:schemeClr val="tx1"/>
                </a:solidFill>
                <a:latin typeface="Arial"/>
                <a:ea typeface="+mn-ea"/>
                <a:cs typeface="+mn-cs"/>
              </a:rPr>
              <a:t>, CEO and co-founder of </a:t>
            </a:r>
            <a:r>
              <a:rPr lang="en-US" sz="900" b="0" kern="1200" dirty="0" err="1" smtClean="0">
                <a:solidFill>
                  <a:schemeClr val="tx1"/>
                </a:solidFill>
                <a:latin typeface="Arial"/>
                <a:ea typeface="+mn-ea"/>
                <a:cs typeface="+mn-cs"/>
              </a:rPr>
              <a:t>Kicksend</a:t>
            </a:r>
            <a:r>
              <a:rPr lang="en-US" sz="900" b="0" kern="1200" dirty="0" smtClean="0">
                <a:solidFill>
                  <a:schemeClr val="tx1"/>
                </a:solidFill>
                <a:latin typeface="Arial"/>
                <a:ea typeface="+mn-ea"/>
                <a:cs typeface="+mn-cs"/>
              </a:rPr>
              <a:t>, in an interview. The order to print can be issued from the iPhone that received the sheet without first downloading the photos to the owner's Mac. The application works with video as well.</a:t>
            </a:r>
          </a:p>
          <a:p>
            <a:r>
              <a:rPr lang="en-US" sz="900" b="0" kern="1200" dirty="0" smtClean="0">
                <a:solidFill>
                  <a:schemeClr val="tx1"/>
                </a:solidFill>
                <a:latin typeface="Arial"/>
                <a:ea typeface="+mn-ea"/>
                <a:cs typeface="+mn-cs"/>
              </a:rPr>
              <a:t>"We're essentially a delivery service," said </a:t>
            </a:r>
            <a:r>
              <a:rPr lang="en-US" sz="900" b="0" kern="1200" dirty="0" err="1" smtClean="0">
                <a:solidFill>
                  <a:schemeClr val="tx1"/>
                </a:solidFill>
                <a:latin typeface="Arial"/>
                <a:ea typeface="+mn-ea"/>
                <a:cs typeface="+mn-cs"/>
              </a:rPr>
              <a:t>Elankumaran</a:t>
            </a:r>
            <a:r>
              <a:rPr lang="en-US" sz="900" b="0" kern="1200" dirty="0" smtClean="0">
                <a:solidFill>
                  <a:schemeClr val="tx1"/>
                </a:solidFill>
                <a:latin typeface="Arial"/>
                <a:ea typeface="+mn-ea"/>
                <a:cs typeface="+mn-cs"/>
              </a:rPr>
              <a:t>. Before, iPhone users could exchange information by phone leading to the download of large sets of photos from </a:t>
            </a:r>
            <a:r>
              <a:rPr lang="en-US" sz="900" b="0" kern="1200" dirty="0" err="1" smtClean="0">
                <a:solidFill>
                  <a:schemeClr val="tx1"/>
                </a:solidFill>
                <a:latin typeface="Arial"/>
                <a:ea typeface="+mn-ea"/>
                <a:cs typeface="+mn-cs"/>
              </a:rPr>
              <a:t>Kicksend</a:t>
            </a:r>
            <a:r>
              <a:rPr lang="en-US" sz="900" b="0" kern="1200" dirty="0" smtClean="0">
                <a:solidFill>
                  <a:schemeClr val="tx1"/>
                </a:solidFill>
                <a:latin typeface="Arial"/>
                <a:ea typeface="+mn-ea"/>
                <a:cs typeface="+mn-cs"/>
              </a:rPr>
              <a:t> servers to a Mac or PC, but they couldn't do much directly from their phones due to the large amount of memory taken up by big photo sets. The software development kit provided for implementing Walgreens' API "was quite easy to use. We didn't have a lot of trouble with it," the way </a:t>
            </a:r>
            <a:r>
              <a:rPr lang="en-US" sz="900" b="0" kern="1200" dirty="0" err="1" smtClean="0">
                <a:solidFill>
                  <a:schemeClr val="tx1"/>
                </a:solidFill>
                <a:latin typeface="Arial"/>
                <a:ea typeface="+mn-ea"/>
                <a:cs typeface="+mn-cs"/>
              </a:rPr>
              <a:t>Kicksend</a:t>
            </a:r>
            <a:r>
              <a:rPr lang="en-US" sz="900" b="0" kern="1200" dirty="0" smtClean="0">
                <a:solidFill>
                  <a:schemeClr val="tx1"/>
                </a:solidFill>
                <a:latin typeface="Arial"/>
                <a:ea typeface="+mn-ea"/>
                <a:cs typeface="+mn-cs"/>
              </a:rPr>
              <a:t> sometimes does with published APIs whose behavior has changed without the changes being represented in the documentation.</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"This has been a big win for us… The (Walgreens) API was just a good fit overall with what we do," he said. </a:t>
            </a:r>
            <a:r>
              <a:rPr lang="en-US" sz="900" b="0" kern="1200" dirty="0" err="1" smtClean="0">
                <a:solidFill>
                  <a:schemeClr val="tx1"/>
                </a:solidFill>
                <a:latin typeface="Arial"/>
                <a:ea typeface="+mn-ea"/>
                <a:cs typeface="+mn-cs"/>
              </a:rPr>
              <a:t>Kicksend</a:t>
            </a:r>
            <a:r>
              <a:rPr lang="en-US" sz="900" b="0" kern="1200" dirty="0" smtClean="0">
                <a:solidFill>
                  <a:schemeClr val="tx1"/>
                </a:solidFill>
                <a:latin typeface="Arial"/>
                <a:ea typeface="+mn-ea"/>
                <a:cs typeface="+mn-cs"/>
              </a:rPr>
              <a:t> adopted the API soon after it was issued July 10.</a:t>
            </a:r>
          </a:p>
          <a:p>
            <a:r>
              <a:rPr lang="en-US" sz="900" b="0" kern="1200" dirty="0" smtClean="0">
                <a:solidFill>
                  <a:schemeClr val="tx1"/>
                </a:solidFill>
                <a:latin typeface="Arial"/>
                <a:ea typeface="+mn-ea"/>
                <a:cs typeface="+mn-cs"/>
              </a:rPr>
              <a:t>The headline on </a:t>
            </a:r>
            <a:r>
              <a:rPr lang="en-US" sz="900" b="0" kern="1200" dirty="0" err="1" smtClean="0">
                <a:solidFill>
                  <a:schemeClr val="tx1"/>
                </a:solidFill>
                <a:latin typeface="Arial"/>
                <a:ea typeface="+mn-ea"/>
                <a:cs typeface="+mn-cs"/>
              </a:rPr>
              <a:t>Kicksend's</a:t>
            </a:r>
            <a:r>
              <a:rPr lang="en-US" sz="900" b="0" kern="1200" dirty="0" smtClean="0">
                <a:solidFill>
                  <a:schemeClr val="tx1"/>
                </a:solidFill>
                <a:latin typeface="Arial"/>
                <a:ea typeface="+mn-ea"/>
                <a:cs typeface="+mn-cs"/>
              </a:rPr>
              <a:t> home page now says: "Now you can receive and print photos directly from your iPhone and pick up high quality prints at your local Walgreens in an hour." Walgreens didn't have experience on how best to open up a traditional service to mobile apps developers prior to the </a:t>
            </a:r>
            <a:r>
              <a:rPr lang="en-US" sz="900" b="0" kern="1200" dirty="0" err="1" smtClean="0">
                <a:solidFill>
                  <a:schemeClr val="tx1"/>
                </a:solidFill>
                <a:latin typeface="Arial"/>
                <a:ea typeface="+mn-ea"/>
                <a:cs typeface="+mn-cs"/>
              </a:rPr>
              <a:t>QuickPrints</a:t>
            </a:r>
            <a:r>
              <a:rPr lang="en-US" sz="900" b="0" kern="1200" dirty="0" smtClean="0">
                <a:solidFill>
                  <a:schemeClr val="tx1"/>
                </a:solidFill>
                <a:latin typeface="Arial"/>
                <a:ea typeface="+mn-ea"/>
                <a:cs typeface="+mn-cs"/>
              </a:rPr>
              <a:t> API, said Tim McCauley, senior director of Walgreens' mobile commerce. It contacted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an API management firm for consultation. Firms such as </a:t>
            </a:r>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Mashery</a:t>
            </a:r>
            <a:r>
              <a:rPr lang="en-US" sz="900" b="0" kern="1200" dirty="0" smtClean="0">
                <a:solidFill>
                  <a:schemeClr val="tx1"/>
                </a:solidFill>
                <a:latin typeface="Arial"/>
                <a:ea typeface="+mn-ea"/>
                <a:cs typeface="+mn-cs"/>
              </a:rPr>
              <a:t>, and Layer7 sell services on managing APIs properly and often end up hosting clients' APIs on their own servers to better manage the traffic.</a:t>
            </a:r>
          </a:p>
          <a:p>
            <a:endParaRPr lang="en-US" sz="900" b="0" kern="1200" dirty="0" smtClean="0">
              <a:solidFill>
                <a:schemeClr val="tx1"/>
              </a:solidFill>
              <a:latin typeface="Arial"/>
              <a:ea typeface="+mn-ea"/>
              <a:cs typeface="+mn-cs"/>
            </a:endParaRPr>
          </a:p>
          <a:p>
            <a:r>
              <a:rPr lang="en-US" sz="900" b="0" kern="1200" dirty="0" err="1" smtClean="0">
                <a:solidFill>
                  <a:schemeClr val="tx1"/>
                </a:solidFill>
                <a:latin typeface="Arial"/>
                <a:ea typeface="+mn-ea"/>
                <a:cs typeface="+mn-cs"/>
              </a:rPr>
              <a:t>Apigee</a:t>
            </a:r>
            <a:r>
              <a:rPr lang="en-US" sz="900" b="0" kern="1200" dirty="0" smtClean="0">
                <a:solidFill>
                  <a:schemeClr val="tx1"/>
                </a:solidFill>
                <a:latin typeface="Arial"/>
                <a:ea typeface="+mn-ea"/>
                <a:cs typeface="+mn-cs"/>
              </a:rPr>
              <a:t> hosts 100 billion API calls a month on its own servers for customers such as Netflix, Getty Images, Bechtel, and Walgreens, said CEO Chet </a:t>
            </a:r>
            <a:r>
              <a:rPr lang="en-US" sz="900" b="0" kern="1200" dirty="0" err="1" smtClean="0">
                <a:solidFill>
                  <a:schemeClr val="tx1"/>
                </a:solidFill>
                <a:latin typeface="Arial"/>
                <a:ea typeface="+mn-ea"/>
                <a:cs typeface="+mn-cs"/>
              </a:rPr>
              <a:t>Kapoor</a:t>
            </a:r>
            <a:r>
              <a:rPr lang="en-US" sz="900" b="0" kern="1200" dirty="0" smtClean="0">
                <a:solidFill>
                  <a:schemeClr val="tx1"/>
                </a:solidFill>
                <a:latin typeface="Arial"/>
                <a:ea typeface="+mn-ea"/>
                <a:cs typeface="+mn-cs"/>
              </a:rPr>
              <a:t>. </a:t>
            </a:r>
            <a:r>
              <a:rPr lang="en-US" sz="900" b="0" u="sng" kern="1200" dirty="0" smtClean="0">
                <a:solidFill>
                  <a:schemeClr val="tx1"/>
                </a:solidFill>
                <a:latin typeface="Arial"/>
                <a:ea typeface="+mn-ea"/>
                <a:cs typeface="+mn-cs"/>
                <a:hlinkClick r:id="rId11"/>
              </a:rPr>
              <a:t>Apigee Tuesday received $20 million in funding from Focus Ventures, Bay Partners, Norwest Venture Partners, SAP Ventures, and Third Point Ventures, in addition to the $52 million it has already received.</a:t>
            </a:r>
          </a:p>
          <a:p>
            <a:r>
              <a:rPr lang="en-US" sz="900" b="0" kern="1200" dirty="0" smtClean="0">
                <a:solidFill>
                  <a:schemeClr val="tx1"/>
                </a:solidFill>
                <a:latin typeface="Arial"/>
                <a:ea typeface="+mn-ea"/>
                <a:cs typeface="+mn-cs"/>
              </a:rPr>
              <a:t>McCauley said Walgreens hasn't had a chance yet to quantify the amount of traffic to </a:t>
            </a:r>
            <a:r>
              <a:rPr lang="en-US" sz="900" b="0" kern="1200" dirty="0" err="1" smtClean="0">
                <a:solidFill>
                  <a:schemeClr val="tx1"/>
                </a:solidFill>
                <a:latin typeface="Arial"/>
                <a:ea typeface="+mn-ea"/>
                <a:cs typeface="+mn-cs"/>
              </a:rPr>
              <a:t>QuickPrints</a:t>
            </a:r>
            <a:r>
              <a:rPr lang="en-US" sz="900" b="0" kern="1200" dirty="0" smtClean="0">
                <a:solidFill>
                  <a:schemeClr val="tx1"/>
                </a:solidFill>
                <a:latin typeface="Arial"/>
                <a:ea typeface="+mn-ea"/>
                <a:cs typeface="+mn-cs"/>
              </a:rPr>
              <a:t> that it can attribute to the API becoming available. But company executives are convinced the approach has the potential to expand Walgreens printing business by 20%.</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McCauley said it wasn't enough to simply open up a service. The API "must be as easy to use as possible," and Walgreens makes it possible for third parties to build in not only a way to submit orders but consumer choice on which store they go to and a payment method. Walgreens will issue coupons to encourage use of the service that developers may add to their apps as well. McCauley said Walgreens' own mobile app taught it the significance of serving existing customers more conveniently. But the public API is teaching it how it can let third parties think of innovative ways for consumers to use its existing services.</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"This is a great way to expand our mobile innovation. We've got lots of ideas" for additional mobile services based in Walgreens stores to further expand its mobile clientele, he said. But it's important for traditional businesses to realize how important it is to make it an easy, step-by-step process for third-party developers to incorporate into their applications. To </a:t>
            </a:r>
            <a:r>
              <a:rPr lang="en-US" sz="900" b="0" kern="1200" dirty="0" err="1" smtClean="0">
                <a:solidFill>
                  <a:schemeClr val="tx1"/>
                </a:solidFill>
                <a:latin typeface="Arial"/>
                <a:ea typeface="+mn-ea"/>
                <a:cs typeface="+mn-cs"/>
              </a:rPr>
              <a:t>Elankumaran</a:t>
            </a:r>
            <a:r>
              <a:rPr lang="en-US" sz="900" b="0" kern="1200" dirty="0" smtClean="0">
                <a:solidFill>
                  <a:schemeClr val="tx1"/>
                </a:solidFill>
                <a:latin typeface="Arial"/>
                <a:ea typeface="+mn-ea"/>
                <a:cs typeface="+mn-cs"/>
              </a:rPr>
              <a:t>, the API was something he was looking for. "We care about good design that everyday people can use. Our users just love it."</a:t>
            </a:r>
          </a:p>
          <a:p>
            <a:r>
              <a:rPr lang="en-US" sz="900" b="0" i="1" kern="1200" dirty="0" smtClean="0">
                <a:solidFill>
                  <a:schemeClr val="tx1"/>
                </a:solidFill>
                <a:latin typeface="Arial"/>
                <a:ea typeface="+mn-ea"/>
                <a:cs typeface="+mn-cs"/>
              </a:rPr>
              <a:t>Writing apps is expensive and complex. Cross-platform tools can help, but they're far from perfect. Also in the new, all-digital </a:t>
            </a:r>
            <a:r>
              <a:rPr lang="en-US" sz="900" b="0" i="1" u="sng" kern="1200" dirty="0" smtClean="0">
                <a:solidFill>
                  <a:schemeClr val="tx1"/>
                </a:solidFill>
                <a:latin typeface="Arial"/>
                <a:ea typeface="+mn-ea"/>
                <a:cs typeface="+mn-cs"/>
                <a:hlinkClick r:id="rId12"/>
              </a:rPr>
              <a:t>Develop Once, Run Everywhere? issue of InformationWeek: Why the cloud will become a more accepted development environment. (Free with registration.)</a:t>
            </a:r>
            <a:endParaRPr lang="en-US" sz="900" b="0" i="0" u="sng" kern="1200" dirty="0" smtClean="0">
              <a:solidFill>
                <a:schemeClr val="tx1"/>
              </a:solidFill>
              <a:latin typeface="Arial"/>
              <a:ea typeface="+mn-ea"/>
              <a:cs typeface="+mn-cs"/>
              <a:hlinkClick r:id="rId12"/>
            </a:endParaRPr>
          </a:p>
          <a:p>
            <a:endParaRPr lang="en-US" baseline="0" dirty="0" smtClean="0"/>
          </a:p>
          <a:p>
            <a:pPr marL="0" marR="0" indent="0" algn="l" defTabSz="101565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1015658" rtl="0" eaLnBrk="1" fontAlgn="auto" latinLnBrk="0" hangingPunct="1">
              <a:lnSpc>
                <a:spcPct val="100000"/>
              </a:lnSpc>
              <a:spcBef>
                <a:spcPts val="0"/>
              </a:spcBef>
              <a:spcAft>
                <a:spcPts val="0"/>
              </a:spcAft>
              <a:buClrTx/>
              <a:buSzTx/>
              <a:buFontTx/>
              <a:buNone/>
              <a:tabLst/>
              <a:defRPr/>
            </a:pPr>
            <a:r>
              <a:rPr lang="en-US" baseline="0" dirty="0" smtClean="0"/>
              <a:t>-----------------------------------------------------------------------------------------------------------------------</a:t>
            </a:r>
          </a:p>
          <a:p>
            <a:r>
              <a:rPr lang="en-US" sz="900" b="1" kern="1200" dirty="0" smtClean="0">
                <a:solidFill>
                  <a:schemeClr val="tx1"/>
                </a:solidFill>
                <a:latin typeface="Arial"/>
                <a:ea typeface="+mn-ea"/>
                <a:cs typeface="+mn-cs"/>
              </a:rPr>
              <a:t>Walgreens And foursquare Make It Simple To Check In And Save</a:t>
            </a:r>
          </a:p>
          <a:p>
            <a:r>
              <a:rPr lang="en-US" sz="900" kern="1200" dirty="0" smtClean="0">
                <a:solidFill>
                  <a:schemeClr val="tx1"/>
                </a:solidFill>
                <a:latin typeface="Arial"/>
                <a:ea typeface="+mn-ea"/>
                <a:cs typeface="+mn-cs"/>
              </a:rPr>
              <a:t>Written on March 5, 2012 by </a:t>
            </a:r>
            <a:r>
              <a:rPr lang="en-US" sz="900" u="sng" kern="1200" dirty="0" smtClean="0">
                <a:solidFill>
                  <a:schemeClr val="tx1"/>
                </a:solidFill>
                <a:latin typeface="Arial"/>
                <a:ea typeface="+mn-ea"/>
                <a:cs typeface="+mn-cs"/>
                <a:hlinkClick r:id="rId13"/>
              </a:rPr>
              <a:t>Adam Kmiec in </a:t>
            </a:r>
            <a:r>
              <a:rPr lang="en-US" sz="900" u="sng" kern="1200" dirty="0" smtClean="0">
                <a:solidFill>
                  <a:schemeClr val="tx1"/>
                </a:solidFill>
                <a:latin typeface="Arial"/>
                <a:ea typeface="+mn-ea"/>
                <a:cs typeface="+mn-cs"/>
                <a:hlinkClick r:id="rId14"/>
              </a:rPr>
              <a:t>Marketing &amp; Advertising, </a:t>
            </a:r>
            <a:r>
              <a:rPr lang="en-US" sz="900" u="sng" kern="1200" dirty="0" smtClean="0">
                <a:solidFill>
                  <a:schemeClr val="tx1"/>
                </a:solidFill>
                <a:latin typeface="Arial"/>
                <a:ea typeface="+mn-ea"/>
                <a:cs typeface="+mn-cs"/>
                <a:hlinkClick r:id="rId15"/>
              </a:rPr>
              <a:t>Walgreens</a:t>
            </a:r>
          </a:p>
          <a:p>
            <a:endParaRPr lang="en-US" sz="900" u="sng" kern="1200" dirty="0" smtClean="0">
              <a:solidFill>
                <a:schemeClr val="tx1"/>
              </a:solidFill>
              <a:latin typeface="Arial"/>
              <a:ea typeface="+mn-ea"/>
              <a:cs typeface="+mn-cs"/>
            </a:endParaRPr>
          </a:p>
          <a:p>
            <a:r>
              <a:rPr lang="en-US" sz="900" b="1" kern="1200" dirty="0" smtClean="0">
                <a:solidFill>
                  <a:schemeClr val="tx1"/>
                </a:solidFill>
                <a:latin typeface="Arial"/>
                <a:ea typeface="+mn-ea"/>
                <a:cs typeface="+mn-cs"/>
              </a:rPr>
              <a:t>Check In, Scan and Save…Amazing!</a:t>
            </a:r>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In keeping with our concept of </a:t>
            </a:r>
            <a:r>
              <a:rPr lang="en-US" sz="900" b="0" u="sng" kern="1200" dirty="0" smtClean="0">
                <a:solidFill>
                  <a:schemeClr val="tx1"/>
                </a:solidFill>
                <a:latin typeface="Arial"/>
                <a:ea typeface="+mn-ea"/>
                <a:cs typeface="+mn-cs"/>
                <a:hlinkClick r:id="rId16"/>
              </a:rPr>
              <a:t>Return On Amazing, I’m excited and proud that today for the first time </a:t>
            </a:r>
            <a:r>
              <a:rPr lang="en-US" sz="900" b="1" u="sng" kern="1200" dirty="0" smtClean="0">
                <a:solidFill>
                  <a:schemeClr val="tx1"/>
                </a:solidFill>
                <a:latin typeface="Arial"/>
                <a:ea typeface="+mn-ea"/>
                <a:cs typeface="+mn-cs"/>
                <a:hlinkClick r:id="rId16"/>
              </a:rPr>
              <a:t>EVER</a:t>
            </a:r>
            <a:r>
              <a:rPr lang="en-US" sz="900" b="0" u="sng" kern="1200" dirty="0" smtClean="0">
                <a:solidFill>
                  <a:schemeClr val="tx1"/>
                </a:solidFill>
                <a:latin typeface="Arial"/>
                <a:ea typeface="+mn-ea"/>
                <a:cs typeface="+mn-cs"/>
                <a:hlinkClick r:id="rId16"/>
              </a:rPr>
              <a:t> when you check in at a Walgreens on foursquare, you’ll receive a scannable coupon for Arizona Iced Tea, directly in the check in. That’s right. 1 step. 1 click. No text to get a coupon. No print out an offer. No show the check in deal to the cashier. Nope, just check in, scan and pay. In the past a “coupon” or monetary value associated with a check-in involved a few extra steps. Not anymore.</a:t>
            </a:r>
          </a:p>
          <a:p>
            <a:r>
              <a:rPr lang="en-US" sz="900" b="1" kern="1200" dirty="0" smtClean="0">
                <a:solidFill>
                  <a:schemeClr val="tx1"/>
                </a:solidFill>
                <a:latin typeface="Arial"/>
                <a:ea typeface="+mn-ea"/>
                <a:cs typeface="+mn-cs"/>
              </a:rPr>
              <a:t>So, what does the first time ever mean?</a:t>
            </a:r>
            <a:r>
              <a:rPr lang="en-US" sz="900" b="0" kern="1200" dirty="0" smtClean="0">
                <a:solidFill>
                  <a:schemeClr val="tx1"/>
                </a:solidFill>
                <a:latin typeface="Arial"/>
                <a:ea typeface="+mn-ea"/>
                <a:cs typeface="+mn-cs"/>
              </a:rPr>
              <a:t> Well, for starters, never before have you been able to do this in foursquare. As of today, we are the first and only retailer that foursquare is working with to bring instant coupons to check ins. It also goes without saying that this is the first time Walgreens has ever delivered an instant coupon via check ins.</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This is just another way Walgreens is making it rewarding to check in. From </a:t>
            </a:r>
            <a:r>
              <a:rPr lang="en-US" sz="900" b="0" u="sng" kern="1200" dirty="0" smtClean="0">
                <a:solidFill>
                  <a:schemeClr val="tx1"/>
                </a:solidFill>
                <a:latin typeface="Arial"/>
                <a:ea typeface="+mn-ea"/>
                <a:cs typeface="+mn-cs"/>
                <a:hlinkClick r:id="rId17"/>
              </a:rPr>
              <a:t>flu shot donations to</a:t>
            </a:r>
            <a:r>
              <a:rPr lang="en-US" sz="900" b="0" u="sng" kern="1200" dirty="0" smtClean="0">
                <a:solidFill>
                  <a:schemeClr val="tx1"/>
                </a:solidFill>
                <a:latin typeface="Arial"/>
                <a:ea typeface="+mn-ea"/>
                <a:cs typeface="+mn-cs"/>
                <a:hlinkClick r:id="rId18"/>
              </a:rPr>
              <a:t> free movies from redbox to Arizona Iced Tea Coupons, we’re looking to make check ins more meaningful.</a:t>
            </a:r>
          </a:p>
          <a:p>
            <a:r>
              <a:rPr lang="en-US" sz="900" b="0" kern="1200" dirty="0" smtClean="0">
                <a:solidFill>
                  <a:schemeClr val="tx1"/>
                </a:solidFill>
                <a:latin typeface="Arial"/>
                <a:ea typeface="+mn-ea"/>
                <a:cs typeface="+mn-cs"/>
              </a:rPr>
              <a:t>This is also yet another example of how we’re innovating and investing in mobile. If you’re keeping track, these are all the things we’ve done in the past 6 months</a:t>
            </a:r>
          </a:p>
          <a:p>
            <a:r>
              <a:rPr lang="en-US" sz="900" b="0" kern="1200" dirty="0" smtClean="0">
                <a:solidFill>
                  <a:schemeClr val="tx1"/>
                </a:solidFill>
                <a:latin typeface="Arial"/>
                <a:ea typeface="+mn-ea"/>
                <a:cs typeface="+mn-cs"/>
              </a:rPr>
              <a:t>Offers included directly in our award winning Walgreens app</a:t>
            </a:r>
          </a:p>
          <a:p>
            <a:r>
              <a:rPr lang="en-US" sz="900" b="0" kern="1200" dirty="0" smtClean="0">
                <a:solidFill>
                  <a:schemeClr val="tx1"/>
                </a:solidFill>
                <a:latin typeface="Arial"/>
                <a:ea typeface="+mn-ea"/>
                <a:cs typeface="+mn-cs"/>
              </a:rPr>
              <a:t>Offers available through SMS</a:t>
            </a:r>
          </a:p>
          <a:p>
            <a:r>
              <a:rPr lang="en-US" sz="900" b="0" kern="1200" dirty="0" smtClean="0">
                <a:solidFill>
                  <a:schemeClr val="tx1"/>
                </a:solidFill>
                <a:latin typeface="Arial"/>
                <a:ea typeface="+mn-ea"/>
                <a:cs typeface="+mn-cs"/>
              </a:rPr>
              <a:t>Traditional foursquare check in offers/deals</a:t>
            </a:r>
          </a:p>
          <a:p>
            <a:r>
              <a:rPr lang="en-US" sz="900" b="0" kern="1200" dirty="0" smtClean="0">
                <a:solidFill>
                  <a:schemeClr val="tx1"/>
                </a:solidFill>
                <a:latin typeface="Arial"/>
                <a:ea typeface="+mn-ea"/>
                <a:cs typeface="+mn-cs"/>
              </a:rPr>
              <a:t>Tap and pay with Google wallet</a:t>
            </a:r>
          </a:p>
          <a:p>
            <a:r>
              <a:rPr lang="en-US" sz="900" b="0" kern="1200" dirty="0" smtClean="0">
                <a:solidFill>
                  <a:schemeClr val="tx1"/>
                </a:solidFill>
                <a:latin typeface="Arial"/>
                <a:ea typeface="+mn-ea"/>
                <a:cs typeface="+mn-cs"/>
              </a:rPr>
              <a:t>Being first is hard. It’s also incredibly fun and insanely rewarding. At Walgreens a big part of our social media strategy is the concept of </a:t>
            </a:r>
            <a:r>
              <a:rPr lang="en-US" sz="900" b="1" kern="1200" dirty="0" smtClean="0">
                <a:solidFill>
                  <a:schemeClr val="tx1"/>
                </a:solidFill>
                <a:latin typeface="Arial"/>
                <a:ea typeface="+mn-ea"/>
                <a:cs typeface="+mn-cs"/>
              </a:rPr>
              <a:t>Return on Amazing</a:t>
            </a:r>
            <a:r>
              <a:rPr lang="en-US" sz="900" b="0" kern="1200" dirty="0" smtClean="0">
                <a:solidFill>
                  <a:schemeClr val="tx1"/>
                </a:solidFill>
                <a:latin typeface="Arial"/>
                <a:ea typeface="+mn-ea"/>
                <a:cs typeface="+mn-cs"/>
              </a:rPr>
              <a:t>. Don’t laugh. Yes, we made it up. But, we needed a way to articulate the concept that big, audacious, bold and amazing ideas are how you win.</a:t>
            </a:r>
          </a:p>
          <a:p>
            <a:r>
              <a:rPr lang="en-US" sz="900" b="0" kern="1200" dirty="0" smtClean="0">
                <a:solidFill>
                  <a:schemeClr val="tx1"/>
                </a:solidFill>
                <a:latin typeface="Arial"/>
                <a:ea typeface="+mn-ea"/>
                <a:cs typeface="+mn-cs"/>
              </a:rPr>
              <a:t>Return on Amazing is a way to set the bar for our thinking. It means you need to think beyond the “like.” You need to think beyond the click stream of a “wall post.” Why? Because thinking in such a micro way, is a recipe for short term success…at best. But, ideas that qualify as amazing are often legitimate game changers. And game changers are long term business drivers.</a:t>
            </a:r>
          </a:p>
          <a:p>
            <a:r>
              <a:rPr lang="en-US" sz="900" b="0" kern="1200" dirty="0" smtClean="0">
                <a:solidFill>
                  <a:schemeClr val="tx1"/>
                </a:solidFill>
                <a:latin typeface="Arial"/>
                <a:ea typeface="+mn-ea"/>
                <a:cs typeface="+mn-cs"/>
              </a:rPr>
              <a:t>I can’t take all the credit for this major initiative. We pitched this concept to foursquare several months ago. They loved the idea, but at the time it wasn’t on their immediate road map. But, our Return on Amazing philosophy and commitment to speed and innovation were key factors in having them re-prioritize this idea. Over the past 11 months we’ve proven to them that we are committed to innovation and are a partner they could rely on. The same could be said about </a:t>
            </a:r>
            <a:r>
              <a:rPr lang="en-US" sz="900" b="0" u="sng" kern="1200" dirty="0" smtClean="0">
                <a:solidFill>
                  <a:schemeClr val="tx1"/>
                </a:solidFill>
                <a:latin typeface="Arial"/>
                <a:ea typeface="+mn-ea"/>
                <a:cs typeface="+mn-cs"/>
                <a:hlinkClick r:id="rId19"/>
              </a:rPr>
              <a:t>how we feel about foursquare. Together we’ve brought some truly amazing programs to market.</a:t>
            </a:r>
          </a:p>
          <a:p>
            <a:r>
              <a:rPr lang="en-US" sz="900" b="0" kern="1200" dirty="0" smtClean="0">
                <a:solidFill>
                  <a:schemeClr val="tx1"/>
                </a:solidFill>
                <a:latin typeface="Arial"/>
                <a:ea typeface="+mn-ea"/>
                <a:cs typeface="+mn-cs"/>
              </a:rPr>
              <a:t>Once this idea became a real concept, our social and Emerging Media team made sure the experience was simple, safe and secure. All we needed at that point was the right partner and that’s where </a:t>
            </a:r>
            <a:r>
              <a:rPr lang="en-US" sz="900" b="0" u="sng" kern="1200" dirty="0" smtClean="0">
                <a:solidFill>
                  <a:schemeClr val="tx1"/>
                </a:solidFill>
                <a:latin typeface="Arial"/>
                <a:ea typeface="+mn-ea"/>
                <a:cs typeface="+mn-cs"/>
                <a:hlinkClick r:id="rId20"/>
              </a:rPr>
              <a:t>Arizona came in. They moved as quick as we were and as quick as foursquare was. And in retail, that’s </a:t>
            </a:r>
            <a:r>
              <a:rPr lang="en-US" sz="900" b="1" u="sng" kern="1200" dirty="0" smtClean="0">
                <a:solidFill>
                  <a:schemeClr val="tx1"/>
                </a:solidFill>
                <a:latin typeface="Arial"/>
                <a:ea typeface="+mn-ea"/>
                <a:cs typeface="+mn-cs"/>
                <a:hlinkClick r:id="rId20"/>
              </a:rPr>
              <a:t>VERY</a:t>
            </a:r>
            <a:r>
              <a:rPr lang="en-US" sz="900" b="0" u="sng" kern="1200" dirty="0" smtClean="0">
                <a:solidFill>
                  <a:schemeClr val="tx1"/>
                </a:solidFill>
                <a:latin typeface="Arial"/>
                <a:ea typeface="+mn-ea"/>
                <a:cs typeface="+mn-cs"/>
                <a:hlinkClick r:id="rId20"/>
              </a:rPr>
              <a:t> fast. Kudos to the Arizona team for being able to move that quickly and investing in an idea that had never been done before.</a:t>
            </a:r>
          </a:p>
          <a:p>
            <a:r>
              <a:rPr lang="en-US" sz="900" b="0" kern="1200" dirty="0" smtClean="0">
                <a:solidFill>
                  <a:schemeClr val="tx1"/>
                </a:solidFill>
                <a:latin typeface="Arial"/>
                <a:ea typeface="+mn-ea"/>
                <a:cs typeface="+mn-cs"/>
              </a:rPr>
              <a:t>As an old mentor of mine coached me, speed wins. In this case, that maxim was a major reason why we were able to be the first and only company to offer real time seamless check in deals. Give it a try. I’d love your thoughts on this initiative and how it compliments everything else we’re doing at the intersection of local, mobile and social.</a:t>
            </a:r>
          </a:p>
          <a:p>
            <a:r>
              <a:rPr lang="en-US" sz="900" b="0" kern="1200" dirty="0" smtClean="0">
                <a:solidFill>
                  <a:schemeClr val="tx1"/>
                </a:solidFill>
                <a:latin typeface="Arial"/>
                <a:ea typeface="+mn-ea"/>
                <a:cs typeface="+mn-cs"/>
              </a:rPr>
              <a:t>Needless to say, this is going to be the first of potentially many future initiatives where we’re looking to find that perfect intersection of Social, Mobile and Local marketing to provide value and a fantastic user experience.</a:t>
            </a:r>
            <a:endParaRPr lang="en-US" baseline="0" dirty="0" smtClean="0"/>
          </a:p>
          <a:p>
            <a:endParaRPr lang="en-US" sz="900" b="1" i="1" u="none" strike="noStrike" kern="1200" baseline="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a:t>
            </a:r>
          </a:p>
          <a:p>
            <a:r>
              <a:rPr lang="en-US" sz="900" b="0" kern="1200" dirty="0" smtClean="0">
                <a:solidFill>
                  <a:schemeClr val="tx1"/>
                </a:solidFill>
                <a:latin typeface="Arial"/>
                <a:ea typeface="+mn-ea"/>
                <a:cs typeface="+mn-cs"/>
              </a:rPr>
              <a:t>http://</a:t>
            </a:r>
            <a:r>
              <a:rPr lang="en-US" sz="900" b="0" kern="1200" dirty="0" err="1" smtClean="0">
                <a:solidFill>
                  <a:schemeClr val="tx1"/>
                </a:solidFill>
                <a:latin typeface="Arial"/>
                <a:ea typeface="+mn-ea"/>
                <a:cs typeface="+mn-cs"/>
              </a:rPr>
              <a:t>blog.shop.org</a:t>
            </a:r>
            <a:r>
              <a:rPr lang="en-US" sz="900" b="0" kern="1200" dirty="0" smtClean="0">
                <a:solidFill>
                  <a:schemeClr val="tx1"/>
                </a:solidFill>
                <a:latin typeface="Arial"/>
                <a:ea typeface="+mn-ea"/>
                <a:cs typeface="+mn-cs"/>
              </a:rPr>
              <a:t>/2013/02/06/the-</a:t>
            </a:r>
            <a:r>
              <a:rPr lang="en-US" sz="900" b="0" kern="1200" dirty="0" err="1" smtClean="0">
                <a:solidFill>
                  <a:schemeClr val="tx1"/>
                </a:solidFill>
                <a:latin typeface="Arial"/>
                <a:ea typeface="+mn-ea"/>
                <a:cs typeface="+mn-cs"/>
              </a:rPr>
              <a:t>walgreens</a:t>
            </a:r>
            <a:r>
              <a:rPr lang="en-US" sz="900" b="0" kern="1200" dirty="0" smtClean="0">
                <a:solidFill>
                  <a:schemeClr val="tx1"/>
                </a:solidFill>
                <a:latin typeface="Arial"/>
                <a:ea typeface="+mn-ea"/>
                <a:cs typeface="+mn-cs"/>
              </a:rPr>
              <a:t>-path-to-</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-success/</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The Walgreens path to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success</a:t>
            </a:r>
          </a:p>
          <a:p>
            <a:r>
              <a:rPr lang="en-US" sz="900" b="0" kern="1200" dirty="0" smtClean="0">
                <a:solidFill>
                  <a:schemeClr val="tx1"/>
                </a:solidFill>
                <a:latin typeface="Arial"/>
                <a:ea typeface="+mn-ea"/>
                <a:cs typeface="+mn-cs"/>
              </a:rPr>
              <a:t>By FIONA SWERDLOW, HEAD OF RESEARCH, SHOP.ORG | Published: FEBRUARY 6, 2013</a:t>
            </a:r>
          </a:p>
          <a:p>
            <a:r>
              <a:rPr lang="en-US" sz="900" b="0" kern="1200" dirty="0" smtClean="0">
                <a:solidFill>
                  <a:schemeClr val="tx1"/>
                </a:solidFill>
                <a:latin typeface="Arial"/>
                <a:ea typeface="+mn-ea"/>
                <a:cs typeface="+mn-cs"/>
              </a:rPr>
              <a:t>Be the first to comment | This entry was posted in Events, Mobile, Retail Companies</a:t>
            </a:r>
          </a:p>
          <a:p>
            <a:r>
              <a:rPr lang="en-US" sz="900" b="0" kern="1200" dirty="0" smtClean="0">
                <a:solidFill>
                  <a:schemeClr val="tx1"/>
                </a:solidFill>
                <a:latin typeface="Arial"/>
                <a:ea typeface="+mn-ea"/>
                <a:cs typeface="+mn-cs"/>
              </a:rPr>
              <a:t>If you haven’t been paying attention to Walgreens of late, you might be surprised to see that this 112-year-old (and No. #32 on the Fortune 500 list) company has in fact transformed itself to be a model 21st-century retailer and leader of multichannel convergence and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At </a:t>
            </a:r>
            <a:r>
              <a:rPr lang="en-US" sz="900" b="0" kern="1200" dirty="0" err="1" smtClean="0">
                <a:solidFill>
                  <a:schemeClr val="tx1"/>
                </a:solidFill>
                <a:latin typeface="Arial"/>
                <a:ea typeface="+mn-ea"/>
                <a:cs typeface="+mn-cs"/>
              </a:rPr>
              <a:t>Shop.org’s</a:t>
            </a:r>
            <a:r>
              <a:rPr lang="en-US" sz="900" b="0" kern="1200" dirty="0" smtClean="0">
                <a:solidFill>
                  <a:schemeClr val="tx1"/>
                </a:solidFill>
                <a:latin typeface="Arial"/>
                <a:ea typeface="+mn-ea"/>
                <a:cs typeface="+mn-cs"/>
              </a:rPr>
              <a:t> First Look at Retail’s BIG Show 2013, Walgreens Vice President of e-commerce Miguel Almeida explained why it’s strategically important to the company’s future, shared a glimpse inside the company’s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strategy, and gave his take on what it takes to make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retail a reality.</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For Walgreens,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is imperative.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is incredibly important strategically to the company,” Almeida said, noting that Walgreens has weathered countless economic cycles in its history. Surviving through tumultuous times is no doubt tied to a long history of innovation, including introducing the self-service store in 1950 and offering child-resistant containers in 1968, linking pharmacies via satellite in 1981 and offering refills by scan in 2010. Firmly rooted in its core values – helping people live healthier and happier lives, and being a good part of the community – the company now engages with 6.6 million visitors weekly across its web properties, which includes </a:t>
            </a:r>
            <a:r>
              <a:rPr lang="en-US" sz="900" b="0" kern="1200" dirty="0" err="1" smtClean="0">
                <a:solidFill>
                  <a:schemeClr val="tx1"/>
                </a:solidFill>
                <a:latin typeface="Arial"/>
                <a:ea typeface="+mn-ea"/>
                <a:cs typeface="+mn-cs"/>
              </a:rPr>
              <a:t>Walgreens.com</a:t>
            </a:r>
            <a:r>
              <a:rPr lang="en-US" sz="900" b="0" kern="1200" dirty="0" smtClean="0">
                <a:solidFill>
                  <a:schemeClr val="tx1"/>
                </a:solidFill>
                <a:latin typeface="Arial"/>
                <a:ea typeface="+mn-ea"/>
                <a:cs typeface="+mn-cs"/>
              </a:rPr>
              <a:t>, </a:t>
            </a:r>
            <a:r>
              <a:rPr lang="en-US" sz="900" b="0" kern="1200" dirty="0" err="1" smtClean="0">
                <a:solidFill>
                  <a:schemeClr val="tx1"/>
                </a:solidFill>
                <a:latin typeface="Arial"/>
                <a:ea typeface="+mn-ea"/>
                <a:cs typeface="+mn-cs"/>
              </a:rPr>
              <a:t>Drugstore.com</a:t>
            </a:r>
            <a:r>
              <a:rPr lang="en-US" sz="900" b="0" kern="1200" dirty="0" smtClean="0">
                <a:solidFill>
                  <a:schemeClr val="tx1"/>
                </a:solidFill>
                <a:latin typeface="Arial"/>
                <a:ea typeface="+mn-ea"/>
                <a:cs typeface="+mn-cs"/>
              </a:rPr>
              <a:t>, and </a:t>
            </a:r>
            <a:r>
              <a:rPr lang="en-US" sz="900" b="0" kern="1200" dirty="0" err="1" smtClean="0">
                <a:solidFill>
                  <a:schemeClr val="tx1"/>
                </a:solidFill>
                <a:latin typeface="Arial"/>
                <a:ea typeface="+mn-ea"/>
                <a:cs typeface="+mn-cs"/>
              </a:rPr>
              <a:t>Beauty.com</a:t>
            </a:r>
            <a:r>
              <a:rPr lang="en-US" sz="900" b="0" kern="1200" dirty="0" smtClean="0">
                <a:solidFill>
                  <a:schemeClr val="tx1"/>
                </a:solidFill>
                <a:latin typeface="Arial"/>
                <a:ea typeface="+mn-ea"/>
                <a:cs typeface="+mn-cs"/>
              </a:rPr>
              <a:t> among several others. Almeida noted that every week, Walgreens’ mobile sites support 3.2 million visits, while 42 million users engage with the company on social media. The payoff: customers who shop in both the stores and online spend 3.5 times the average of a store-only customer. For most companies with an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presence, that’s a good stat. But digging deeper in to the data tells a greater story. Walgreens customers who shop across all three channels – store, mobile and web – actually spend an average of six times as much as store-only customers.</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“The power of 8,000 stores – and the convenience of digital.” In pursuing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success, Almeida quipped that, “You’re only as strong as your weakest link.” As a result, Walgreens has been investing heavily to create one-of-a-kind online and offline experiences. For Walgreens’ in-store shoppers, think new or remodeled stores in prime locations. Stores in Wicker Park in Chicago, on the corner of Sunset and Vine in LA, and on Wall Street in New York are considered “flagship” sites that offer a strong product selection and a revamped customer experience. Don’t be surprised to find an eclectic mix of sushi or a 700-bottle wine selection in Chicago, for instance. Online, the company offers best-in-class websites that they continue to make better every day via an extensive product assortment, personalized offers, fast shipping options, and a great customer experience. </a:t>
            </a:r>
            <a:r>
              <a:rPr lang="en-US" sz="900" b="0" kern="1200" dirty="0" err="1" smtClean="0">
                <a:solidFill>
                  <a:schemeClr val="tx1"/>
                </a:solidFill>
                <a:latin typeface="Arial"/>
                <a:ea typeface="+mn-ea"/>
                <a:cs typeface="+mn-cs"/>
              </a:rPr>
              <a:t>SoLoMo</a:t>
            </a:r>
            <a:r>
              <a:rPr lang="en-US" sz="900" b="0" kern="1200" dirty="0" smtClean="0">
                <a:solidFill>
                  <a:schemeClr val="tx1"/>
                </a:solidFill>
                <a:latin typeface="Arial"/>
                <a:ea typeface="+mn-ea"/>
                <a:cs typeface="+mn-cs"/>
              </a:rPr>
              <a:t> initiatives – from in-store mapping and a significant social presence to prescription refill by scan and mobile-based “</a:t>
            </a:r>
            <a:r>
              <a:rPr lang="en-US" sz="900" b="0" kern="1200" dirty="0" err="1" smtClean="0">
                <a:solidFill>
                  <a:schemeClr val="tx1"/>
                </a:solidFill>
                <a:latin typeface="Arial"/>
                <a:ea typeface="+mn-ea"/>
                <a:cs typeface="+mn-cs"/>
              </a:rPr>
              <a:t>QuickPrints</a:t>
            </a:r>
            <a:r>
              <a:rPr lang="en-US" sz="900" b="0" kern="1200" dirty="0" smtClean="0">
                <a:solidFill>
                  <a:schemeClr val="tx1"/>
                </a:solidFill>
                <a:latin typeface="Arial"/>
                <a:ea typeface="+mn-ea"/>
                <a:cs typeface="+mn-cs"/>
              </a:rPr>
              <a:t>” photo service – fill customer needs further.</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“Become comfortable in uncomfortable situations” and “Be where your customers are.” The aforementioned investments are well and good – but creating a truly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customer experience offers both challenges and rewards. Walgreens has worked diligently to make the integration across channels seamless for shoppers, and to create new or enhanced fulfillment options to meet customer needs, such as site-to-store shipping, web pickup, same-day home delivery. Almeida outlined that the three main challenges Walgreens encountered on its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path include pricing models, technology and operations, and channel conflict. Almeida counseled retailers from his own experience with three tips for those beginning their own path to </a:t>
            </a:r>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retailing:</a:t>
            </a:r>
          </a:p>
          <a:p>
            <a:endParaRPr lang="en-US" sz="900" b="0" kern="1200" dirty="0" smtClean="0">
              <a:solidFill>
                <a:schemeClr val="tx1"/>
              </a:solidFill>
              <a:latin typeface="Arial"/>
              <a:ea typeface="+mn-ea"/>
              <a:cs typeface="+mn-cs"/>
            </a:endParaRPr>
          </a:p>
          <a:p>
            <a:r>
              <a:rPr lang="en-US" sz="900" b="0" kern="1200" dirty="0" smtClean="0">
                <a:solidFill>
                  <a:schemeClr val="tx1"/>
                </a:solidFill>
                <a:latin typeface="Arial"/>
                <a:ea typeface="+mn-ea"/>
                <a:cs typeface="+mn-cs"/>
              </a:rPr>
              <a:t>Be user-centric. “Obvious, yes, but start with the user, build the vision, then figure it out,” he said.</a:t>
            </a:r>
          </a:p>
          <a:p>
            <a:r>
              <a:rPr lang="en-US" sz="900" b="0" kern="1200" dirty="0" smtClean="0">
                <a:solidFill>
                  <a:schemeClr val="tx1"/>
                </a:solidFill>
                <a:latin typeface="Arial"/>
                <a:ea typeface="+mn-ea"/>
                <a:cs typeface="+mn-cs"/>
              </a:rPr>
              <a:t>Test and learn. “Everything is so complex … break it down and put it in front of customers,” and then retailers can use feedback and lessons learned to determine next steps.</a:t>
            </a:r>
          </a:p>
          <a:p>
            <a:r>
              <a:rPr lang="en-US" sz="900" b="0" kern="1200" dirty="0" smtClean="0">
                <a:solidFill>
                  <a:schemeClr val="tx1"/>
                </a:solidFill>
                <a:latin typeface="Arial"/>
                <a:ea typeface="+mn-ea"/>
                <a:cs typeface="+mn-cs"/>
              </a:rPr>
              <a:t>Innovate across the chain. “You can’t just think about this from the customer’s perspective. There’s [also] a lot of innovation that can be applied to the supply chain.”</a:t>
            </a:r>
          </a:p>
          <a:p>
            <a:r>
              <a:rPr lang="en-US" sz="900" b="0" kern="1200" dirty="0" err="1" smtClean="0">
                <a:solidFill>
                  <a:schemeClr val="tx1"/>
                </a:solidFill>
                <a:latin typeface="Arial"/>
                <a:ea typeface="+mn-ea"/>
                <a:cs typeface="+mn-cs"/>
              </a:rPr>
              <a:t>Omnichannel</a:t>
            </a:r>
            <a:r>
              <a:rPr lang="en-US" sz="900" b="0" kern="1200" dirty="0" smtClean="0">
                <a:solidFill>
                  <a:schemeClr val="tx1"/>
                </a:solidFill>
                <a:latin typeface="Arial"/>
                <a:ea typeface="+mn-ea"/>
                <a:cs typeface="+mn-cs"/>
              </a:rPr>
              <a:t> success requires retailers to be bold, courageous, and make very uncomfortable decisions, Almeida said. “It’s not about forcing customers to go to something they’re not comfortable with – but [it is] certainly about being where the customers are.” That’s just one of the essential truths in today’s digital age.</a:t>
            </a:r>
          </a:p>
          <a:p>
            <a:endParaRPr lang="en-US" sz="900" b="1" i="1" u="none" strike="noStrike" kern="1200" baseline="0" dirty="0" smtClean="0">
              <a:solidFill>
                <a:schemeClr val="tx1"/>
              </a:solidFill>
              <a:latin typeface="Arial"/>
              <a:ea typeface="+mn-ea"/>
              <a:cs typeface="+mn-cs"/>
            </a:endParaRPr>
          </a:p>
          <a:p>
            <a:r>
              <a:rPr lang="en-US" sz="900" b="1" i="1" u="none" strike="noStrike" kern="1200" baseline="0" dirty="0" smtClean="0">
                <a:solidFill>
                  <a:schemeClr val="tx1"/>
                </a:solidFill>
                <a:latin typeface="Arial"/>
                <a:ea typeface="+mn-ea"/>
                <a:cs typeface="+mn-cs"/>
              </a:rPr>
              <a:t>-------------</a:t>
            </a:r>
          </a:p>
          <a:p>
            <a:r>
              <a:rPr lang="en-US" sz="900" b="0" i="1" u="none" strike="noStrike" kern="1200" baseline="0" dirty="0" smtClean="0">
                <a:solidFill>
                  <a:schemeClr val="tx1"/>
                </a:solidFill>
                <a:latin typeface="Arial"/>
                <a:ea typeface="+mn-ea"/>
                <a:cs typeface="+mn-cs"/>
              </a:rPr>
              <a:t>http://</a:t>
            </a:r>
            <a:r>
              <a:rPr lang="en-US" sz="900" b="0" i="1" u="none" strike="noStrike" kern="1200" baseline="0" dirty="0" err="1" smtClean="0">
                <a:solidFill>
                  <a:schemeClr val="tx1"/>
                </a:solidFill>
                <a:latin typeface="Arial"/>
                <a:ea typeface="+mn-ea"/>
                <a:cs typeface="+mn-cs"/>
              </a:rPr>
              <a:t>news.walgreens.com</a:t>
            </a:r>
            <a:r>
              <a:rPr lang="en-US" sz="900" b="0" i="1" u="none" strike="noStrike" kern="1200" baseline="0" dirty="0" smtClean="0">
                <a:solidFill>
                  <a:schemeClr val="tx1"/>
                </a:solidFill>
                <a:latin typeface="Arial"/>
                <a:ea typeface="+mn-ea"/>
                <a:cs typeface="+mn-cs"/>
              </a:rPr>
              <a:t>/</a:t>
            </a:r>
            <a:r>
              <a:rPr lang="en-US" sz="900" b="0" i="1" u="none" strike="noStrike" kern="1200" baseline="0" dirty="0" err="1" smtClean="0">
                <a:solidFill>
                  <a:schemeClr val="tx1"/>
                </a:solidFill>
                <a:latin typeface="Arial"/>
                <a:ea typeface="+mn-ea"/>
                <a:cs typeface="+mn-cs"/>
              </a:rPr>
              <a:t>article_display.cfm?article_id</a:t>
            </a:r>
            <a:r>
              <a:rPr lang="en-US" sz="900" b="0" i="1" u="none" strike="noStrike" kern="1200" baseline="0" dirty="0" smtClean="0">
                <a:solidFill>
                  <a:schemeClr val="tx1"/>
                </a:solidFill>
                <a:latin typeface="Arial"/>
                <a:ea typeface="+mn-ea"/>
                <a:cs typeface="+mn-cs"/>
              </a:rPr>
              <a:t>=5758</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20 June 2013</a:t>
            </a:r>
          </a:p>
          <a:p>
            <a:r>
              <a:rPr lang="en-US" sz="900" b="0" i="0" u="none" strike="noStrike" kern="1200" baseline="0" dirty="0" smtClean="0">
                <a:solidFill>
                  <a:schemeClr val="tx1"/>
                </a:solidFill>
                <a:latin typeface="Arial"/>
                <a:ea typeface="+mn-ea"/>
                <a:cs typeface="+mn-cs"/>
              </a:rPr>
              <a:t>Walgreens App Developer Program Announces Contest to Help Drive Integration of New Photo Book, Wall Calendar and Folded Card Printing</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 </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DEERFIELD, Ill., June 20, 2013 - Walgreens (NYSE: WAG) (</a:t>
            </a:r>
            <a:r>
              <a:rPr lang="en-US" sz="900" b="0" i="0" u="none" strike="noStrike" kern="1200" baseline="0" dirty="0" err="1" smtClean="0">
                <a:solidFill>
                  <a:schemeClr val="tx1"/>
                </a:solidFill>
                <a:latin typeface="Arial"/>
                <a:ea typeface="+mn-ea"/>
                <a:cs typeface="+mn-cs"/>
              </a:rPr>
              <a:t>Nasdaq</a:t>
            </a:r>
            <a:r>
              <a:rPr lang="en-US" sz="900" b="0" i="0" u="none" strike="noStrike" kern="1200" baseline="0" dirty="0" smtClean="0">
                <a:solidFill>
                  <a:schemeClr val="tx1"/>
                </a:solidFill>
                <a:latin typeface="Arial"/>
                <a:ea typeface="+mn-ea"/>
                <a:cs typeface="+mn-cs"/>
              </a:rPr>
              <a:t>: WAG) today announced that its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API now gives participants the ability to tap into functionality enabling app users to produce and send photo books, wall calendars and folded cards for same day printing at Walgreens. Through the company’s Developer Program, third-party app developers can easily integrate the API and its new functionality.</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“We’re thrilled to provide app developers with the technology that allows their users to be more creative with their pictures by allowing them to create fun photo products such as photo books and folded cards,” said </a:t>
            </a:r>
            <a:r>
              <a:rPr lang="en-US" sz="900" b="0" i="0" u="none" strike="noStrike" kern="1200" baseline="0" dirty="0" err="1" smtClean="0">
                <a:solidFill>
                  <a:schemeClr val="tx1"/>
                </a:solidFill>
                <a:latin typeface="Arial"/>
                <a:ea typeface="+mn-ea"/>
                <a:cs typeface="+mn-cs"/>
              </a:rPr>
              <a:t>Jasbir</a:t>
            </a:r>
            <a:r>
              <a:rPr lang="en-US" sz="900" b="0" i="0" u="none" strike="noStrike" kern="1200" baseline="0" dirty="0" smtClean="0">
                <a:solidFill>
                  <a:schemeClr val="tx1"/>
                </a:solidFill>
                <a:latin typeface="Arial"/>
                <a:ea typeface="+mn-ea"/>
                <a:cs typeface="+mn-cs"/>
              </a:rPr>
              <a:t> Patel, senior director and general merchandise manager for photo and e-commerce. “We’re transforming the art of scrapbooking and the personalization of cards by encouraging mobile users to preserve their memories in a more convenient way.”</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To celebrate the latest enhancements, Walgreens has launched a contest designed to encourage app developers to incorporate the photo book, wall calendars and folded cards functionality into an app. Participants can enter today through September 30. Walgreens will award the contest winners cash prizes of $2,000 for the best photo book integration, $2,000 for the best folded cards integration, and $2,000 for the best wall calendar integration. To learn more about the contest, click here for details.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In addition to the added functionality,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API allows for standard, square, canvas and poster prints, as well as flat photo card printing. The developer products are eligible for a 15 percent revenue share commission earned when the photo order is purchased from a local Walgreens.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To learn more about the </a:t>
            </a:r>
            <a:r>
              <a:rPr lang="en-US" sz="900" b="0" i="0" u="none" strike="noStrike" kern="1200" baseline="0" dirty="0" err="1" smtClean="0">
                <a:solidFill>
                  <a:schemeClr val="tx1"/>
                </a:solidFill>
                <a:latin typeface="Arial"/>
                <a:ea typeface="+mn-ea"/>
                <a:cs typeface="+mn-cs"/>
              </a:rPr>
              <a:t>QuickPrints</a:t>
            </a:r>
            <a:r>
              <a:rPr lang="en-US" sz="900" b="0" i="0" u="none" strike="noStrike" kern="1200" baseline="0" dirty="0" smtClean="0">
                <a:solidFill>
                  <a:schemeClr val="tx1"/>
                </a:solidFill>
                <a:latin typeface="Arial"/>
                <a:ea typeface="+mn-ea"/>
                <a:cs typeface="+mn-cs"/>
              </a:rPr>
              <a:t> API click here or view the video at http://</a:t>
            </a:r>
            <a:r>
              <a:rPr lang="en-US" sz="900" b="0" i="0" u="none" strike="noStrike" kern="1200" baseline="0" dirty="0" err="1" smtClean="0">
                <a:solidFill>
                  <a:schemeClr val="tx1"/>
                </a:solidFill>
                <a:latin typeface="Arial"/>
                <a:ea typeface="+mn-ea"/>
                <a:cs typeface="+mn-cs"/>
              </a:rPr>
              <a:t>bit.ly</a:t>
            </a:r>
            <a:r>
              <a:rPr lang="en-US" sz="900" b="0" i="0" u="none" strike="noStrike" kern="1200" baseline="0" dirty="0" smtClean="0">
                <a:solidFill>
                  <a:schemeClr val="tx1"/>
                </a:solidFill>
                <a:latin typeface="Arial"/>
                <a:ea typeface="+mn-ea"/>
                <a:cs typeface="+mn-cs"/>
              </a:rPr>
              <a:t>/</a:t>
            </a:r>
            <a:r>
              <a:rPr lang="en-US" sz="900" b="0" i="0" u="none" strike="noStrike" kern="1200" baseline="0" dirty="0" err="1" smtClean="0">
                <a:solidFill>
                  <a:schemeClr val="tx1"/>
                </a:solidFill>
                <a:latin typeface="Arial"/>
                <a:ea typeface="+mn-ea"/>
                <a:cs typeface="+mn-cs"/>
              </a:rPr>
              <a:t>wagapivideo</a:t>
            </a:r>
            <a:r>
              <a:rPr lang="en-US" sz="900" b="0" i="0" u="none" strike="noStrike" kern="1200" baseline="0" dirty="0" smtClean="0">
                <a:solidFill>
                  <a:schemeClr val="tx1"/>
                </a:solidFill>
                <a:latin typeface="Arial"/>
                <a:ea typeface="+mn-ea"/>
                <a:cs typeface="+mn-cs"/>
              </a:rPr>
              <a:t>.</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About Walgreens</a:t>
            </a: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As the nation's largest drugstore chain with fiscal 2012 sales of $72 billion, Walgreens (</a:t>
            </a:r>
            <a:r>
              <a:rPr lang="en-US" sz="900" b="0" i="0" u="none" strike="noStrike" kern="1200" baseline="0" dirty="0" err="1" smtClean="0">
                <a:solidFill>
                  <a:schemeClr val="tx1"/>
                </a:solidFill>
                <a:latin typeface="Arial"/>
                <a:ea typeface="+mn-ea"/>
                <a:cs typeface="+mn-cs"/>
              </a:rPr>
              <a:t>www.walgreens.com</a:t>
            </a:r>
            <a:r>
              <a:rPr lang="en-US" sz="900" b="0" i="0" u="none" strike="noStrike" kern="1200" baseline="0" dirty="0" smtClean="0">
                <a:solidFill>
                  <a:schemeClr val="tx1"/>
                </a:solidFill>
                <a:latin typeface="Arial"/>
                <a:ea typeface="+mn-ea"/>
                <a:cs typeface="+mn-cs"/>
              </a:rPr>
              <a:t>) vision is to become America’s first choice for health and daily living. Each day, Walgreens provides more than 6 million customers the most convenient, multichannel access to consumer goods and services and trusted, cost-effective pharmacy, health and wellness services and advice in communities across America. Walgreens scope of pharmacy services includes retail, specialty, infusion, medical facility and mail service, along with respiratory services. These services help improve health outcomes and lower costs for payers including employers, managed care organizations, health systems, pharmacy benefit managers and the public sector. The company operates 8,096 drugstores in all 50 states, the District of Columbia and Puerto Rico. Take Care Health Systems is a Walgreens subsidiary that is the largest and most comprehensive manager of worksite health and wellness centers and in-store convenient care clinics, with more than 700 locations throughout the country.</a:t>
            </a: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endParaRPr lang="en-US" sz="900" b="0" i="0" u="none" strike="noStrike" kern="1200" baseline="0" dirty="0" smtClean="0">
              <a:solidFill>
                <a:schemeClr val="tx1"/>
              </a:solidFill>
              <a:latin typeface="Arial"/>
              <a:ea typeface="+mn-ea"/>
              <a:cs typeface="+mn-cs"/>
            </a:endParaRPr>
          </a:p>
          <a:p>
            <a:r>
              <a:rPr lang="en-US" sz="900" b="0" i="0" u="none" strike="noStrike" kern="1200" baseline="0" dirty="0" smtClean="0">
                <a:solidFill>
                  <a:schemeClr val="tx1"/>
                </a:solidFill>
                <a:latin typeface="Arial"/>
                <a:ea typeface="+mn-ea"/>
                <a:cs typeface="+mn-cs"/>
              </a:rPr>
              <a:t> </a:t>
            </a:r>
          </a:p>
          <a:p>
            <a:endParaRPr lang="en-US" sz="900" b="1" i="1" u="none" strike="noStrike" kern="1200" baseline="0" dirty="0" smtClean="0">
              <a:solidFill>
                <a:schemeClr val="tx1"/>
              </a:solidFill>
              <a:latin typeface="Arial"/>
              <a:ea typeface="+mn-ea"/>
              <a:cs typeface="+mn-cs"/>
            </a:endParaRP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A8CC7DC-5994-439F-AF29-1A70A7653DB9}" type="slidenum">
              <a:rPr lang="en-US" smtClean="0"/>
              <a:t>11</a:t>
            </a:fld>
            <a:endParaRPr lang="en-US"/>
          </a:p>
        </p:txBody>
      </p:sp>
    </p:spTree>
    <p:extLst>
      <p:ext uri="{BB962C8B-B14F-4D97-AF65-F5344CB8AC3E}">
        <p14:creationId xmlns:p14="http://schemas.microsoft.com/office/powerpoint/2010/main" val="417931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9" name="Shape 1479"/>
          <p:cNvSpPr txBox="1">
            <a:spLocks noGrp="1"/>
          </p:cNvSpPr>
          <p:nvPr>
            <p:ph type="body" idx="1"/>
          </p:nvPr>
        </p:nvSpPr>
        <p:spPr>
          <a:xfrm>
            <a:off x="685801" y="4343399"/>
            <a:ext cx="5486399" cy="41148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r>
              <a:rPr lang="en-US" sz="1200" b="1" i="0" u="none" strike="noStrike" cap="none" baseline="0" dirty="0">
                <a:solidFill>
                  <a:schemeClr val="dk1"/>
                </a:solidFill>
                <a:latin typeface="Calibri"/>
                <a:ea typeface="Calibri"/>
                <a:cs typeface="Calibri"/>
                <a:sym typeface="Calibri"/>
              </a:rPr>
              <a:t>Main Point</a:t>
            </a:r>
          </a:p>
          <a:p>
            <a:pPr marL="0" marR="0" lvl="0" indent="0" algn="l" rtl="0">
              <a:spcBef>
                <a:spcPts val="0"/>
              </a:spcBef>
              <a:buClr>
                <a:schemeClr val="dk1"/>
              </a:buClr>
              <a:buSzPct val="25000"/>
              <a:buFont typeface="Arial"/>
              <a:buNone/>
            </a:pPr>
            <a:r>
              <a:rPr lang="en-US" sz="1200" b="0" i="0" u="none" strike="noStrike" cap="none" baseline="0" dirty="0">
                <a:solidFill>
                  <a:schemeClr val="dk1"/>
                </a:solidFill>
                <a:latin typeface="Calibri"/>
                <a:ea typeface="Calibri"/>
                <a:cs typeface="Calibri"/>
                <a:sym typeface="Calibri"/>
              </a:rPr>
              <a:t>Validate using Nike case study</a:t>
            </a:r>
          </a:p>
          <a:p>
            <a:pPr marL="0" marR="0" lvl="0" indent="0" algn="l" rtl="0">
              <a:spcBef>
                <a:spcPts val="0"/>
              </a:spcBef>
              <a:buClr>
                <a:schemeClr val="dk1"/>
              </a:buClr>
              <a:buFont typeface="Arial"/>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Clr>
                <a:schemeClr val="dk1"/>
              </a:buClr>
              <a:buSzPct val="25000"/>
              <a:buFont typeface="Arial"/>
              <a:buNone/>
            </a:pPr>
            <a:r>
              <a:rPr lang="en-US" sz="1200" b="1" i="0" u="none" strike="noStrike" cap="none" baseline="0" dirty="0">
                <a:solidFill>
                  <a:schemeClr val="dk1"/>
                </a:solidFill>
                <a:latin typeface="Calibri"/>
                <a:ea typeface="Calibri"/>
                <a:cs typeface="Calibri"/>
                <a:sym typeface="Calibri"/>
              </a:rPr>
              <a:t>Script</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Walgreens success was about discovering digital value. But we’ve also worked with companies like Nike who’ve used the digital opportunity to become even more relevant to their customers.  </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Over the last decade, Nike has added to their athletic gear business by extending the digital channel to offer unique and valuable services to the everyday athlete. They aim to go from “creating a better show to a better you.” In 2013, they were named the most innovative company in the world.</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Just look at how they’ve used the </a:t>
            </a:r>
            <a:r>
              <a:rPr lang="en-US" sz="1200" b="0" i="0" u="none" strike="noStrike" cap="none" baseline="0" dirty="0" err="1">
                <a:solidFill>
                  <a:schemeClr val="dk1"/>
                </a:solidFill>
                <a:latin typeface="Calibri"/>
                <a:ea typeface="Calibri"/>
                <a:cs typeface="Calibri"/>
                <a:sym typeface="Calibri"/>
              </a:rPr>
              <a:t>Fuelband</a:t>
            </a:r>
            <a:r>
              <a:rPr lang="en-US" sz="1200" b="0" i="0" u="none" strike="noStrike" cap="none" baseline="0" dirty="0">
                <a:solidFill>
                  <a:schemeClr val="dk1"/>
                </a:solidFill>
                <a:latin typeface="Calibri"/>
                <a:ea typeface="Calibri"/>
                <a:cs typeface="Calibri"/>
                <a:sym typeface="Calibri"/>
              </a:rPr>
              <a:t> hardware and the Nike+ Fuel Labs. With numerous partner apps and a running community of over 28M members, they’ve been able to use Nike+ to fuel growth, driving revenue up 60%, profits up 57%, and doubling their market cap. </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In fact, they have been so successful that they realized that the digital ecosystem was more valuable than the revenue from the </a:t>
            </a:r>
            <a:r>
              <a:rPr lang="en-US" sz="1200" b="0" i="0" u="none" strike="noStrike" cap="none" baseline="0" dirty="0" err="1">
                <a:solidFill>
                  <a:schemeClr val="dk1"/>
                </a:solidFill>
                <a:latin typeface="Calibri"/>
                <a:ea typeface="Calibri"/>
                <a:cs typeface="Calibri"/>
                <a:sym typeface="Calibri"/>
              </a:rPr>
              <a:t>Fuelband</a:t>
            </a:r>
            <a:r>
              <a:rPr lang="en-US" sz="1200" b="0" i="0" u="none" strike="noStrike" cap="none" baseline="0" dirty="0">
                <a:solidFill>
                  <a:schemeClr val="dk1"/>
                </a:solidFill>
                <a:latin typeface="Calibri"/>
                <a:ea typeface="Calibri"/>
                <a:cs typeface="Calibri"/>
                <a:sym typeface="Calibri"/>
              </a:rPr>
              <a:t> and have discontinued it in favor of expanding their ecosystem to incorporate other fitness devices</a:t>
            </a:r>
          </a:p>
          <a:p>
            <a:pPr marL="171450" marR="0" lvl="0" indent="-171450" algn="l" rtl="0">
              <a:spcBef>
                <a:spcPts val="0"/>
              </a:spcBef>
              <a:buClr>
                <a:schemeClr val="dk1"/>
              </a:buClr>
              <a:buSzPct val="100000"/>
              <a:buFont typeface="Arial"/>
              <a:buChar char="•"/>
            </a:pPr>
            <a:r>
              <a:rPr lang="en-US" sz="1200" b="0" i="0" u="none" strike="noStrike" cap="none" baseline="0" dirty="0">
                <a:solidFill>
                  <a:schemeClr val="dk1"/>
                </a:solidFill>
                <a:latin typeface="Calibri"/>
                <a:ea typeface="Calibri"/>
                <a:cs typeface="Calibri"/>
                <a:sym typeface="Calibri"/>
              </a:rPr>
              <a:t>This is a truly dynamic and evolving ecosystem—and it runs on Apigee.</a:t>
            </a:r>
          </a:p>
        </p:txBody>
      </p:sp>
      <p:sp>
        <p:nvSpPr>
          <p:cNvPr id="1480" name="Shape 1480"/>
          <p:cNvSpPr txBox="1">
            <a:spLocks noGrp="1"/>
          </p:cNvSpPr>
          <p:nvPr>
            <p:ph type="sldNum" idx="12"/>
          </p:nvPr>
        </p:nvSpPr>
        <p:spPr>
          <a:xfrm>
            <a:off x="3884612" y="8685214"/>
            <a:ext cx="2971800" cy="457199"/>
          </a:xfrm>
          <a:prstGeom prst="rect">
            <a:avLst/>
          </a:prstGeom>
          <a:noFill/>
          <a:ln>
            <a:noFill/>
          </a:ln>
        </p:spPr>
        <p:txBody>
          <a:bodyPr lIns="93175" tIns="46575" rIns="93175" bIns="46575"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12</a:t>
            </a:fld>
            <a:endParaRPr lang="en-US">
              <a:solidFill>
                <a:prstClr val="black"/>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2.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2.emf"/><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0917" y="2497316"/>
            <a:ext cx="8085693" cy="1376515"/>
          </a:xfrm>
        </p:spPr>
        <p:txBody>
          <a:bodyPr rIns="0" anchor="b">
            <a:noAutofit/>
          </a:bodyPr>
          <a:lstStyle>
            <a:lvl1pPr algn="l">
              <a:defRPr sz="4800" b="0">
                <a:solidFill>
                  <a:schemeClr val="tx1"/>
                </a:solidFill>
                <a:latin typeface="+mj-l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950919" y="3873505"/>
            <a:ext cx="7994867" cy="730251"/>
          </a:xfrm>
        </p:spPr>
        <p:txBody>
          <a:bodyPr/>
          <a:lstStyle>
            <a:lvl1pPr marL="0" indent="0">
              <a:buNone/>
              <a:defRPr b="1">
                <a:solidFill>
                  <a:schemeClr val="tx2"/>
                </a:solidFill>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pic>
        <p:nvPicPr>
          <p:cNvPr id="3" name="Picture 2"/>
          <p:cNvPicPr>
            <a:picLocks noChangeAspect="1"/>
          </p:cNvPicPr>
          <p:nvPr userDrawn="1"/>
        </p:nvPicPr>
        <p:blipFill>
          <a:blip r:embed="rId3"/>
          <a:stretch>
            <a:fillRect/>
          </a:stretch>
        </p:blipFill>
        <p:spPr>
          <a:xfrm>
            <a:off x="377828" y="642635"/>
            <a:ext cx="1095374" cy="403559"/>
          </a:xfrm>
          <a:prstGeom prst="rect">
            <a:avLst/>
          </a:prstGeom>
        </p:spPr>
      </p:pic>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Multi-use">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(Multi Use)</a:t>
            </a:r>
          </a:p>
        </p:txBody>
      </p:sp>
      <p:sp>
        <p:nvSpPr>
          <p:cNvPr id="8" name="TextBox 7"/>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1062796918"/>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5" name="TextBox 4"/>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3080592904"/>
      </p:ext>
    </p:extLst>
  </p:cSld>
  <p:clrMapOvr>
    <a:masterClrMapping/>
  </p:clrMapOvr>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16879" y="0"/>
            <a:ext cx="1219618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760"/>
            <a:endParaRPr lang="en-US" sz="1800">
              <a:solidFill>
                <a:prstClr val="white"/>
              </a:solidFill>
              <a:latin typeface="Helvetica Neue"/>
            </a:endParaRPr>
          </a:p>
        </p:txBody>
      </p:sp>
      <p:grpSp>
        <p:nvGrpSpPr>
          <p:cNvPr id="6" name="Group 5"/>
          <p:cNvGrpSpPr/>
          <p:nvPr userDrawn="1"/>
        </p:nvGrpSpPr>
        <p:grpSpPr>
          <a:xfrm>
            <a:off x="-2764622" y="-916573"/>
            <a:ext cx="16271864" cy="8873065"/>
            <a:chOff x="-2075629" y="-687430"/>
            <a:chExt cx="12216624" cy="6654799"/>
          </a:xfrm>
          <a:solidFill>
            <a:schemeClr val="bg2">
              <a:alpha val="13000"/>
            </a:schemeClr>
          </a:solidFill>
        </p:grpSpPr>
        <p:grpSp>
          <p:nvGrpSpPr>
            <p:cNvPr id="7" name="Group 6"/>
            <p:cNvGrpSpPr/>
            <p:nvPr/>
          </p:nvGrpSpPr>
          <p:grpSpPr>
            <a:xfrm>
              <a:off x="-106754" y="3415958"/>
              <a:ext cx="3452146" cy="2008471"/>
              <a:chOff x="-253999" y="3026499"/>
              <a:chExt cx="4549774" cy="2647075"/>
            </a:xfrm>
            <a:grpFill/>
          </p:grpSpPr>
          <p:grpSp>
            <p:nvGrpSpPr>
              <p:cNvPr id="511" name="Group 4"/>
              <p:cNvGrpSpPr>
                <a:grpSpLocks noChangeAspect="1"/>
              </p:cNvGrpSpPr>
              <p:nvPr/>
            </p:nvGrpSpPr>
            <p:grpSpPr bwMode="auto">
              <a:xfrm>
                <a:off x="656868" y="3026499"/>
                <a:ext cx="481749" cy="414929"/>
                <a:chOff x="782" y="-189"/>
                <a:chExt cx="4196" cy="3614"/>
              </a:xfrm>
              <a:grpFill/>
            </p:grpSpPr>
            <p:sp>
              <p:nvSpPr>
                <p:cNvPr id="573"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74"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75"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512" name="Group 22"/>
              <p:cNvGrpSpPr>
                <a:grpSpLocks noChangeAspect="1"/>
              </p:cNvGrpSpPr>
              <p:nvPr/>
            </p:nvGrpSpPr>
            <p:grpSpPr bwMode="auto">
              <a:xfrm>
                <a:off x="2547199" y="3137458"/>
                <a:ext cx="695916" cy="713315"/>
                <a:chOff x="2040" y="2258"/>
                <a:chExt cx="560" cy="574"/>
              </a:xfrm>
              <a:grpFill/>
            </p:grpSpPr>
            <p:sp>
              <p:nvSpPr>
                <p:cNvPr id="571"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72"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513" name="Group 27"/>
              <p:cNvGrpSpPr>
                <a:grpSpLocks noChangeAspect="1"/>
              </p:cNvGrpSpPr>
              <p:nvPr/>
            </p:nvGrpSpPr>
            <p:grpSpPr bwMode="auto">
              <a:xfrm>
                <a:off x="323852" y="4376739"/>
                <a:ext cx="863818" cy="995646"/>
                <a:chOff x="1316" y="2863"/>
                <a:chExt cx="498" cy="574"/>
              </a:xfrm>
              <a:grpFill/>
            </p:grpSpPr>
            <p:sp>
              <p:nvSpPr>
                <p:cNvPr id="569"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70"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514" name="Group 1173"/>
              <p:cNvGrpSpPr/>
              <p:nvPr/>
            </p:nvGrpSpPr>
            <p:grpSpPr>
              <a:xfrm>
                <a:off x="2164519" y="3943288"/>
                <a:ext cx="591487" cy="772309"/>
                <a:chOff x="0" y="0"/>
                <a:chExt cx="1622955" cy="2116896"/>
              </a:xfrm>
              <a:grpFill/>
            </p:grpSpPr>
            <p:sp>
              <p:nvSpPr>
                <p:cNvPr id="560"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1"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2"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3"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4"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5"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6"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7"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68"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515" name="Group 1195"/>
              <p:cNvGrpSpPr/>
              <p:nvPr/>
            </p:nvGrpSpPr>
            <p:grpSpPr>
              <a:xfrm>
                <a:off x="1110324" y="3117151"/>
                <a:ext cx="786150" cy="2164913"/>
                <a:chOff x="0" y="0"/>
                <a:chExt cx="1178533" cy="3242086"/>
              </a:xfrm>
              <a:grpFill/>
            </p:grpSpPr>
            <p:sp>
              <p:nvSpPr>
                <p:cNvPr id="542"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3"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4"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5"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6"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7"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8"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9"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0"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1"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2"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3"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4"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5"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6"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7"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8"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9"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16" name="Group 1200"/>
              <p:cNvGrpSpPr/>
              <p:nvPr/>
            </p:nvGrpSpPr>
            <p:grpSpPr>
              <a:xfrm>
                <a:off x="1900779" y="3044721"/>
                <a:ext cx="619736" cy="620382"/>
                <a:chOff x="0" y="0"/>
                <a:chExt cx="2782577" cy="2782577"/>
              </a:xfrm>
              <a:grpFill/>
            </p:grpSpPr>
            <p:sp>
              <p:nvSpPr>
                <p:cNvPr id="538"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9"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0"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1"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17" name="Group 1208"/>
              <p:cNvGrpSpPr/>
              <p:nvPr/>
            </p:nvGrpSpPr>
            <p:grpSpPr>
              <a:xfrm>
                <a:off x="210593" y="3498750"/>
                <a:ext cx="737280" cy="739330"/>
                <a:chOff x="0" y="0"/>
                <a:chExt cx="2370191" cy="2374302"/>
              </a:xfrm>
              <a:grpFill/>
            </p:grpSpPr>
            <p:sp>
              <p:nvSpPr>
                <p:cNvPr id="535"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6"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7"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18" name="Group 1212"/>
              <p:cNvGrpSpPr/>
              <p:nvPr/>
            </p:nvGrpSpPr>
            <p:grpSpPr>
              <a:xfrm>
                <a:off x="2957365" y="3946247"/>
                <a:ext cx="571500" cy="675269"/>
                <a:chOff x="0" y="0"/>
                <a:chExt cx="2242165" cy="2646523"/>
              </a:xfrm>
              <a:grpFill/>
            </p:grpSpPr>
            <p:sp>
              <p:nvSpPr>
                <p:cNvPr id="533"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4"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19" name="Group 1218"/>
              <p:cNvGrpSpPr/>
              <p:nvPr/>
            </p:nvGrpSpPr>
            <p:grpSpPr>
              <a:xfrm>
                <a:off x="3316531" y="3137457"/>
                <a:ext cx="795652" cy="713315"/>
                <a:chOff x="0" y="0"/>
                <a:chExt cx="3337527" cy="2989025"/>
              </a:xfrm>
              <a:grpFill/>
            </p:grpSpPr>
            <p:sp>
              <p:nvSpPr>
                <p:cNvPr id="529"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0"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1"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2"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20"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grpSp>
            <p:nvGrpSpPr>
              <p:cNvPr id="521" name="Group 32"/>
              <p:cNvGrpSpPr>
                <a:grpSpLocks noChangeAspect="1"/>
              </p:cNvGrpSpPr>
              <p:nvPr/>
            </p:nvGrpSpPr>
            <p:grpSpPr bwMode="auto">
              <a:xfrm>
                <a:off x="43278" y="3026499"/>
                <a:ext cx="455612" cy="455612"/>
                <a:chOff x="-370" y="1332"/>
                <a:chExt cx="574" cy="574"/>
              </a:xfrm>
              <a:grpFill/>
            </p:grpSpPr>
            <p:sp>
              <p:nvSpPr>
                <p:cNvPr id="525"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26"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27"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28"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522"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23"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24"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8" name="Group 7"/>
            <p:cNvGrpSpPr/>
            <p:nvPr/>
          </p:nvGrpSpPr>
          <p:grpSpPr>
            <a:xfrm>
              <a:off x="3210988" y="3958898"/>
              <a:ext cx="3452146" cy="2008471"/>
              <a:chOff x="-253999" y="3026499"/>
              <a:chExt cx="4549774" cy="2647075"/>
            </a:xfrm>
            <a:grpFill/>
          </p:grpSpPr>
          <p:grpSp>
            <p:nvGrpSpPr>
              <p:cNvPr id="445" name="Group 4"/>
              <p:cNvGrpSpPr>
                <a:grpSpLocks noChangeAspect="1"/>
              </p:cNvGrpSpPr>
              <p:nvPr/>
            </p:nvGrpSpPr>
            <p:grpSpPr bwMode="auto">
              <a:xfrm>
                <a:off x="656868" y="3026499"/>
                <a:ext cx="481749" cy="414929"/>
                <a:chOff x="782" y="-189"/>
                <a:chExt cx="4196" cy="3614"/>
              </a:xfrm>
              <a:grpFill/>
            </p:grpSpPr>
            <p:sp>
              <p:nvSpPr>
                <p:cNvPr id="508"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09"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10"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446" name="Group 22"/>
              <p:cNvGrpSpPr>
                <a:grpSpLocks noChangeAspect="1"/>
              </p:cNvGrpSpPr>
              <p:nvPr/>
            </p:nvGrpSpPr>
            <p:grpSpPr bwMode="auto">
              <a:xfrm>
                <a:off x="2547199" y="3137458"/>
                <a:ext cx="695916" cy="713315"/>
                <a:chOff x="2040" y="2258"/>
                <a:chExt cx="560" cy="574"/>
              </a:xfrm>
              <a:grpFill/>
            </p:grpSpPr>
            <p:sp>
              <p:nvSpPr>
                <p:cNvPr id="506"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07"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447" name="Group 27"/>
              <p:cNvGrpSpPr>
                <a:grpSpLocks noChangeAspect="1"/>
              </p:cNvGrpSpPr>
              <p:nvPr/>
            </p:nvGrpSpPr>
            <p:grpSpPr bwMode="auto">
              <a:xfrm>
                <a:off x="323852" y="4376739"/>
                <a:ext cx="863818" cy="995646"/>
                <a:chOff x="1316" y="2863"/>
                <a:chExt cx="498" cy="574"/>
              </a:xfrm>
              <a:grpFill/>
            </p:grpSpPr>
            <p:sp>
              <p:nvSpPr>
                <p:cNvPr id="504"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05"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448" name="Group 1173"/>
              <p:cNvGrpSpPr/>
              <p:nvPr/>
            </p:nvGrpSpPr>
            <p:grpSpPr>
              <a:xfrm>
                <a:off x="2164519" y="3943288"/>
                <a:ext cx="591487" cy="772309"/>
                <a:chOff x="0" y="0"/>
                <a:chExt cx="1622955" cy="2116896"/>
              </a:xfrm>
              <a:grpFill/>
            </p:grpSpPr>
            <p:sp>
              <p:nvSpPr>
                <p:cNvPr id="495"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96"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97"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98"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99"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00"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01"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02"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503"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449" name="Group 1195"/>
              <p:cNvGrpSpPr/>
              <p:nvPr/>
            </p:nvGrpSpPr>
            <p:grpSpPr>
              <a:xfrm>
                <a:off x="1110324" y="3117151"/>
                <a:ext cx="786150" cy="2164913"/>
                <a:chOff x="0" y="0"/>
                <a:chExt cx="1178533" cy="3242086"/>
              </a:xfrm>
              <a:grpFill/>
            </p:grpSpPr>
            <p:sp>
              <p:nvSpPr>
                <p:cNvPr id="477"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8"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9"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0"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1"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2"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3"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4"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5"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6"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7"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8"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9"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0"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1"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2"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3"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4"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50" name="Group 1200"/>
              <p:cNvGrpSpPr/>
              <p:nvPr/>
            </p:nvGrpSpPr>
            <p:grpSpPr>
              <a:xfrm>
                <a:off x="1900779" y="3044721"/>
                <a:ext cx="619736" cy="620382"/>
                <a:chOff x="0" y="0"/>
                <a:chExt cx="2782577" cy="2782577"/>
              </a:xfrm>
              <a:grpFill/>
            </p:grpSpPr>
            <p:sp>
              <p:nvSpPr>
                <p:cNvPr id="473"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4"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5"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6"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51" name="Group 1208"/>
              <p:cNvGrpSpPr/>
              <p:nvPr/>
            </p:nvGrpSpPr>
            <p:grpSpPr>
              <a:xfrm>
                <a:off x="210593" y="3498750"/>
                <a:ext cx="737280" cy="739330"/>
                <a:chOff x="0" y="0"/>
                <a:chExt cx="2370191" cy="2374302"/>
              </a:xfrm>
              <a:grpFill/>
            </p:grpSpPr>
            <p:sp>
              <p:nvSpPr>
                <p:cNvPr id="470"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1"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2"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52" name="Group 1212"/>
              <p:cNvGrpSpPr/>
              <p:nvPr/>
            </p:nvGrpSpPr>
            <p:grpSpPr>
              <a:xfrm>
                <a:off x="2957365" y="3946247"/>
                <a:ext cx="571500" cy="675269"/>
                <a:chOff x="0" y="0"/>
                <a:chExt cx="2242165" cy="2646523"/>
              </a:xfrm>
              <a:grpFill/>
            </p:grpSpPr>
            <p:sp>
              <p:nvSpPr>
                <p:cNvPr id="467"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8"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53" name="Group 1218"/>
              <p:cNvGrpSpPr/>
              <p:nvPr/>
            </p:nvGrpSpPr>
            <p:grpSpPr>
              <a:xfrm>
                <a:off x="3316531" y="3137457"/>
                <a:ext cx="795652" cy="713315"/>
                <a:chOff x="0" y="0"/>
                <a:chExt cx="3337527" cy="2989025"/>
              </a:xfrm>
              <a:grpFill/>
            </p:grpSpPr>
            <p:sp>
              <p:nvSpPr>
                <p:cNvPr id="463"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4"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5"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6"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54"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grpSp>
            <p:nvGrpSpPr>
              <p:cNvPr id="455" name="Group 32"/>
              <p:cNvGrpSpPr>
                <a:grpSpLocks noChangeAspect="1"/>
              </p:cNvGrpSpPr>
              <p:nvPr/>
            </p:nvGrpSpPr>
            <p:grpSpPr bwMode="auto">
              <a:xfrm>
                <a:off x="43278" y="3026499"/>
                <a:ext cx="455612" cy="455612"/>
                <a:chOff x="-370" y="1332"/>
                <a:chExt cx="574" cy="574"/>
              </a:xfrm>
              <a:grpFill/>
            </p:grpSpPr>
            <p:sp>
              <p:nvSpPr>
                <p:cNvPr id="459"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60"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61"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62"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456"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57"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58"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9" name="Group 4"/>
            <p:cNvGrpSpPr>
              <a:grpSpLocks noChangeAspect="1"/>
            </p:cNvGrpSpPr>
            <p:nvPr/>
          </p:nvGrpSpPr>
          <p:grpSpPr bwMode="auto">
            <a:xfrm>
              <a:off x="7379970" y="3109169"/>
              <a:ext cx="365528" cy="314828"/>
              <a:chOff x="782" y="-189"/>
              <a:chExt cx="4196" cy="3614"/>
            </a:xfrm>
            <a:grpFill/>
          </p:grpSpPr>
          <p:sp>
            <p:nvSpPr>
              <p:cNvPr id="442"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43"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44"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10" name="Group 22"/>
            <p:cNvGrpSpPr>
              <a:grpSpLocks noChangeAspect="1"/>
            </p:cNvGrpSpPr>
            <p:nvPr/>
          </p:nvGrpSpPr>
          <p:grpSpPr bwMode="auto">
            <a:xfrm>
              <a:off x="8814261" y="3193359"/>
              <a:ext cx="528027" cy="541229"/>
              <a:chOff x="2040" y="2258"/>
              <a:chExt cx="560" cy="574"/>
            </a:xfrm>
            <a:grpFill/>
          </p:grpSpPr>
          <p:sp>
            <p:nvSpPr>
              <p:cNvPr id="440"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41"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11" name="Group 27"/>
            <p:cNvGrpSpPr>
              <a:grpSpLocks noChangeAspect="1"/>
            </p:cNvGrpSpPr>
            <p:nvPr/>
          </p:nvGrpSpPr>
          <p:grpSpPr bwMode="auto">
            <a:xfrm>
              <a:off x="7127294" y="4133665"/>
              <a:ext cx="655423" cy="755447"/>
              <a:chOff x="1316" y="2863"/>
              <a:chExt cx="498" cy="574"/>
            </a:xfrm>
            <a:grpFill/>
          </p:grpSpPr>
          <p:sp>
            <p:nvSpPr>
              <p:cNvPr id="438"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39"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12" name="Group 1173"/>
            <p:cNvGrpSpPr/>
            <p:nvPr/>
          </p:nvGrpSpPr>
          <p:grpSpPr>
            <a:xfrm>
              <a:off x="8523902" y="3804784"/>
              <a:ext cx="448791" cy="585990"/>
              <a:chOff x="0" y="0"/>
              <a:chExt cx="1622955" cy="2116896"/>
            </a:xfrm>
            <a:grpFill/>
          </p:grpSpPr>
          <p:sp>
            <p:nvSpPr>
              <p:cNvPr id="429"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0"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1"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2"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3"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4"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5"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6"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437"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13" name="Group 1195"/>
            <p:cNvGrpSpPr/>
            <p:nvPr/>
          </p:nvGrpSpPr>
          <p:grpSpPr>
            <a:xfrm>
              <a:off x="7724031" y="3177951"/>
              <a:ext cx="596492" cy="1642630"/>
              <a:chOff x="0" y="0"/>
              <a:chExt cx="1178533" cy="3242086"/>
            </a:xfrm>
            <a:grpFill/>
          </p:grpSpPr>
          <p:sp>
            <p:nvSpPr>
              <p:cNvPr id="411"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2"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3"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4"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5"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6"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7"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8"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9"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0"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1"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2"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3"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4"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5"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6"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7"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8"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4" name="Group 1200"/>
            <p:cNvGrpSpPr/>
            <p:nvPr/>
          </p:nvGrpSpPr>
          <p:grpSpPr>
            <a:xfrm>
              <a:off x="8323789" y="3122995"/>
              <a:ext cx="470225" cy="470716"/>
              <a:chOff x="0" y="0"/>
              <a:chExt cx="2782577" cy="2782577"/>
            </a:xfrm>
            <a:grpFill/>
          </p:grpSpPr>
          <p:sp>
            <p:nvSpPr>
              <p:cNvPr id="407"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8"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9"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0"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5" name="Group 1208"/>
            <p:cNvGrpSpPr/>
            <p:nvPr/>
          </p:nvGrpSpPr>
          <p:grpSpPr>
            <a:xfrm>
              <a:off x="7041359" y="3467490"/>
              <a:ext cx="559412" cy="560967"/>
              <a:chOff x="0" y="0"/>
              <a:chExt cx="2370191" cy="2374302"/>
            </a:xfrm>
            <a:grpFill/>
          </p:grpSpPr>
          <p:sp>
            <p:nvSpPr>
              <p:cNvPr id="404"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5"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6"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6" name="Group 1212"/>
            <p:cNvGrpSpPr/>
            <p:nvPr/>
          </p:nvGrpSpPr>
          <p:grpSpPr>
            <a:xfrm>
              <a:off x="9125475" y="3807029"/>
              <a:ext cx="433626" cy="512361"/>
              <a:chOff x="0" y="0"/>
              <a:chExt cx="2242164" cy="2646522"/>
            </a:xfrm>
            <a:grpFill/>
          </p:grpSpPr>
          <p:sp>
            <p:nvSpPr>
              <p:cNvPr id="401"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2"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3" name="Shape 1211"/>
              <p:cNvSpPr/>
              <p:nvPr/>
            </p:nvSpPr>
            <p:spPr>
              <a:xfrm>
                <a:off x="200193" y="1461410"/>
                <a:ext cx="1856330" cy="205278"/>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7" name="Group 1218"/>
            <p:cNvGrpSpPr/>
            <p:nvPr/>
          </p:nvGrpSpPr>
          <p:grpSpPr>
            <a:xfrm>
              <a:off x="9397993" y="3193359"/>
              <a:ext cx="603702" cy="541229"/>
              <a:chOff x="0" y="0"/>
              <a:chExt cx="3337527" cy="2989025"/>
            </a:xfrm>
            <a:grpFill/>
          </p:grpSpPr>
          <p:sp>
            <p:nvSpPr>
              <p:cNvPr id="39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8" name="Freeform 1"/>
            <p:cNvSpPr>
              <a:spLocks noChangeArrowheads="1"/>
            </p:cNvSpPr>
            <p:nvPr/>
          </p:nvSpPr>
          <p:spPr bwMode="auto">
            <a:xfrm>
              <a:off x="8246185" y="4549206"/>
              <a:ext cx="868995" cy="691412"/>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sp>
          <p:nvSpPr>
            <p:cNvPr id="19" name="Freeform 40"/>
            <p:cNvSpPr>
              <a:spLocks noEditPoints="1"/>
            </p:cNvSpPr>
            <p:nvPr/>
          </p:nvSpPr>
          <p:spPr bwMode="auto">
            <a:xfrm>
              <a:off x="9723028" y="3668721"/>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0" name="Freeform 44"/>
            <p:cNvSpPr>
              <a:spLocks noEditPoints="1"/>
            </p:cNvSpPr>
            <p:nvPr/>
          </p:nvSpPr>
          <p:spPr bwMode="auto">
            <a:xfrm>
              <a:off x="9235682" y="4420256"/>
              <a:ext cx="487346" cy="373023"/>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1" name="Freeform 48"/>
            <p:cNvSpPr>
              <a:spLocks noEditPoints="1"/>
            </p:cNvSpPr>
            <p:nvPr/>
          </p:nvSpPr>
          <p:spPr bwMode="auto">
            <a:xfrm rot="16200000">
              <a:off x="6599714" y="4068620"/>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22" name="Group 21"/>
            <p:cNvGrpSpPr/>
            <p:nvPr/>
          </p:nvGrpSpPr>
          <p:grpSpPr>
            <a:xfrm>
              <a:off x="-1187465" y="1360669"/>
              <a:ext cx="3452146" cy="1989421"/>
              <a:chOff x="-253999" y="3026499"/>
              <a:chExt cx="4549774" cy="2621967"/>
            </a:xfrm>
            <a:grpFill/>
          </p:grpSpPr>
          <p:grpSp>
            <p:nvGrpSpPr>
              <p:cNvPr id="332" name="Group 4"/>
              <p:cNvGrpSpPr>
                <a:grpSpLocks noChangeAspect="1"/>
              </p:cNvGrpSpPr>
              <p:nvPr/>
            </p:nvGrpSpPr>
            <p:grpSpPr bwMode="auto">
              <a:xfrm>
                <a:off x="656868" y="3026499"/>
                <a:ext cx="481749" cy="414929"/>
                <a:chOff x="782" y="-189"/>
                <a:chExt cx="4196" cy="3614"/>
              </a:xfrm>
              <a:grpFill/>
            </p:grpSpPr>
            <p:sp>
              <p:nvSpPr>
                <p:cNvPr id="394"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95"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96"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333" name="Group 22"/>
              <p:cNvGrpSpPr>
                <a:grpSpLocks noChangeAspect="1"/>
              </p:cNvGrpSpPr>
              <p:nvPr/>
            </p:nvGrpSpPr>
            <p:grpSpPr bwMode="auto">
              <a:xfrm>
                <a:off x="2547199" y="3137458"/>
                <a:ext cx="695916" cy="713315"/>
                <a:chOff x="2040" y="2258"/>
                <a:chExt cx="560" cy="574"/>
              </a:xfrm>
              <a:grpFill/>
            </p:grpSpPr>
            <p:sp>
              <p:nvSpPr>
                <p:cNvPr id="392"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93"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334" name="Group 27"/>
              <p:cNvGrpSpPr>
                <a:grpSpLocks noChangeAspect="1"/>
              </p:cNvGrpSpPr>
              <p:nvPr/>
            </p:nvGrpSpPr>
            <p:grpSpPr bwMode="auto">
              <a:xfrm>
                <a:off x="323852" y="4376739"/>
                <a:ext cx="863818" cy="995646"/>
                <a:chOff x="1316" y="2863"/>
                <a:chExt cx="498" cy="574"/>
              </a:xfrm>
              <a:grpFill/>
            </p:grpSpPr>
            <p:sp>
              <p:nvSpPr>
                <p:cNvPr id="390"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91"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335" name="Group 1173"/>
              <p:cNvGrpSpPr/>
              <p:nvPr/>
            </p:nvGrpSpPr>
            <p:grpSpPr>
              <a:xfrm>
                <a:off x="2164519" y="3943288"/>
                <a:ext cx="591487" cy="772309"/>
                <a:chOff x="0" y="0"/>
                <a:chExt cx="1622955" cy="2116896"/>
              </a:xfrm>
              <a:grpFill/>
            </p:grpSpPr>
            <p:sp>
              <p:nvSpPr>
                <p:cNvPr id="381"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2"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3"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4"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5"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6"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7"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8"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89"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336" name="Group 1195"/>
              <p:cNvGrpSpPr/>
              <p:nvPr/>
            </p:nvGrpSpPr>
            <p:grpSpPr>
              <a:xfrm>
                <a:off x="1110324" y="3117151"/>
                <a:ext cx="786150" cy="2164913"/>
                <a:chOff x="0" y="0"/>
                <a:chExt cx="1178533" cy="3242086"/>
              </a:xfrm>
              <a:grpFill/>
            </p:grpSpPr>
            <p:sp>
              <p:nvSpPr>
                <p:cNvPr id="363"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4"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5"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6"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7"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8"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9"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0"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1"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2"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3"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4"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5"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6"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7"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8"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9"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0"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7" name="Group 1200"/>
              <p:cNvGrpSpPr/>
              <p:nvPr/>
            </p:nvGrpSpPr>
            <p:grpSpPr>
              <a:xfrm>
                <a:off x="1900779" y="3044721"/>
                <a:ext cx="619736" cy="620382"/>
                <a:chOff x="0" y="0"/>
                <a:chExt cx="2782577" cy="2782577"/>
              </a:xfrm>
              <a:grpFill/>
            </p:grpSpPr>
            <p:sp>
              <p:nvSpPr>
                <p:cNvPr id="359"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0"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1"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2"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8" name="Group 1208"/>
              <p:cNvGrpSpPr/>
              <p:nvPr/>
            </p:nvGrpSpPr>
            <p:grpSpPr>
              <a:xfrm>
                <a:off x="210593" y="3498750"/>
                <a:ext cx="737280" cy="739330"/>
                <a:chOff x="0" y="0"/>
                <a:chExt cx="2370191" cy="2374302"/>
              </a:xfrm>
              <a:grpFill/>
            </p:grpSpPr>
            <p:sp>
              <p:nvSpPr>
                <p:cNvPr id="356"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7"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8"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9" name="Group 1212"/>
              <p:cNvGrpSpPr/>
              <p:nvPr/>
            </p:nvGrpSpPr>
            <p:grpSpPr>
              <a:xfrm>
                <a:off x="2957365" y="3946247"/>
                <a:ext cx="571500" cy="675269"/>
                <a:chOff x="0" y="0"/>
                <a:chExt cx="2242165" cy="2646523"/>
              </a:xfrm>
              <a:grpFill/>
            </p:grpSpPr>
            <p:sp>
              <p:nvSpPr>
                <p:cNvPr id="354"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5"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40" name="Group 1218"/>
              <p:cNvGrpSpPr/>
              <p:nvPr/>
            </p:nvGrpSpPr>
            <p:grpSpPr>
              <a:xfrm>
                <a:off x="3316531" y="3137457"/>
                <a:ext cx="795652" cy="713315"/>
                <a:chOff x="0" y="0"/>
                <a:chExt cx="3337527" cy="2989025"/>
              </a:xfrm>
              <a:grpFill/>
            </p:grpSpPr>
            <p:sp>
              <p:nvSpPr>
                <p:cNvPr id="350"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1"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2"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3"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41" name="Freeform 1"/>
              <p:cNvSpPr>
                <a:spLocks noChangeArrowheads="1"/>
              </p:cNvSpPr>
              <p:nvPr/>
            </p:nvSpPr>
            <p:spPr bwMode="auto">
              <a:xfrm>
                <a:off x="1904515" y="4793332"/>
                <a:ext cx="1074767" cy="855134"/>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grpSp>
            <p:nvGrpSpPr>
              <p:cNvPr id="342" name="Group 32"/>
              <p:cNvGrpSpPr>
                <a:grpSpLocks noChangeAspect="1"/>
              </p:cNvGrpSpPr>
              <p:nvPr/>
            </p:nvGrpSpPr>
            <p:grpSpPr bwMode="auto">
              <a:xfrm>
                <a:off x="43278" y="3026499"/>
                <a:ext cx="455612" cy="455612"/>
                <a:chOff x="-370" y="1332"/>
                <a:chExt cx="574" cy="574"/>
              </a:xfrm>
              <a:grpFill/>
            </p:grpSpPr>
            <p:sp>
              <p:nvSpPr>
                <p:cNvPr id="346"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47"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48"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49"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343"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44"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45"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3" name="Group 22"/>
            <p:cNvGrpSpPr/>
            <p:nvPr/>
          </p:nvGrpSpPr>
          <p:grpSpPr>
            <a:xfrm>
              <a:off x="2090344" y="1882658"/>
              <a:ext cx="3452146" cy="1994182"/>
              <a:chOff x="-253999" y="3026499"/>
              <a:chExt cx="4549774" cy="2628243"/>
            </a:xfrm>
            <a:grpFill/>
          </p:grpSpPr>
          <p:grpSp>
            <p:nvGrpSpPr>
              <p:cNvPr id="270" name="Group 4"/>
              <p:cNvGrpSpPr>
                <a:grpSpLocks noChangeAspect="1"/>
              </p:cNvGrpSpPr>
              <p:nvPr/>
            </p:nvGrpSpPr>
            <p:grpSpPr bwMode="auto">
              <a:xfrm>
                <a:off x="656868" y="3026499"/>
                <a:ext cx="481749" cy="414929"/>
                <a:chOff x="782" y="-189"/>
                <a:chExt cx="4196" cy="3614"/>
              </a:xfrm>
              <a:grpFill/>
            </p:grpSpPr>
            <p:sp>
              <p:nvSpPr>
                <p:cNvPr id="329"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30"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31"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71" name="Group 22"/>
              <p:cNvGrpSpPr>
                <a:grpSpLocks noChangeAspect="1"/>
              </p:cNvGrpSpPr>
              <p:nvPr/>
            </p:nvGrpSpPr>
            <p:grpSpPr bwMode="auto">
              <a:xfrm>
                <a:off x="2547199" y="3137458"/>
                <a:ext cx="695916" cy="713315"/>
                <a:chOff x="2040" y="2258"/>
                <a:chExt cx="560" cy="574"/>
              </a:xfrm>
              <a:grpFill/>
            </p:grpSpPr>
            <p:sp>
              <p:nvSpPr>
                <p:cNvPr id="327"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28"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72" name="Group 1173"/>
              <p:cNvGrpSpPr/>
              <p:nvPr/>
            </p:nvGrpSpPr>
            <p:grpSpPr>
              <a:xfrm>
                <a:off x="2164519" y="3943288"/>
                <a:ext cx="591487" cy="772309"/>
                <a:chOff x="0" y="0"/>
                <a:chExt cx="1622955" cy="2116896"/>
              </a:xfrm>
              <a:grpFill/>
            </p:grpSpPr>
            <p:sp>
              <p:nvSpPr>
                <p:cNvPr id="318"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19"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0"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1"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2"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3"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4"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5"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326"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273" name="Group 1195"/>
              <p:cNvGrpSpPr/>
              <p:nvPr/>
            </p:nvGrpSpPr>
            <p:grpSpPr>
              <a:xfrm>
                <a:off x="1110324" y="3117151"/>
                <a:ext cx="786150" cy="2164913"/>
                <a:chOff x="0" y="0"/>
                <a:chExt cx="1178533" cy="3242086"/>
              </a:xfrm>
              <a:grpFill/>
            </p:grpSpPr>
            <p:sp>
              <p:nvSpPr>
                <p:cNvPr id="300"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1"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2"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3"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4"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5"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6"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7"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8"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09"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0"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1"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2"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3"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4"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5"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6"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7"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74" name="Group 1200"/>
              <p:cNvGrpSpPr/>
              <p:nvPr/>
            </p:nvGrpSpPr>
            <p:grpSpPr>
              <a:xfrm>
                <a:off x="1900779" y="3044721"/>
                <a:ext cx="619736" cy="620382"/>
                <a:chOff x="0" y="0"/>
                <a:chExt cx="2782577" cy="2782577"/>
              </a:xfrm>
              <a:grpFill/>
            </p:grpSpPr>
            <p:sp>
              <p:nvSpPr>
                <p:cNvPr id="296"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7"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8"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9"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75" name="Group 1208"/>
              <p:cNvGrpSpPr/>
              <p:nvPr/>
            </p:nvGrpSpPr>
            <p:grpSpPr>
              <a:xfrm>
                <a:off x="210593" y="3498750"/>
                <a:ext cx="737280" cy="739330"/>
                <a:chOff x="0" y="0"/>
                <a:chExt cx="2370191" cy="2374302"/>
              </a:xfrm>
              <a:grpFill/>
            </p:grpSpPr>
            <p:sp>
              <p:nvSpPr>
                <p:cNvPr id="293"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4"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5"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76" name="Group 1212"/>
              <p:cNvGrpSpPr/>
              <p:nvPr/>
            </p:nvGrpSpPr>
            <p:grpSpPr>
              <a:xfrm>
                <a:off x="2957365" y="3946247"/>
                <a:ext cx="571500" cy="675269"/>
                <a:chOff x="0" y="0"/>
                <a:chExt cx="2242165" cy="2646523"/>
              </a:xfrm>
              <a:grpFill/>
            </p:grpSpPr>
            <p:sp>
              <p:nvSpPr>
                <p:cNvPr id="291"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2"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77" name="Group 1218"/>
              <p:cNvGrpSpPr/>
              <p:nvPr/>
            </p:nvGrpSpPr>
            <p:grpSpPr>
              <a:xfrm>
                <a:off x="3316531" y="3137457"/>
                <a:ext cx="795652" cy="713315"/>
                <a:chOff x="0" y="0"/>
                <a:chExt cx="3337527" cy="2989025"/>
              </a:xfrm>
              <a:grpFill/>
            </p:grpSpPr>
            <p:sp>
              <p:nvSpPr>
                <p:cNvPr id="28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9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78" name="Freeform 1"/>
              <p:cNvSpPr>
                <a:spLocks noChangeArrowheads="1"/>
              </p:cNvSpPr>
              <p:nvPr/>
            </p:nvSpPr>
            <p:spPr bwMode="auto">
              <a:xfrm>
                <a:off x="1860577" y="4826436"/>
                <a:ext cx="1041049" cy="828306"/>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grpSp>
            <p:nvGrpSpPr>
              <p:cNvPr id="279" name="Group 32"/>
              <p:cNvGrpSpPr>
                <a:grpSpLocks noChangeAspect="1"/>
              </p:cNvGrpSpPr>
              <p:nvPr/>
            </p:nvGrpSpPr>
            <p:grpSpPr bwMode="auto">
              <a:xfrm>
                <a:off x="43278" y="3026499"/>
                <a:ext cx="455612" cy="455612"/>
                <a:chOff x="-370" y="1332"/>
                <a:chExt cx="574" cy="574"/>
              </a:xfrm>
              <a:grpFill/>
            </p:grpSpPr>
            <p:sp>
              <p:nvSpPr>
                <p:cNvPr id="283"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84"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85"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86"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280"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81"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82"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4" name="Group 23"/>
            <p:cNvGrpSpPr/>
            <p:nvPr/>
          </p:nvGrpSpPr>
          <p:grpSpPr>
            <a:xfrm>
              <a:off x="1098451" y="-1697"/>
              <a:ext cx="3452146" cy="1730350"/>
              <a:chOff x="-253999" y="3026499"/>
              <a:chExt cx="4549774" cy="2280524"/>
            </a:xfrm>
            <a:grpFill/>
          </p:grpSpPr>
          <p:grpSp>
            <p:nvGrpSpPr>
              <p:cNvPr id="213" name="Group 4"/>
              <p:cNvGrpSpPr>
                <a:grpSpLocks noChangeAspect="1"/>
              </p:cNvGrpSpPr>
              <p:nvPr/>
            </p:nvGrpSpPr>
            <p:grpSpPr bwMode="auto">
              <a:xfrm>
                <a:off x="656868" y="3026499"/>
                <a:ext cx="481749" cy="414929"/>
                <a:chOff x="782" y="-189"/>
                <a:chExt cx="4196" cy="3614"/>
              </a:xfrm>
              <a:grpFill/>
            </p:grpSpPr>
            <p:sp>
              <p:nvSpPr>
                <p:cNvPr id="267"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68"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69"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14" name="Group 22"/>
              <p:cNvGrpSpPr>
                <a:grpSpLocks noChangeAspect="1"/>
              </p:cNvGrpSpPr>
              <p:nvPr/>
            </p:nvGrpSpPr>
            <p:grpSpPr bwMode="auto">
              <a:xfrm>
                <a:off x="2547199" y="3137458"/>
                <a:ext cx="695916" cy="713315"/>
                <a:chOff x="2040" y="2258"/>
                <a:chExt cx="560" cy="574"/>
              </a:xfrm>
              <a:grpFill/>
            </p:grpSpPr>
            <p:sp>
              <p:nvSpPr>
                <p:cNvPr id="265"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66"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15" name="Group 1173"/>
              <p:cNvGrpSpPr/>
              <p:nvPr/>
            </p:nvGrpSpPr>
            <p:grpSpPr>
              <a:xfrm>
                <a:off x="2164519" y="3943288"/>
                <a:ext cx="591487" cy="772309"/>
                <a:chOff x="0" y="0"/>
                <a:chExt cx="1622955" cy="2116896"/>
              </a:xfrm>
              <a:grpFill/>
            </p:grpSpPr>
            <p:sp>
              <p:nvSpPr>
                <p:cNvPr id="256"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57"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58"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59"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60"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61"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62"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63"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64"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216" name="Group 1195"/>
              <p:cNvGrpSpPr/>
              <p:nvPr/>
            </p:nvGrpSpPr>
            <p:grpSpPr>
              <a:xfrm>
                <a:off x="1110324" y="3117151"/>
                <a:ext cx="786150" cy="2164913"/>
                <a:chOff x="0" y="0"/>
                <a:chExt cx="1178533" cy="3242086"/>
              </a:xfrm>
              <a:grpFill/>
            </p:grpSpPr>
            <p:sp>
              <p:nvSpPr>
                <p:cNvPr id="238"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9"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0"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1"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2"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3"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4"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5"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6"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7"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8"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9"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0"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1"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2"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3"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4"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17" name="Group 1200"/>
              <p:cNvGrpSpPr/>
              <p:nvPr/>
            </p:nvGrpSpPr>
            <p:grpSpPr>
              <a:xfrm>
                <a:off x="1900779" y="3044721"/>
                <a:ext cx="619736" cy="620382"/>
                <a:chOff x="0" y="0"/>
                <a:chExt cx="2782577" cy="2782577"/>
              </a:xfrm>
              <a:grpFill/>
            </p:grpSpPr>
            <p:sp>
              <p:nvSpPr>
                <p:cNvPr id="234"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5"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6"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7"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18" name="Group 1208"/>
              <p:cNvGrpSpPr/>
              <p:nvPr/>
            </p:nvGrpSpPr>
            <p:grpSpPr>
              <a:xfrm>
                <a:off x="210593" y="3498750"/>
                <a:ext cx="737280" cy="739330"/>
                <a:chOff x="0" y="0"/>
                <a:chExt cx="2370191" cy="2374302"/>
              </a:xfrm>
              <a:grpFill/>
            </p:grpSpPr>
            <p:sp>
              <p:nvSpPr>
                <p:cNvPr id="231"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2"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3"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19" name="Group 1212"/>
              <p:cNvGrpSpPr/>
              <p:nvPr/>
            </p:nvGrpSpPr>
            <p:grpSpPr>
              <a:xfrm>
                <a:off x="2957365" y="3946247"/>
                <a:ext cx="571500" cy="675269"/>
                <a:chOff x="0" y="0"/>
                <a:chExt cx="2242164" cy="2646522"/>
              </a:xfrm>
              <a:grpFill/>
            </p:grpSpPr>
            <p:sp>
              <p:nvSpPr>
                <p:cNvPr id="228"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9"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30" name="Shape 1211"/>
                <p:cNvSpPr/>
                <p:nvPr/>
              </p:nvSpPr>
              <p:spPr>
                <a:xfrm>
                  <a:off x="200193" y="1461410"/>
                  <a:ext cx="1856330" cy="205278"/>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20" name="Group 1218"/>
              <p:cNvGrpSpPr/>
              <p:nvPr/>
            </p:nvGrpSpPr>
            <p:grpSpPr>
              <a:xfrm>
                <a:off x="3316531" y="3137457"/>
                <a:ext cx="795652" cy="713315"/>
                <a:chOff x="0" y="0"/>
                <a:chExt cx="3337527" cy="2989025"/>
              </a:xfrm>
              <a:grpFill/>
            </p:grpSpPr>
            <p:sp>
              <p:nvSpPr>
                <p:cNvPr id="224"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5"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6"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27"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21"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22" name="Freeform 44"/>
              <p:cNvSpPr>
                <a:spLocks noEditPoints="1"/>
              </p:cNvSpPr>
              <p:nvPr/>
            </p:nvSpPr>
            <p:spPr bwMode="auto">
              <a:xfrm>
                <a:off x="2061365" y="4815397"/>
                <a:ext cx="642300" cy="491626"/>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23"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5" name="Group 22"/>
            <p:cNvGrpSpPr>
              <a:grpSpLocks noChangeAspect="1"/>
            </p:cNvGrpSpPr>
            <p:nvPr/>
          </p:nvGrpSpPr>
          <p:grpSpPr bwMode="auto">
            <a:xfrm>
              <a:off x="5637905" y="2497606"/>
              <a:ext cx="528027" cy="541228"/>
              <a:chOff x="2040" y="2258"/>
              <a:chExt cx="560" cy="574"/>
            </a:xfrm>
            <a:grpFill/>
          </p:grpSpPr>
          <p:sp>
            <p:nvSpPr>
              <p:cNvPr id="211"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212"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26" name="Group 1173"/>
            <p:cNvGrpSpPr/>
            <p:nvPr/>
          </p:nvGrpSpPr>
          <p:grpSpPr>
            <a:xfrm>
              <a:off x="5280909" y="3238109"/>
              <a:ext cx="448791" cy="585990"/>
              <a:chOff x="0" y="0"/>
              <a:chExt cx="1622955" cy="2116896"/>
            </a:xfrm>
            <a:grpFill/>
          </p:grpSpPr>
          <p:sp>
            <p:nvSpPr>
              <p:cNvPr id="202"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3"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4"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5"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6"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7"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8"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09"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210"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27" name="Group 1212"/>
            <p:cNvGrpSpPr/>
            <p:nvPr/>
          </p:nvGrpSpPr>
          <p:grpSpPr>
            <a:xfrm>
              <a:off x="5882482" y="3240355"/>
              <a:ext cx="433626" cy="512361"/>
              <a:chOff x="0" y="0"/>
              <a:chExt cx="2242165" cy="2646523"/>
            </a:xfrm>
            <a:grpFill/>
          </p:grpSpPr>
          <p:sp>
            <p:nvSpPr>
              <p:cNvPr id="200"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01"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8" name="Group 1218"/>
            <p:cNvGrpSpPr/>
            <p:nvPr/>
          </p:nvGrpSpPr>
          <p:grpSpPr>
            <a:xfrm>
              <a:off x="6155000" y="2626684"/>
              <a:ext cx="603702" cy="541228"/>
              <a:chOff x="0" y="0"/>
              <a:chExt cx="3337527" cy="2989025"/>
            </a:xfrm>
            <a:grpFill/>
          </p:grpSpPr>
          <p:sp>
            <p:nvSpPr>
              <p:cNvPr id="196"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7"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8"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9"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9" name="Freeform 40"/>
            <p:cNvSpPr>
              <a:spLocks noEditPoints="1"/>
            </p:cNvSpPr>
            <p:nvPr/>
          </p:nvSpPr>
          <p:spPr bwMode="auto">
            <a:xfrm>
              <a:off x="6480035" y="3102046"/>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0" name="Freeform 36"/>
            <p:cNvSpPr>
              <a:spLocks noEditPoints="1"/>
            </p:cNvSpPr>
            <p:nvPr/>
          </p:nvSpPr>
          <p:spPr bwMode="auto">
            <a:xfrm>
              <a:off x="6791096" y="4674856"/>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1" name="Freeform 36"/>
            <p:cNvSpPr>
              <a:spLocks noEditPoints="1"/>
            </p:cNvSpPr>
            <p:nvPr/>
          </p:nvSpPr>
          <p:spPr bwMode="auto">
            <a:xfrm>
              <a:off x="2638713" y="2950927"/>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32" name="Freeform 36"/>
            <p:cNvSpPr>
              <a:spLocks noEditPoints="1"/>
            </p:cNvSpPr>
            <p:nvPr/>
          </p:nvSpPr>
          <p:spPr bwMode="auto">
            <a:xfrm>
              <a:off x="1657573" y="979172"/>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33" name="Group 22"/>
            <p:cNvGrpSpPr>
              <a:grpSpLocks noChangeAspect="1"/>
            </p:cNvGrpSpPr>
            <p:nvPr/>
          </p:nvGrpSpPr>
          <p:grpSpPr bwMode="auto">
            <a:xfrm>
              <a:off x="6249007" y="800098"/>
              <a:ext cx="528027" cy="541229"/>
              <a:chOff x="2040" y="2258"/>
              <a:chExt cx="560" cy="574"/>
            </a:xfrm>
            <a:grpFill/>
          </p:grpSpPr>
          <p:sp>
            <p:nvSpPr>
              <p:cNvPr id="194"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95"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34" name="Group 1173"/>
            <p:cNvGrpSpPr/>
            <p:nvPr/>
          </p:nvGrpSpPr>
          <p:grpSpPr>
            <a:xfrm>
              <a:off x="7456515" y="1620371"/>
              <a:ext cx="448791" cy="585990"/>
              <a:chOff x="0" y="0"/>
              <a:chExt cx="1622955" cy="2116896"/>
            </a:xfrm>
            <a:grpFill/>
          </p:grpSpPr>
          <p:sp>
            <p:nvSpPr>
              <p:cNvPr id="185"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86"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87"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88"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89"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90"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91"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92"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93"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35" name="Group 1195"/>
            <p:cNvGrpSpPr/>
            <p:nvPr/>
          </p:nvGrpSpPr>
          <p:grpSpPr>
            <a:xfrm>
              <a:off x="6684313" y="1099145"/>
              <a:ext cx="596492" cy="1642630"/>
              <a:chOff x="0" y="0"/>
              <a:chExt cx="1178533" cy="3242086"/>
            </a:xfrm>
            <a:grpFill/>
          </p:grpSpPr>
          <p:sp>
            <p:nvSpPr>
              <p:cNvPr id="167"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8"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9"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0"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1"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2"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3"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4"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5"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6"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7"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8"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79"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0"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1"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2"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1200"/>
            <p:cNvGrpSpPr/>
            <p:nvPr/>
          </p:nvGrpSpPr>
          <p:grpSpPr>
            <a:xfrm>
              <a:off x="5367971" y="182886"/>
              <a:ext cx="950398" cy="951390"/>
              <a:chOff x="0" y="0"/>
              <a:chExt cx="2782577" cy="2782577"/>
            </a:xfrm>
            <a:grpFill/>
          </p:grpSpPr>
          <p:sp>
            <p:nvSpPr>
              <p:cNvPr id="163"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4"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5"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6"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7" name="Group 1208"/>
            <p:cNvGrpSpPr/>
            <p:nvPr/>
          </p:nvGrpSpPr>
          <p:grpSpPr>
            <a:xfrm>
              <a:off x="6001641" y="1388684"/>
              <a:ext cx="559412" cy="560967"/>
              <a:chOff x="0" y="0"/>
              <a:chExt cx="2370191" cy="2374302"/>
            </a:xfrm>
            <a:grpFill/>
          </p:grpSpPr>
          <p:sp>
            <p:nvSpPr>
              <p:cNvPr id="160"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1"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62"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8" name="Group 1212"/>
            <p:cNvGrpSpPr/>
            <p:nvPr/>
          </p:nvGrpSpPr>
          <p:grpSpPr>
            <a:xfrm>
              <a:off x="8085757" y="1728223"/>
              <a:ext cx="433626" cy="512361"/>
              <a:chOff x="0" y="0"/>
              <a:chExt cx="2242165" cy="2646523"/>
            </a:xfrm>
            <a:grpFill/>
          </p:grpSpPr>
          <p:sp>
            <p:nvSpPr>
              <p:cNvPr id="157"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8"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9" name="Group 1218"/>
            <p:cNvGrpSpPr/>
            <p:nvPr/>
          </p:nvGrpSpPr>
          <p:grpSpPr>
            <a:xfrm>
              <a:off x="8358275" y="1114553"/>
              <a:ext cx="603702" cy="541229"/>
              <a:chOff x="0" y="0"/>
              <a:chExt cx="3337527" cy="2989025"/>
            </a:xfrm>
            <a:grpFill/>
          </p:grpSpPr>
          <p:sp>
            <p:nvSpPr>
              <p:cNvPr id="153"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4"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5"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6"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0" name="Freeform 1"/>
            <p:cNvSpPr>
              <a:spLocks noChangeArrowheads="1"/>
            </p:cNvSpPr>
            <p:nvPr/>
          </p:nvSpPr>
          <p:spPr bwMode="auto">
            <a:xfrm>
              <a:off x="7258331" y="2347422"/>
              <a:ext cx="868995" cy="691412"/>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sp>
          <p:nvSpPr>
            <p:cNvPr id="41" name="Freeform 40"/>
            <p:cNvSpPr>
              <a:spLocks noEditPoints="1"/>
            </p:cNvSpPr>
            <p:nvPr/>
          </p:nvSpPr>
          <p:spPr bwMode="auto">
            <a:xfrm>
              <a:off x="8683310" y="1589915"/>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2" name="Freeform 44"/>
            <p:cNvSpPr>
              <a:spLocks noEditPoints="1"/>
            </p:cNvSpPr>
            <p:nvPr/>
          </p:nvSpPr>
          <p:spPr bwMode="auto">
            <a:xfrm>
              <a:off x="8195964" y="2341450"/>
              <a:ext cx="487346" cy="373023"/>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3" name="Freeform 48"/>
            <p:cNvSpPr>
              <a:spLocks noEditPoints="1"/>
            </p:cNvSpPr>
            <p:nvPr/>
          </p:nvSpPr>
          <p:spPr bwMode="auto">
            <a:xfrm rot="16200000">
              <a:off x="5559996" y="1989814"/>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44" name="Group 43"/>
            <p:cNvGrpSpPr/>
            <p:nvPr/>
          </p:nvGrpSpPr>
          <p:grpSpPr>
            <a:xfrm>
              <a:off x="-2075629" y="-687430"/>
              <a:ext cx="3442621" cy="2008471"/>
              <a:chOff x="-253999" y="3026499"/>
              <a:chExt cx="4537222" cy="2647075"/>
            </a:xfrm>
            <a:grpFill/>
          </p:grpSpPr>
          <p:grpSp>
            <p:nvGrpSpPr>
              <p:cNvPr id="91" name="Group 4"/>
              <p:cNvGrpSpPr>
                <a:grpSpLocks noChangeAspect="1"/>
              </p:cNvGrpSpPr>
              <p:nvPr/>
            </p:nvGrpSpPr>
            <p:grpSpPr bwMode="auto">
              <a:xfrm>
                <a:off x="656868" y="3026499"/>
                <a:ext cx="481749" cy="414929"/>
                <a:chOff x="782" y="-189"/>
                <a:chExt cx="4196" cy="3614"/>
              </a:xfrm>
              <a:grpFill/>
            </p:grpSpPr>
            <p:sp>
              <p:nvSpPr>
                <p:cNvPr id="150"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51"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52"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92" name="Group 22"/>
              <p:cNvGrpSpPr>
                <a:grpSpLocks noChangeAspect="1"/>
              </p:cNvGrpSpPr>
              <p:nvPr/>
            </p:nvGrpSpPr>
            <p:grpSpPr bwMode="auto">
              <a:xfrm>
                <a:off x="2547199" y="3137458"/>
                <a:ext cx="695916" cy="713315"/>
                <a:chOff x="2040" y="2258"/>
                <a:chExt cx="560" cy="574"/>
              </a:xfrm>
              <a:grpFill/>
            </p:grpSpPr>
            <p:sp>
              <p:nvSpPr>
                <p:cNvPr id="148"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49"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93" name="Group 1173"/>
              <p:cNvGrpSpPr/>
              <p:nvPr/>
            </p:nvGrpSpPr>
            <p:grpSpPr>
              <a:xfrm>
                <a:off x="2164519" y="3943288"/>
                <a:ext cx="591487" cy="772309"/>
                <a:chOff x="0" y="0"/>
                <a:chExt cx="1622955" cy="2116896"/>
              </a:xfrm>
              <a:grpFill/>
            </p:grpSpPr>
            <p:sp>
              <p:nvSpPr>
                <p:cNvPr id="139"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0"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1"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2"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3"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4"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5"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6"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sp>
              <p:nvSpPr>
                <p:cNvPr id="147"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60">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endParaRPr>
                </a:p>
              </p:txBody>
            </p:sp>
          </p:grpSp>
          <p:grpSp>
            <p:nvGrpSpPr>
              <p:cNvPr id="94" name="Group 1195"/>
              <p:cNvGrpSpPr/>
              <p:nvPr/>
            </p:nvGrpSpPr>
            <p:grpSpPr>
              <a:xfrm>
                <a:off x="1110324" y="3117151"/>
                <a:ext cx="786150" cy="2164913"/>
                <a:chOff x="0" y="0"/>
                <a:chExt cx="1178533" cy="3242086"/>
              </a:xfrm>
              <a:grpFill/>
            </p:grpSpPr>
            <p:sp>
              <p:nvSpPr>
                <p:cNvPr id="121"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2"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3"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4"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5"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6"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7"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8"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9"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0"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1"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2"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3"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4"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5"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6"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7"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8"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5" name="Group 1200"/>
              <p:cNvGrpSpPr/>
              <p:nvPr/>
            </p:nvGrpSpPr>
            <p:grpSpPr>
              <a:xfrm>
                <a:off x="1900779" y="3044721"/>
                <a:ext cx="619736" cy="620382"/>
                <a:chOff x="0" y="0"/>
                <a:chExt cx="2782577" cy="2782577"/>
              </a:xfrm>
              <a:grpFill/>
            </p:grpSpPr>
            <p:sp>
              <p:nvSpPr>
                <p:cNvPr id="117"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8"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9"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0"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6" name="Group 1208"/>
              <p:cNvGrpSpPr/>
              <p:nvPr/>
            </p:nvGrpSpPr>
            <p:grpSpPr>
              <a:xfrm>
                <a:off x="210593" y="3498750"/>
                <a:ext cx="737280" cy="739330"/>
                <a:chOff x="0" y="0"/>
                <a:chExt cx="2370191" cy="2374302"/>
              </a:xfrm>
              <a:grpFill/>
            </p:grpSpPr>
            <p:sp>
              <p:nvSpPr>
                <p:cNvPr id="114"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5"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6"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7" name="Group 1212"/>
              <p:cNvGrpSpPr/>
              <p:nvPr/>
            </p:nvGrpSpPr>
            <p:grpSpPr>
              <a:xfrm>
                <a:off x="2957365" y="3946247"/>
                <a:ext cx="571500" cy="675269"/>
                <a:chOff x="0" y="0"/>
                <a:chExt cx="2242165" cy="2646523"/>
              </a:xfrm>
              <a:grpFill/>
            </p:grpSpPr>
            <p:sp>
              <p:nvSpPr>
                <p:cNvPr id="112"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3"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8" name="Group 1218"/>
              <p:cNvGrpSpPr/>
              <p:nvPr/>
            </p:nvGrpSpPr>
            <p:grpSpPr>
              <a:xfrm>
                <a:off x="3316531" y="3137457"/>
                <a:ext cx="795652" cy="713315"/>
                <a:chOff x="0" y="0"/>
                <a:chExt cx="3337527" cy="2989025"/>
              </a:xfrm>
              <a:grpFill/>
            </p:grpSpPr>
            <p:sp>
              <p:nvSpPr>
                <p:cNvPr id="108"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9"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0"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1"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99"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grpSp>
            <p:nvGrpSpPr>
              <p:cNvPr id="100" name="Group 32"/>
              <p:cNvGrpSpPr>
                <a:grpSpLocks noChangeAspect="1"/>
              </p:cNvGrpSpPr>
              <p:nvPr/>
            </p:nvGrpSpPr>
            <p:grpSpPr bwMode="auto">
              <a:xfrm>
                <a:off x="43278" y="3026499"/>
                <a:ext cx="455612" cy="455612"/>
                <a:chOff x="-370" y="1332"/>
                <a:chExt cx="574" cy="574"/>
              </a:xfrm>
              <a:grpFill/>
            </p:grpSpPr>
            <p:sp>
              <p:nvSpPr>
                <p:cNvPr id="104"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05"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06"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07"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101" name="Freeform 40"/>
              <p:cNvSpPr>
                <a:spLocks noEditPoints="1"/>
              </p:cNvSpPr>
              <p:nvPr/>
            </p:nvSpPr>
            <p:spPr bwMode="auto">
              <a:xfrm>
                <a:off x="3732361" y="3763964"/>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02"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103"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45" name="Freeform 36"/>
            <p:cNvSpPr>
              <a:spLocks noEditPoints="1"/>
            </p:cNvSpPr>
            <p:nvPr/>
          </p:nvSpPr>
          <p:spPr bwMode="auto">
            <a:xfrm>
              <a:off x="3570566" y="1346425"/>
              <a:ext cx="338039" cy="4619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46" name="Freeform 1"/>
            <p:cNvSpPr>
              <a:spLocks noChangeArrowheads="1"/>
            </p:cNvSpPr>
            <p:nvPr/>
          </p:nvSpPr>
          <p:spPr bwMode="auto">
            <a:xfrm>
              <a:off x="4638886" y="183157"/>
              <a:ext cx="546643" cy="434934"/>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3760"/>
              <a:endParaRPr lang="en-US" sz="1800">
                <a:solidFill>
                  <a:prstClr val="black"/>
                </a:solidFill>
                <a:latin typeface="Helvetica Neue"/>
              </a:endParaRPr>
            </a:p>
          </p:txBody>
        </p:sp>
        <p:sp>
          <p:nvSpPr>
            <p:cNvPr id="47" name="Freeform 36"/>
            <p:cNvSpPr>
              <a:spLocks noEditPoints="1"/>
            </p:cNvSpPr>
            <p:nvPr/>
          </p:nvSpPr>
          <p:spPr bwMode="auto">
            <a:xfrm>
              <a:off x="6955052" y="2907154"/>
              <a:ext cx="283146" cy="38696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48" name="Group 1218"/>
            <p:cNvGrpSpPr/>
            <p:nvPr/>
          </p:nvGrpSpPr>
          <p:grpSpPr>
            <a:xfrm>
              <a:off x="4101808" y="1324104"/>
              <a:ext cx="603702" cy="541229"/>
              <a:chOff x="0" y="0"/>
              <a:chExt cx="3337527" cy="2989025"/>
            </a:xfrm>
            <a:grpFill/>
          </p:grpSpPr>
          <p:sp>
            <p:nvSpPr>
              <p:cNvPr id="8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9" name="Group 1195"/>
            <p:cNvGrpSpPr/>
            <p:nvPr/>
          </p:nvGrpSpPr>
          <p:grpSpPr>
            <a:xfrm>
              <a:off x="4857621" y="770664"/>
              <a:ext cx="376840" cy="1037748"/>
              <a:chOff x="0" y="0"/>
              <a:chExt cx="1178533" cy="3242086"/>
            </a:xfrm>
            <a:grpFill/>
          </p:grpSpPr>
          <p:sp>
            <p:nvSpPr>
              <p:cNvPr id="69"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5"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6"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7"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8"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9"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0"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1"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2"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3"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4"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5"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6"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0" name="Freeform 44"/>
            <p:cNvSpPr>
              <a:spLocks noEditPoints="1"/>
            </p:cNvSpPr>
            <p:nvPr/>
          </p:nvSpPr>
          <p:spPr bwMode="auto">
            <a:xfrm>
              <a:off x="5344562" y="1287664"/>
              <a:ext cx="512112" cy="391979"/>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1" name="Freeform 40"/>
            <p:cNvSpPr>
              <a:spLocks noEditPoints="1"/>
            </p:cNvSpPr>
            <p:nvPr/>
          </p:nvSpPr>
          <p:spPr bwMode="auto">
            <a:xfrm>
              <a:off x="6463114" y="-67671"/>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52" name="Group 27"/>
            <p:cNvGrpSpPr>
              <a:grpSpLocks noChangeAspect="1"/>
            </p:cNvGrpSpPr>
            <p:nvPr/>
          </p:nvGrpSpPr>
          <p:grpSpPr bwMode="auto">
            <a:xfrm>
              <a:off x="6936067" y="304523"/>
              <a:ext cx="655423" cy="755447"/>
              <a:chOff x="1316" y="2863"/>
              <a:chExt cx="498" cy="574"/>
            </a:xfrm>
            <a:grpFill/>
          </p:grpSpPr>
          <p:sp>
            <p:nvSpPr>
              <p:cNvPr id="67"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68"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53" name="Group 1212"/>
            <p:cNvGrpSpPr/>
            <p:nvPr/>
          </p:nvGrpSpPr>
          <p:grpSpPr>
            <a:xfrm>
              <a:off x="7699208" y="-33886"/>
              <a:ext cx="820175" cy="969097"/>
              <a:chOff x="0" y="0"/>
              <a:chExt cx="2242165" cy="2646523"/>
            </a:xfrm>
            <a:grpFill/>
          </p:grpSpPr>
          <p:sp>
            <p:nvSpPr>
              <p:cNvPr id="65"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34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4" name="Freeform 44"/>
            <p:cNvSpPr>
              <a:spLocks noEditPoints="1"/>
            </p:cNvSpPr>
            <p:nvPr/>
          </p:nvSpPr>
          <p:spPr bwMode="auto">
            <a:xfrm>
              <a:off x="7542890" y="1011899"/>
              <a:ext cx="675327" cy="516906"/>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55" name="Freeform 48"/>
            <p:cNvSpPr>
              <a:spLocks noEditPoints="1"/>
            </p:cNvSpPr>
            <p:nvPr/>
          </p:nvSpPr>
          <p:spPr bwMode="auto">
            <a:xfrm rot="16200000">
              <a:off x="8593183" y="471557"/>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nvGrpSpPr>
            <p:cNvPr id="56" name="Group 4"/>
            <p:cNvGrpSpPr>
              <a:grpSpLocks noChangeAspect="1"/>
            </p:cNvGrpSpPr>
            <p:nvPr/>
          </p:nvGrpSpPr>
          <p:grpSpPr bwMode="auto">
            <a:xfrm>
              <a:off x="8682317" y="2578272"/>
              <a:ext cx="676718" cy="582854"/>
              <a:chOff x="782" y="-189"/>
              <a:chExt cx="4196" cy="3614"/>
            </a:xfrm>
            <a:grpFill/>
          </p:grpSpPr>
          <p:sp>
            <p:nvSpPr>
              <p:cNvPr id="62"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63"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64"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grpSp>
          <p:nvGrpSpPr>
            <p:cNvPr id="57" name="Group 4"/>
            <p:cNvGrpSpPr>
              <a:grpSpLocks noChangeAspect="1"/>
            </p:cNvGrpSpPr>
            <p:nvPr/>
          </p:nvGrpSpPr>
          <p:grpSpPr bwMode="auto">
            <a:xfrm>
              <a:off x="8618337" y="-298211"/>
              <a:ext cx="676718" cy="582854"/>
              <a:chOff x="782" y="-189"/>
              <a:chExt cx="4196" cy="3614"/>
            </a:xfrm>
            <a:grpFill/>
          </p:grpSpPr>
          <p:sp>
            <p:nvSpPr>
              <p:cNvPr id="59"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60"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sp>
            <p:nvSpPr>
              <p:cNvPr id="61"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58" name="Freeform 36"/>
            <p:cNvSpPr>
              <a:spLocks noEditPoints="1"/>
            </p:cNvSpPr>
            <p:nvPr/>
          </p:nvSpPr>
          <p:spPr bwMode="auto">
            <a:xfrm>
              <a:off x="6247528" y="2097284"/>
              <a:ext cx="264846" cy="361956"/>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60"/>
              <a:endParaRPr lang="en-US" sz="1800">
                <a:solidFill>
                  <a:prstClr val="black"/>
                </a:solidFill>
                <a:latin typeface="Helvetica Neue"/>
              </a:endParaRPr>
            </a:p>
          </p:txBody>
        </p:sp>
      </p:grpSp>
      <p:sp>
        <p:nvSpPr>
          <p:cNvPr id="594" name="Rectangle 593"/>
          <p:cNvSpPr/>
          <p:nvPr userDrawn="1"/>
        </p:nvSpPr>
        <p:spPr>
          <a:xfrm rot="5400000">
            <a:off x="2971163" y="-2985602"/>
            <a:ext cx="6220096" cy="12196182"/>
          </a:xfrm>
          <a:prstGeom prst="rect">
            <a:avLst/>
          </a:prstGeom>
          <a:gradFill>
            <a:gsLst>
              <a:gs pos="0">
                <a:schemeClr val="tx1">
                  <a:lumMod val="85000"/>
                  <a:lumOff val="15000"/>
                  <a:alpha val="0"/>
                </a:schemeClr>
              </a:gs>
              <a:gs pos="100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35" tIns="60917" rIns="121835" bIns="60917" rtlCol="0" anchor="ctr"/>
          <a:lstStyle/>
          <a:p>
            <a:pPr algn="ctr" defTabSz="913760"/>
            <a:endParaRPr lang="en-US" sz="1800">
              <a:solidFill>
                <a:prstClr val="white"/>
              </a:solidFill>
              <a:latin typeface="Helvetica Neue"/>
            </a:endParaRPr>
          </a:p>
        </p:txBody>
      </p:sp>
      <p:sp>
        <p:nvSpPr>
          <p:cNvPr id="5" name="TextBox 4"/>
          <p:cNvSpPr txBox="1"/>
          <p:nvPr userDrawn="1"/>
        </p:nvSpPr>
        <p:spPr>
          <a:xfrm>
            <a:off x="855284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grpSp>
        <p:nvGrpSpPr>
          <p:cNvPr id="576" name="Group 575"/>
          <p:cNvGrpSpPr/>
          <p:nvPr userDrawn="1"/>
        </p:nvGrpSpPr>
        <p:grpSpPr>
          <a:xfrm>
            <a:off x="669205" y="684749"/>
            <a:ext cx="1923565" cy="638520"/>
            <a:chOff x="5813543" y="4786024"/>
            <a:chExt cx="12756914" cy="4230205"/>
          </a:xfrm>
        </p:grpSpPr>
        <p:grpSp>
          <p:nvGrpSpPr>
            <p:cNvPr id="577" name="Group 145"/>
            <p:cNvGrpSpPr/>
            <p:nvPr/>
          </p:nvGrpSpPr>
          <p:grpSpPr>
            <a:xfrm>
              <a:off x="5813543" y="5628304"/>
              <a:ext cx="12756914" cy="3387925"/>
              <a:chOff x="0" y="928531"/>
              <a:chExt cx="12756912" cy="3387923"/>
            </a:xfrm>
          </p:grpSpPr>
          <p:sp>
            <p:nvSpPr>
              <p:cNvPr id="579" name="Shape 139"/>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0" name="Shape 140"/>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1" name="Shape 141"/>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2" name="Shape 142"/>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3" name="Shape 143"/>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4" name="Shape 144"/>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268">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78" name="Shape 146"/>
            <p:cNvSpPr/>
            <p:nvPr/>
          </p:nvSpPr>
          <p:spPr>
            <a:xfrm>
              <a:off x="10679960" y="4786024"/>
              <a:ext cx="700291" cy="7074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50800" tIns="50800" rIns="50800" bIns="50800" anchor="ctr"/>
            <a:lstStyle/>
            <a:p>
              <a:pPr algn="ctr" defTabSz="913760">
                <a:defRPr sz="6500" b="1" spc="-195">
                  <a:solidFill>
                    <a:srgbClr val="FFFFFF"/>
                  </a:solidFill>
                  <a:latin typeface="Helvetica"/>
                  <a:ea typeface="Helvetica"/>
                  <a:cs typeface="Helvetica"/>
                  <a:sym typeface="Helvetica"/>
                </a:defRPr>
              </a:pPr>
              <a:endParaRPr sz="6500" b="1" spc="-195">
                <a:solidFill>
                  <a:srgbClr val="FFFFFF"/>
                </a:solidFill>
                <a:latin typeface="Helvetica"/>
                <a:ea typeface="Helvetica"/>
                <a:cs typeface="Helvetica"/>
                <a:sym typeface="Helvetica"/>
              </a:endParaRPr>
            </a:p>
          </p:txBody>
        </p:sp>
      </p:grpSp>
      <p:sp>
        <p:nvSpPr>
          <p:cNvPr id="585" name="Text Placeholder 584"/>
          <p:cNvSpPr>
            <a:spLocks noGrp="1"/>
          </p:cNvSpPr>
          <p:nvPr>
            <p:ph type="body" sz="quarter" idx="10" hasCustomPrompt="1"/>
          </p:nvPr>
        </p:nvSpPr>
        <p:spPr>
          <a:xfrm>
            <a:off x="513772" y="4789352"/>
            <a:ext cx="11139027" cy="1520432"/>
          </a:xfrm>
          <a:prstGeom prst="rect">
            <a:avLst/>
          </a:prstGeom>
        </p:spPr>
        <p:txBody>
          <a:bodyPr lIns="121835" tIns="60917" rIns="121835" bIns="60917"/>
          <a:lstStyle>
            <a:lvl1pPr marL="0" indent="0">
              <a:buNone/>
              <a:defRPr sz="4300">
                <a:solidFill>
                  <a:schemeClr val="bg1"/>
                </a:solidFill>
              </a:defRPr>
            </a:lvl1pPr>
          </a:lstStyle>
          <a:p>
            <a:pPr lvl="0"/>
            <a:r>
              <a:rPr lang="en-US" dirty="0" smtClean="0"/>
              <a:t>Click to add title</a:t>
            </a:r>
          </a:p>
        </p:txBody>
      </p:sp>
      <p:sp>
        <p:nvSpPr>
          <p:cNvPr id="587" name="Text Placeholder 586"/>
          <p:cNvSpPr>
            <a:spLocks noGrp="1"/>
          </p:cNvSpPr>
          <p:nvPr>
            <p:ph type="body" sz="quarter" idx="11" hasCustomPrompt="1"/>
          </p:nvPr>
        </p:nvSpPr>
        <p:spPr>
          <a:xfrm>
            <a:off x="518044" y="3807885"/>
            <a:ext cx="11134756" cy="857249"/>
          </a:xfrm>
          <a:prstGeom prst="rect">
            <a:avLst/>
          </a:prstGeom>
        </p:spPr>
        <p:txBody>
          <a:bodyPr lIns="121835" tIns="60917" rIns="121835" bIns="60917" anchor="b"/>
          <a:lstStyle>
            <a:lvl1pPr marL="0" indent="0">
              <a:buNone/>
              <a:defRPr>
                <a:solidFill>
                  <a:schemeClr val="accent1"/>
                </a:solidFill>
              </a:defRPr>
            </a:lvl1pPr>
          </a:lstStyle>
          <a:p>
            <a:pPr lvl="0"/>
            <a:r>
              <a:rPr lang="en-US" dirty="0" smtClean="0"/>
              <a:t>Add speaker</a:t>
            </a:r>
          </a:p>
        </p:txBody>
      </p:sp>
    </p:spTree>
    <p:extLst>
      <p:ext uri="{BB962C8B-B14F-4D97-AF65-F5344CB8AC3E}">
        <p14:creationId xmlns:p14="http://schemas.microsoft.com/office/powerpoint/2010/main" val="1582616560"/>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51920" y="447322"/>
            <a:ext cx="10387113" cy="674695"/>
          </a:xfrm>
          <a:prstGeom prst="rect">
            <a:avLst/>
          </a:prstGeom>
        </p:spPr>
        <p:txBody>
          <a:bodyPr lIns="91437" tIns="45719" rIns="91437" bIns="45719"/>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6" y="6353015"/>
            <a:ext cx="2841837" cy="365125"/>
          </a:xfrm>
          <a:prstGeom prst="rect">
            <a:avLst/>
          </a:prstGeom>
        </p:spPr>
        <p:txBody>
          <a:bodyPr vert="horz" lIns="91437" tIns="45719" rIns="91437" bIns="45719" rtlCol="0" anchor="ctr"/>
          <a:lstStyle>
            <a:lvl1pPr algn="l">
              <a:defRPr sz="1200">
                <a:solidFill>
                  <a:schemeClr val="tx1">
                    <a:tint val="75000"/>
                  </a:schemeClr>
                </a:solidFill>
              </a:defRPr>
            </a:lvl1pPr>
          </a:lstStyle>
          <a:p>
            <a:pPr defTabSz="913760"/>
            <a:fld id="{B9CF2066-C172-C043-9656-E2597F9B5BE6}" type="slidenum">
              <a:rPr lang="en-US" smtClean="0">
                <a:solidFill>
                  <a:prstClr val="black">
                    <a:tint val="75000"/>
                  </a:prstClr>
                </a:solidFill>
                <a:latin typeface="Helvetica Neue"/>
              </a:rPr>
              <a:pPr defTabSz="913760"/>
              <a:t>‹#›</a:t>
            </a:fld>
            <a:endParaRPr lang="en-US" dirty="0">
              <a:solidFill>
                <a:prstClr val="black">
                  <a:tint val="75000"/>
                </a:prstClr>
              </a:solidFill>
              <a:latin typeface="Helvetica Neue"/>
            </a:endParaRPr>
          </a:p>
        </p:txBody>
      </p:sp>
    </p:spTree>
    <p:extLst>
      <p:ext uri="{BB962C8B-B14F-4D97-AF65-F5344CB8AC3E}">
        <p14:creationId xmlns:p14="http://schemas.microsoft.com/office/powerpoint/2010/main" val="7897738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965" y="274639"/>
            <a:ext cx="10961370" cy="1143000"/>
          </a:xfrm>
          <a:prstGeom prst="rect">
            <a:avLst/>
          </a:prstGeom>
        </p:spPr>
        <p:txBody>
          <a:bodyPr lIns="121835" tIns="60917" rIns="121835" bIns="60917"/>
          <a:lstStyle/>
          <a:p>
            <a:r>
              <a:rPr lang="en-US" smtClean="0"/>
              <a:t>Click to edit Master title style</a:t>
            </a:r>
            <a:endParaRPr lang="en-US"/>
          </a:p>
        </p:txBody>
      </p:sp>
      <p:sp>
        <p:nvSpPr>
          <p:cNvPr id="3" name="Content Placeholder 2"/>
          <p:cNvSpPr>
            <a:spLocks noGrp="1"/>
          </p:cNvSpPr>
          <p:nvPr>
            <p:ph idx="1"/>
          </p:nvPr>
        </p:nvSpPr>
        <p:spPr>
          <a:xfrm>
            <a:off x="608965" y="1600201"/>
            <a:ext cx="10961370" cy="4525963"/>
          </a:xfrm>
          <a:prstGeom prst="rect">
            <a:avLst/>
          </a:prstGeom>
        </p:spPr>
        <p:txBody>
          <a:bodyPr lIns="121835" tIns="60917" rIns="121835" bIns="6091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8965" y="6356351"/>
            <a:ext cx="2841837" cy="365125"/>
          </a:xfrm>
          <a:prstGeom prst="rect">
            <a:avLst/>
          </a:prstGeom>
        </p:spPr>
        <p:txBody>
          <a:bodyPr lIns="121835" tIns="60917" rIns="121835" bIns="60917"/>
          <a:lstStyle/>
          <a:p>
            <a:pPr defTabSz="913760"/>
            <a:fld id="{8509F2CC-3C34-4F4B-8716-7AF9C525DA84}" type="datetimeFigureOut">
              <a:rPr lang="en-US" sz="1800" smtClean="0">
                <a:solidFill>
                  <a:prstClr val="black"/>
                </a:solidFill>
                <a:latin typeface="Helvetica Neue"/>
              </a:rPr>
              <a:pPr defTabSz="913760"/>
              <a:t>30/05/17</a:t>
            </a:fld>
            <a:endParaRPr lang="en-US" sz="1800">
              <a:solidFill>
                <a:prstClr val="black"/>
              </a:solidFill>
              <a:latin typeface="Helvetica Neue"/>
            </a:endParaRPr>
          </a:p>
        </p:txBody>
      </p:sp>
      <p:sp>
        <p:nvSpPr>
          <p:cNvPr id="5" name="Footer Placeholder 4"/>
          <p:cNvSpPr>
            <a:spLocks noGrp="1"/>
          </p:cNvSpPr>
          <p:nvPr>
            <p:ph type="ftr" sz="quarter" idx="11"/>
          </p:nvPr>
        </p:nvSpPr>
        <p:spPr>
          <a:xfrm>
            <a:off x="4161261" y="6356351"/>
            <a:ext cx="3856778" cy="365125"/>
          </a:xfrm>
          <a:prstGeom prst="rect">
            <a:avLst/>
          </a:prstGeom>
        </p:spPr>
        <p:txBody>
          <a:bodyPr lIns="121835" tIns="60917" rIns="121835" bIns="60917"/>
          <a:lstStyle/>
          <a:p>
            <a:pPr defTabSz="913760"/>
            <a:endParaRPr lang="en-US" sz="1800">
              <a:solidFill>
                <a:prstClr val="black"/>
              </a:solidFill>
              <a:latin typeface="Helvetica Neue"/>
            </a:endParaRPr>
          </a:p>
        </p:txBody>
      </p:sp>
      <p:sp>
        <p:nvSpPr>
          <p:cNvPr id="6" name="Slide Number Placeholder 5"/>
          <p:cNvSpPr>
            <a:spLocks noGrp="1"/>
          </p:cNvSpPr>
          <p:nvPr>
            <p:ph type="sldNum" sz="quarter" idx="12"/>
          </p:nvPr>
        </p:nvSpPr>
        <p:spPr>
          <a:xfrm>
            <a:off x="8728498" y="6356351"/>
            <a:ext cx="2841837" cy="365125"/>
          </a:xfrm>
          <a:prstGeom prst="rect">
            <a:avLst/>
          </a:prstGeom>
        </p:spPr>
        <p:txBody>
          <a:bodyPr lIns="121835" tIns="60917" rIns="121835" bIns="60917"/>
          <a:lstStyle/>
          <a:p>
            <a:pPr defTabSz="913760"/>
            <a:fld id="{B1AE80D0-E3AD-D943-81B5-64B8C505BA04}" type="slidenum">
              <a:rPr lang="en-US" sz="1800" smtClean="0">
                <a:solidFill>
                  <a:prstClr val="black"/>
                </a:solidFill>
                <a:latin typeface="Helvetica Neue"/>
              </a:rPr>
              <a:pPr defTabSz="913760"/>
              <a:t>‹#›</a:t>
            </a:fld>
            <a:endParaRPr lang="en-US" sz="1800">
              <a:solidFill>
                <a:prstClr val="black"/>
              </a:solidFill>
              <a:latin typeface="Helvetica Neue"/>
            </a:endParaRPr>
          </a:p>
        </p:txBody>
      </p:sp>
    </p:spTree>
    <p:extLst>
      <p:ext uri="{BB962C8B-B14F-4D97-AF65-F5344CB8AC3E}">
        <p14:creationId xmlns:p14="http://schemas.microsoft.com/office/powerpoint/2010/main" val="311270776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nak 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4" name="TextBox 3"/>
          <p:cNvSpPr txBox="1"/>
          <p:nvPr userDrawn="1"/>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7" name="Picture 6"/>
          <p:cNvPicPr>
            <a:picLocks noChangeAspect="1"/>
          </p:cNvPicPr>
          <p:nvPr userDrawn="1"/>
        </p:nvPicPr>
        <p:blipFill>
          <a:blip r:embed="rId3"/>
          <a:stretch>
            <a:fillRect/>
          </a:stretch>
        </p:blipFill>
        <p:spPr>
          <a:xfrm>
            <a:off x="0" y="6581768"/>
            <a:ext cx="12179300" cy="276232"/>
          </a:xfrm>
          <a:prstGeom prst="rect">
            <a:avLst/>
          </a:prstGeom>
        </p:spPr>
      </p:pic>
      <p:pic>
        <p:nvPicPr>
          <p:cNvPr id="6" name="Picture 5"/>
          <p:cNvPicPr>
            <a:picLocks noChangeAspect="1"/>
          </p:cNvPicPr>
          <p:nvPr userDrawn="1"/>
        </p:nvPicPr>
        <p:blipFill>
          <a:blip r:embed="rId4"/>
          <a:stretch>
            <a:fillRect/>
          </a:stretch>
        </p:blipFill>
        <p:spPr>
          <a:xfrm>
            <a:off x="377828" y="642635"/>
            <a:ext cx="1095374" cy="403559"/>
          </a:xfrm>
          <a:prstGeom prst="rect">
            <a:avLst/>
          </a:prstGeom>
        </p:spPr>
      </p:pic>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oter only">
    <p:spTree>
      <p:nvGrpSpPr>
        <p:cNvPr id="1" name=""/>
        <p:cNvGrpSpPr/>
        <p:nvPr/>
      </p:nvGrpSpPr>
      <p:grpSpPr>
        <a:xfrm>
          <a:off x="0" y="0"/>
          <a:ext cx="0" cy="0"/>
          <a:chOff x="0" y="0"/>
          <a:chExt cx="0" cy="0"/>
        </a:xfrm>
      </p:grpSpPr>
      <p:sp>
        <p:nvSpPr>
          <p:cNvPr id="22" name="Shape 22"/>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240590630"/>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1382563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8021067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28584886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4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9727889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5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6328712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6_footer only">
    <p:spTree>
      <p:nvGrpSpPr>
        <p:cNvPr id="1" name=""/>
        <p:cNvGrpSpPr/>
        <p:nvPr/>
      </p:nvGrpSpPr>
      <p:grpSpPr>
        <a:xfrm>
          <a:off x="0" y="0"/>
          <a:ext cx="0" cy="0"/>
          <a:chOff x="0" y="0"/>
          <a:chExt cx="0" cy="0"/>
        </a:xfrm>
      </p:grpSpPr>
      <p:sp>
        <p:nvSpPr>
          <p:cNvPr id="3" name="Rectangle 2"/>
          <p:cNvSpPr/>
          <p:nvPr userDrawn="1"/>
        </p:nvSpPr>
        <p:spPr>
          <a:xfrm>
            <a:off x="1" y="2812246"/>
            <a:ext cx="12193678" cy="3776110"/>
          </a:xfrm>
          <a:prstGeom prst="rect">
            <a:avLst/>
          </a:prstGeom>
          <a:gradFill flip="none" rotWithShape="1">
            <a:gsLst>
              <a:gs pos="0">
                <a:schemeClr val="bg2">
                  <a:lumMod val="75000"/>
                  <a:alpha val="95000"/>
                </a:schemeClr>
              </a:gs>
              <a:gs pos="100000">
                <a:srgbClr val="FFFFFF">
                  <a:alpha val="9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4" name="Rectangle 3"/>
          <p:cNvSpPr/>
          <p:nvPr userDrawn="1"/>
        </p:nvSpPr>
        <p:spPr>
          <a:xfrm>
            <a:off x="0" y="5231392"/>
            <a:ext cx="12204250" cy="1647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620" tIns="22815" rIns="45620" bIns="22815" rtlCol="0" anchor="ctr"/>
          <a:lstStyle/>
          <a:p>
            <a:pPr algn="ctr"/>
            <a:endParaRPr lang="en-US" dirty="0"/>
          </a:p>
        </p:txBody>
      </p:sp>
      <p:sp>
        <p:nvSpPr>
          <p:cNvPr id="6" name="Text Placeholder 5"/>
          <p:cNvSpPr>
            <a:spLocks noGrp="1"/>
          </p:cNvSpPr>
          <p:nvPr>
            <p:ph type="body" sz="quarter" idx="10"/>
          </p:nvPr>
        </p:nvSpPr>
        <p:spPr>
          <a:xfrm>
            <a:off x="-10299" y="5352849"/>
            <a:ext cx="12214189" cy="438944"/>
          </a:xfrm>
        </p:spPr>
        <p:txBody>
          <a:bodyPr>
            <a:noAutofit/>
          </a:bodyPr>
          <a:lstStyle>
            <a:lvl1pPr marL="0" indent="0" algn="ctr">
              <a:buNone/>
              <a:defRPr sz="2400">
                <a:solidFill>
                  <a:srgbClr val="FFFFFF"/>
                </a:solidFill>
              </a:defRPr>
            </a:lvl1pPr>
            <a:lvl2pPr marL="456442" indent="0" algn="ctr">
              <a:buNone/>
              <a:defRPr sz="2400">
                <a:solidFill>
                  <a:srgbClr val="FFFFFF"/>
                </a:solidFill>
              </a:defRPr>
            </a:lvl2pPr>
            <a:lvl3pPr marL="912886" indent="0" algn="ctr">
              <a:buNone/>
              <a:defRPr sz="2400">
                <a:solidFill>
                  <a:srgbClr val="FFFFFF"/>
                </a:solidFill>
              </a:defRPr>
            </a:lvl3pPr>
            <a:lvl4pPr marL="1369332" indent="0" algn="ctr">
              <a:buNone/>
              <a:defRPr sz="2400">
                <a:solidFill>
                  <a:srgbClr val="FFFFFF"/>
                </a:solidFill>
              </a:defRPr>
            </a:lvl4pPr>
            <a:lvl5pPr marL="1825775" indent="0" algn="ctr">
              <a:buNone/>
              <a:defRPr sz="24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8"/>
          <p:cNvGrpSpPr/>
          <p:nvPr userDrawn="1"/>
        </p:nvGrpSpPr>
        <p:grpSpPr>
          <a:xfrm>
            <a:off x="387038" y="6519781"/>
            <a:ext cx="719643" cy="238852"/>
            <a:chOff x="2180079" y="1794759"/>
            <a:chExt cx="4783843" cy="1586327"/>
          </a:xfrm>
          <a:solidFill>
            <a:schemeClr val="bg1"/>
          </a:solidFill>
        </p:grpSpPr>
        <p:grpSp>
          <p:nvGrpSpPr>
            <p:cNvPr id="10" name="Group 112"/>
            <p:cNvGrpSpPr/>
            <p:nvPr userDrawn="1"/>
          </p:nvGrpSpPr>
          <p:grpSpPr>
            <a:xfrm>
              <a:off x="2180079" y="2110614"/>
              <a:ext cx="4783843" cy="1270472"/>
              <a:chOff x="0" y="928531"/>
              <a:chExt cx="12756912" cy="3387923"/>
            </a:xfrm>
            <a:grpFill/>
          </p:grpSpPr>
          <p:sp>
            <p:nvSpPr>
              <p:cNvPr id="12" name="Shape 106"/>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107"/>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108"/>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109"/>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110"/>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111"/>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19030" tIns="19030" rIns="19030" bIns="19030" numCol="1" anchor="ctr">
                <a:noAutofit/>
              </a:bodyPr>
              <a:lstStyle/>
              <a:p>
                <a:pPr algn="ctr" defTabSz="113941">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1" name="Shape 113"/>
            <p:cNvSpPr/>
            <p:nvPr userDrawn="1"/>
          </p:nvSpPr>
          <p:spPr>
            <a:xfrm>
              <a:off x="4004985" y="1794759"/>
              <a:ext cx="262609" cy="26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19050" tIns="19050" rIns="19050" bIns="19050" anchor="ctr"/>
            <a:lstStyle/>
            <a:p>
              <a:pPr lvl="0" algn="ctr">
                <a:defRPr sz="6500" b="1" spc="-195">
                  <a:solidFill>
                    <a:srgbClr val="FFFFFF"/>
                  </a:solidFill>
                </a:defRPr>
              </a:pPr>
              <a:endParaRPr/>
            </a:p>
          </p:txBody>
        </p:sp>
      </p:grpSp>
      <p:sp>
        <p:nvSpPr>
          <p:cNvPr id="7" name="Title 6"/>
          <p:cNvSpPr>
            <a:spLocks noGrp="1"/>
          </p:cNvSpPr>
          <p:nvPr>
            <p:ph type="title"/>
          </p:nvPr>
        </p:nvSpPr>
        <p:spPr/>
        <p:txBody>
          <a:bodyPr/>
          <a:lstStyle/>
          <a:p>
            <a:r>
              <a:rPr lang="en-US" smtClean="0"/>
              <a:t>Click to edit Master title style</a:t>
            </a:r>
            <a:endParaRPr lang="en-US"/>
          </a:p>
        </p:txBody>
      </p:sp>
      <p:sp>
        <p:nvSpPr>
          <p:cNvPr id="22" name="Slide Number Placeholder 9"/>
          <p:cNvSpPr>
            <a:spLocks noGrp="1"/>
          </p:cNvSpPr>
          <p:nvPr>
            <p:ph type="sldNum" sz="quarter" idx="4"/>
          </p:nvPr>
        </p:nvSpPr>
        <p:spPr>
          <a:xfrm>
            <a:off x="11364295" y="6453818"/>
            <a:ext cx="611217" cy="365125"/>
          </a:xfrm>
          <a:prstGeom prst="rect">
            <a:avLst/>
          </a:prstGeom>
        </p:spPr>
        <p:txBody>
          <a:bodyPr vert="horz" lIns="91286" tIns="45643" rIns="91286" bIns="45643" rtlCol="0" anchor="ctr"/>
          <a:lstStyle>
            <a:lvl1pPr algn="r">
              <a:defRPr sz="1200" b="0" i="0">
                <a:solidFill>
                  <a:srgbClr val="FFFFFF"/>
                </a:solidFill>
                <a:latin typeface="Helvetica Neue Light"/>
                <a:cs typeface="Helvetica Neue Light"/>
              </a:defRPr>
            </a:lvl1pPr>
          </a:lstStyle>
          <a:p>
            <a:pPr defTabSz="456441"/>
            <a:fld id="{B9CF2066-C172-C043-9656-E2597F9B5BE6}" type="slidenum">
              <a:rPr lang="en-US" smtClean="0"/>
              <a:pPr defTabSz="456441"/>
              <a:t>‹#›</a:t>
            </a:fld>
            <a:endParaRPr lang="en-US" dirty="0"/>
          </a:p>
        </p:txBody>
      </p:sp>
      <p:sp>
        <p:nvSpPr>
          <p:cNvPr id="23" name="Footer Placeholder 3"/>
          <p:cNvSpPr>
            <a:spLocks noGrp="1"/>
          </p:cNvSpPr>
          <p:nvPr>
            <p:ph type="ftr" sz="quarter" idx="3"/>
          </p:nvPr>
        </p:nvSpPr>
        <p:spPr>
          <a:xfrm>
            <a:off x="7401523" y="6457154"/>
            <a:ext cx="3856778" cy="365125"/>
          </a:xfrm>
          <a:prstGeom prst="rect">
            <a:avLst/>
          </a:prstGeom>
        </p:spPr>
        <p:txBody>
          <a:bodyPr vert="horz" lIns="45620" tIns="22815" rIns="45620" bIns="22815" rtlCol="0" anchor="ctr"/>
          <a:lstStyle>
            <a:lvl1pPr algn="r">
              <a:defRPr sz="900" b="0" i="0" spc="0">
                <a:solidFill>
                  <a:srgbClr val="FFFFFF"/>
                </a:solidFill>
                <a:latin typeface="Helvetica Neue Light"/>
                <a:cs typeface="Helvetica Neue Light"/>
              </a:defRPr>
            </a:lvl1pPr>
          </a:lstStyle>
          <a:p>
            <a:r>
              <a:rPr lang="en-US" dirty="0" smtClean="0"/>
              <a:t>©2015 Apigee. All Rights Reserved. </a:t>
            </a:r>
            <a:endParaRPr lang="en-US" dirty="0"/>
          </a:p>
        </p:txBody>
      </p:sp>
    </p:spTree>
    <p:extLst>
      <p:ext uri="{BB962C8B-B14F-4D97-AF65-F5344CB8AC3E}">
        <p14:creationId xmlns:p14="http://schemas.microsoft.com/office/powerpoint/2010/main" val="35300090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0917" y="2497316"/>
            <a:ext cx="8085693" cy="1376515"/>
          </a:xfrm>
        </p:spPr>
        <p:txBody>
          <a:bodyPr rIns="0" anchor="b">
            <a:noAutofit/>
          </a:bodyPr>
          <a:lstStyle>
            <a:lvl1pPr algn="l">
              <a:defRPr sz="4800" b="0">
                <a:solidFill>
                  <a:schemeClr val="tx1"/>
                </a:solidFill>
                <a:latin typeface="+mj-l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950919" y="3873505"/>
            <a:ext cx="7994867" cy="730251"/>
          </a:xfrm>
        </p:spPr>
        <p:txBody>
          <a:bodyPr/>
          <a:lstStyle>
            <a:lvl1pPr marL="0" indent="0">
              <a:buNone/>
              <a:defRPr b="1">
                <a:solidFill>
                  <a:schemeClr val="tx2"/>
                </a:solidFill>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pic>
        <p:nvPicPr>
          <p:cNvPr id="3" name="Picture 2"/>
          <p:cNvPicPr>
            <a:picLocks noChangeAspect="1"/>
          </p:cNvPicPr>
          <p:nvPr/>
        </p:nvPicPr>
        <p:blipFill>
          <a:blip r:embed="rId3"/>
          <a:stretch>
            <a:fillRect/>
          </a:stretch>
        </p:blipFill>
        <p:spPr>
          <a:xfrm>
            <a:off x="377828" y="642635"/>
            <a:ext cx="1095374" cy="403559"/>
          </a:xfrm>
          <a:prstGeom prst="rect">
            <a:avLst/>
          </a:prstGeom>
        </p:spPr>
      </p:pic>
      <p:pic>
        <p:nvPicPr>
          <p:cNvPr id="5" name="Picture 4"/>
          <p:cNvPicPr>
            <a:picLocks noChangeAspect="1"/>
          </p:cNvPicPr>
          <p:nvPr userDrawn="1"/>
        </p:nvPicPr>
        <p:blipFill>
          <a:blip r:embed="rId3"/>
          <a:stretch>
            <a:fillRect/>
          </a:stretch>
        </p:blipFill>
        <p:spPr>
          <a:xfrm>
            <a:off x="377828" y="642635"/>
            <a:ext cx="1095374" cy="403559"/>
          </a:xfrm>
          <a:prstGeom prst="rect">
            <a:avLst/>
          </a:prstGeom>
        </p:spPr>
      </p:pic>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915" y="2608741"/>
            <a:ext cx="8244033" cy="1807971"/>
          </a:xfrm>
        </p:spPr>
        <p:txBody>
          <a:bodyPr rIns="0" anchor="ctr">
            <a:normAutofit/>
          </a:bodyPr>
          <a:lstStyle>
            <a:lvl1pPr algn="l">
              <a:defRPr sz="4000" b="0" cap="none" baseline="0">
                <a:solidFill>
                  <a:schemeClr val="tx1"/>
                </a:solidFill>
                <a:latin typeface="+mj-lt"/>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915" y="2608741"/>
            <a:ext cx="8244033" cy="1807971"/>
          </a:xfrm>
        </p:spPr>
        <p:txBody>
          <a:bodyPr rIns="0" anchor="ctr">
            <a:normAutofit/>
          </a:bodyPr>
          <a:lstStyle>
            <a:lvl1pPr algn="l">
              <a:defRPr sz="4000" b="0" cap="none" baseline="0">
                <a:solidFill>
                  <a:schemeClr val="tx1"/>
                </a:solidFill>
                <a:latin typeface="+mj-lt"/>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5052" y="1061476"/>
            <a:ext cx="4921480" cy="639763"/>
          </a:xfrm>
        </p:spPr>
        <p:txBody>
          <a:bodyPr anchor="b">
            <a:normAutofit/>
          </a:bodyPr>
          <a:lstStyle>
            <a:lvl1pPr marL="0" indent="0">
              <a:buNone/>
              <a:defRPr sz="2400" b="0">
                <a:solidFill>
                  <a:schemeClr val="tx2"/>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755" y="1701237"/>
            <a:ext cx="525278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2508" y="1061476"/>
            <a:ext cx="5117831" cy="639763"/>
          </a:xfrm>
        </p:spPr>
        <p:txBody>
          <a:bodyPr anchor="b">
            <a:normAutofit/>
          </a:bodyPr>
          <a:lstStyle>
            <a:lvl1pPr marL="0" indent="0">
              <a:buNone/>
              <a:defRPr sz="2400" b="0">
                <a:solidFill>
                  <a:srgbClr val="FF4300"/>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05437" y="1701240"/>
            <a:ext cx="546490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10"/>
          </p:nvPr>
        </p:nvSpPr>
        <p:spPr>
          <a:xfrm>
            <a:off x="872024"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
        <p:nvSpPr>
          <p:cNvPr id="7" name="Title 6"/>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4" y="2232425"/>
            <a:ext cx="9820637" cy="2390192"/>
          </a:xfrm>
        </p:spPr>
        <p:txBody>
          <a:bodyPr anchor="ctr">
            <a:noAutofit/>
          </a:bodyPr>
          <a:lstStyle>
            <a:lvl1pPr>
              <a:defRPr sz="4000">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cxnSp>
        <p:nvCxnSpPr>
          <p:cNvPr id="7" name="Straight Connector 6"/>
          <p:cNvCxnSpPr/>
          <p:nvPr/>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4" y="515160"/>
            <a:ext cx="3569335" cy="2041181"/>
          </a:xfr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sp>
        <p:nvSpPr>
          <p:cNvPr id="5" name="Content Placeholder 4"/>
          <p:cNvSpPr>
            <a:spLocks noGrp="1"/>
          </p:cNvSpPr>
          <p:nvPr>
            <p:ph sz="quarter" idx="11"/>
          </p:nvPr>
        </p:nvSpPr>
        <p:spPr>
          <a:xfrm>
            <a:off x="885822" y="3454402"/>
            <a:ext cx="3568700" cy="2298700"/>
          </a:xfrm>
        </p:spPr>
        <p:txBody>
          <a:bodyPr anchor="b">
            <a:normAutofit/>
          </a:bodyPr>
          <a:lstStyle>
            <a:lvl1pPr marL="0" indent="0">
              <a:buNone/>
              <a:defRPr sz="2400">
                <a:latin typeface="+mn-lt"/>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3" y="981081"/>
            <a:ext cx="5537199" cy="4772025"/>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585" y="1419988"/>
            <a:ext cx="5230421"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2427" y="1419988"/>
            <a:ext cx="5236152"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714345"/>
            <a:ext cx="12179300" cy="150672"/>
          </a:xfrm>
          <a:prstGeom prst="rect">
            <a:avLst/>
          </a:prstGeom>
        </p:spPr>
      </p:pic>
      <p:pic>
        <p:nvPicPr>
          <p:cNvPr id="4" name="Picture 3"/>
          <p:cNvPicPr>
            <a:picLocks noChangeAspect="1"/>
          </p:cNvPicPr>
          <p:nvPr userDrawn="1"/>
        </p:nvPicPr>
        <p:blipFill>
          <a:blip r:embed="rId2"/>
          <a:stretch>
            <a:fillRect/>
          </a:stretch>
        </p:blipFill>
        <p:spPr>
          <a:xfrm>
            <a:off x="0" y="6714345"/>
            <a:ext cx="12179300" cy="150672"/>
          </a:xfrm>
          <a:prstGeom prst="rect">
            <a:avLst/>
          </a:prstGeom>
        </p:spPr>
      </p:pic>
    </p:spTree>
    <p:extLst>
      <p:ext uri="{BB962C8B-B14F-4D97-AF65-F5344CB8AC3E}">
        <p14:creationId xmlns:p14="http://schemas.microsoft.com/office/powerpoint/2010/main" val="3009415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nak 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4" name="TextBox 3"/>
          <p:cNvSpPr txBox="1"/>
          <p:nvPr/>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7" name="Picture 6"/>
          <p:cNvPicPr>
            <a:picLocks noChangeAspect="1"/>
          </p:cNvPicPr>
          <p:nvPr/>
        </p:nvPicPr>
        <p:blipFill>
          <a:blip r:embed="rId3"/>
          <a:stretch>
            <a:fillRect/>
          </a:stretch>
        </p:blipFill>
        <p:spPr>
          <a:xfrm>
            <a:off x="0" y="6581768"/>
            <a:ext cx="12179300" cy="276232"/>
          </a:xfrm>
          <a:prstGeom prst="rect">
            <a:avLst/>
          </a:prstGeom>
        </p:spPr>
      </p:pic>
      <p:pic>
        <p:nvPicPr>
          <p:cNvPr id="6" name="Picture 5"/>
          <p:cNvPicPr>
            <a:picLocks noChangeAspect="1"/>
          </p:cNvPicPr>
          <p:nvPr/>
        </p:nvPicPr>
        <p:blipFill>
          <a:blip r:embed="rId4"/>
          <a:stretch>
            <a:fillRect/>
          </a:stretch>
        </p:blipFill>
        <p:spPr>
          <a:xfrm>
            <a:off x="377828" y="642635"/>
            <a:ext cx="1095374" cy="403559"/>
          </a:xfrm>
          <a:prstGeom prst="rect">
            <a:avLst/>
          </a:prstGeom>
        </p:spPr>
      </p:pic>
      <p:sp>
        <p:nvSpPr>
          <p:cNvPr id="8" name="Rectangle 7"/>
          <p:cNvSpPr/>
          <p:nvPr userDrawn="1"/>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9" name="TextBox 8"/>
          <p:cNvSpPr txBox="1"/>
          <p:nvPr userDrawn="1"/>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10" name="Picture 9"/>
          <p:cNvPicPr>
            <a:picLocks noChangeAspect="1"/>
          </p:cNvPicPr>
          <p:nvPr userDrawn="1"/>
        </p:nvPicPr>
        <p:blipFill>
          <a:blip r:embed="rId3"/>
          <a:stretch>
            <a:fillRect/>
          </a:stretch>
        </p:blipFill>
        <p:spPr>
          <a:xfrm>
            <a:off x="0" y="6581768"/>
            <a:ext cx="12179300" cy="276232"/>
          </a:xfrm>
          <a:prstGeom prst="rect">
            <a:avLst/>
          </a:prstGeom>
        </p:spPr>
      </p:pic>
      <p:pic>
        <p:nvPicPr>
          <p:cNvPr id="12" name="Picture 11"/>
          <p:cNvPicPr>
            <a:picLocks noChangeAspect="1"/>
          </p:cNvPicPr>
          <p:nvPr userDrawn="1"/>
        </p:nvPicPr>
        <p:blipFill>
          <a:blip r:embed="rId4"/>
          <a:stretch>
            <a:fillRect/>
          </a:stretch>
        </p:blipFill>
        <p:spPr>
          <a:xfrm>
            <a:off x="377828" y="642635"/>
            <a:ext cx="1095374" cy="403559"/>
          </a:xfrm>
          <a:prstGeom prst="rect">
            <a:avLst/>
          </a:prstGeom>
        </p:spPr>
      </p:pic>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0917" y="2497316"/>
            <a:ext cx="8085693" cy="1376515"/>
          </a:xfrm>
        </p:spPr>
        <p:txBody>
          <a:bodyPr rIns="0" anchor="b">
            <a:noAutofit/>
          </a:bodyPr>
          <a:lstStyle>
            <a:lvl1pPr algn="l">
              <a:defRPr sz="4800" b="0">
                <a:solidFill>
                  <a:schemeClr val="tx1"/>
                </a:solidFill>
                <a:latin typeface="+mj-l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950919" y="3873505"/>
            <a:ext cx="7994867" cy="730251"/>
          </a:xfrm>
        </p:spPr>
        <p:txBody>
          <a:bodyPr/>
          <a:lstStyle>
            <a:lvl1pPr marL="0" indent="0">
              <a:buNone/>
              <a:defRPr b="1">
                <a:solidFill>
                  <a:schemeClr val="tx2"/>
                </a:solidFill>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pic>
        <p:nvPicPr>
          <p:cNvPr id="3" name="Picture 2"/>
          <p:cNvPicPr>
            <a:picLocks noChangeAspect="1"/>
          </p:cNvPicPr>
          <p:nvPr/>
        </p:nvPicPr>
        <p:blipFill>
          <a:blip r:embed="rId3"/>
          <a:stretch>
            <a:fillRect/>
          </a:stretch>
        </p:blipFill>
        <p:spPr>
          <a:xfrm>
            <a:off x="377828" y="642635"/>
            <a:ext cx="1095374" cy="403559"/>
          </a:xfrm>
          <a:prstGeom prst="rect">
            <a:avLst/>
          </a:prstGeom>
        </p:spPr>
      </p:pic>
      <p:pic>
        <p:nvPicPr>
          <p:cNvPr id="5" name="Picture 4"/>
          <p:cNvPicPr>
            <a:picLocks noChangeAspect="1"/>
          </p:cNvPicPr>
          <p:nvPr userDrawn="1"/>
        </p:nvPicPr>
        <p:blipFill>
          <a:blip r:embed="rId3"/>
          <a:stretch>
            <a:fillRect/>
          </a:stretch>
        </p:blipFill>
        <p:spPr>
          <a:xfrm>
            <a:off x="377828" y="642635"/>
            <a:ext cx="1095374" cy="403559"/>
          </a:xfrm>
          <a:prstGeom prst="rect">
            <a:avLst/>
          </a:prstGeom>
        </p:spPr>
      </p:pic>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915" y="2608741"/>
            <a:ext cx="8244033" cy="1807971"/>
          </a:xfrm>
        </p:spPr>
        <p:txBody>
          <a:bodyPr rIns="0" anchor="ctr">
            <a:normAutofit/>
          </a:bodyPr>
          <a:lstStyle>
            <a:lvl1pPr algn="l">
              <a:defRPr sz="4000" b="0" cap="none" baseline="0">
                <a:solidFill>
                  <a:schemeClr val="tx1"/>
                </a:solidFill>
                <a:latin typeface="+mj-lt"/>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5052" y="1061476"/>
            <a:ext cx="4921480" cy="639763"/>
          </a:xfrm>
        </p:spPr>
        <p:txBody>
          <a:bodyPr anchor="b">
            <a:normAutofit/>
          </a:bodyPr>
          <a:lstStyle>
            <a:lvl1pPr marL="0" indent="0">
              <a:buNone/>
              <a:defRPr sz="2400" b="0">
                <a:solidFill>
                  <a:schemeClr val="tx2"/>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755" y="1701237"/>
            <a:ext cx="525278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2508" y="1061476"/>
            <a:ext cx="5117831" cy="639763"/>
          </a:xfrm>
        </p:spPr>
        <p:txBody>
          <a:bodyPr anchor="b">
            <a:normAutofit/>
          </a:bodyPr>
          <a:lstStyle>
            <a:lvl1pPr marL="0" indent="0">
              <a:buNone/>
              <a:defRPr sz="2400" b="0">
                <a:solidFill>
                  <a:srgbClr val="FF4300"/>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05437" y="1701240"/>
            <a:ext cx="546490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10"/>
          </p:nvPr>
        </p:nvSpPr>
        <p:spPr>
          <a:xfrm>
            <a:off x="872024"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
        <p:nvSpPr>
          <p:cNvPr id="7" name="Title 6"/>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4" y="2232425"/>
            <a:ext cx="9820637" cy="2390192"/>
          </a:xfrm>
        </p:spPr>
        <p:txBody>
          <a:bodyPr anchor="ctr">
            <a:noAutofit/>
          </a:bodyPr>
          <a:lstStyle>
            <a:lvl1pPr>
              <a:defRPr sz="4000">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cxnSp>
        <p:nvCxnSpPr>
          <p:cNvPr id="7" name="Straight Connector 6"/>
          <p:cNvCxnSpPr/>
          <p:nvPr/>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4" y="515160"/>
            <a:ext cx="3569335" cy="2041181"/>
          </a:xfr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sp>
        <p:nvSpPr>
          <p:cNvPr id="5" name="Content Placeholder 4"/>
          <p:cNvSpPr>
            <a:spLocks noGrp="1"/>
          </p:cNvSpPr>
          <p:nvPr>
            <p:ph sz="quarter" idx="11"/>
          </p:nvPr>
        </p:nvSpPr>
        <p:spPr>
          <a:xfrm>
            <a:off x="885822" y="3454402"/>
            <a:ext cx="3568700" cy="2298700"/>
          </a:xfrm>
        </p:spPr>
        <p:txBody>
          <a:bodyPr anchor="b">
            <a:normAutofit/>
          </a:bodyPr>
          <a:lstStyle>
            <a:lvl1pPr marL="0" indent="0">
              <a:buNone/>
              <a:defRPr sz="2400">
                <a:latin typeface="+mn-lt"/>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3" y="981081"/>
            <a:ext cx="5537199" cy="4772025"/>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585" y="1419988"/>
            <a:ext cx="5230421"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2427" y="1419988"/>
            <a:ext cx="5236152"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714345"/>
            <a:ext cx="12179300" cy="150672"/>
          </a:xfrm>
          <a:prstGeom prst="rect">
            <a:avLst/>
          </a:prstGeom>
        </p:spPr>
      </p:pic>
      <p:pic>
        <p:nvPicPr>
          <p:cNvPr id="4" name="Picture 3"/>
          <p:cNvPicPr>
            <a:picLocks noChangeAspect="1"/>
          </p:cNvPicPr>
          <p:nvPr userDrawn="1"/>
        </p:nvPicPr>
        <p:blipFill>
          <a:blip r:embed="rId2"/>
          <a:stretch>
            <a:fillRect/>
          </a:stretch>
        </p:blipFill>
        <p:spPr>
          <a:xfrm>
            <a:off x="0" y="6714345"/>
            <a:ext cx="12179300" cy="150672"/>
          </a:xfrm>
          <a:prstGeom prst="rect">
            <a:avLst/>
          </a:prstGeom>
        </p:spPr>
      </p:pic>
    </p:spTree>
    <p:extLst>
      <p:ext uri="{BB962C8B-B14F-4D97-AF65-F5344CB8AC3E}">
        <p14:creationId xmlns:p14="http://schemas.microsoft.com/office/powerpoint/2010/main" val="30094150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hnak 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4" name="TextBox 3"/>
          <p:cNvSpPr txBox="1"/>
          <p:nvPr/>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7" name="Picture 6"/>
          <p:cNvPicPr>
            <a:picLocks noChangeAspect="1"/>
          </p:cNvPicPr>
          <p:nvPr/>
        </p:nvPicPr>
        <p:blipFill>
          <a:blip r:embed="rId3"/>
          <a:stretch>
            <a:fillRect/>
          </a:stretch>
        </p:blipFill>
        <p:spPr>
          <a:xfrm>
            <a:off x="0" y="6581768"/>
            <a:ext cx="12179300" cy="276232"/>
          </a:xfrm>
          <a:prstGeom prst="rect">
            <a:avLst/>
          </a:prstGeom>
        </p:spPr>
      </p:pic>
      <p:pic>
        <p:nvPicPr>
          <p:cNvPr id="6" name="Picture 5"/>
          <p:cNvPicPr>
            <a:picLocks noChangeAspect="1"/>
          </p:cNvPicPr>
          <p:nvPr/>
        </p:nvPicPr>
        <p:blipFill>
          <a:blip r:embed="rId4"/>
          <a:stretch>
            <a:fillRect/>
          </a:stretch>
        </p:blipFill>
        <p:spPr>
          <a:xfrm>
            <a:off x="377828" y="642635"/>
            <a:ext cx="1095374" cy="403559"/>
          </a:xfrm>
          <a:prstGeom prst="rect">
            <a:avLst/>
          </a:prstGeom>
        </p:spPr>
      </p:pic>
      <p:sp>
        <p:nvSpPr>
          <p:cNvPr id="8" name="Rectangle 7"/>
          <p:cNvSpPr/>
          <p:nvPr userDrawn="1"/>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9" name="TextBox 8"/>
          <p:cNvSpPr txBox="1"/>
          <p:nvPr userDrawn="1"/>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10" name="Picture 9"/>
          <p:cNvPicPr>
            <a:picLocks noChangeAspect="1"/>
          </p:cNvPicPr>
          <p:nvPr userDrawn="1"/>
        </p:nvPicPr>
        <p:blipFill>
          <a:blip r:embed="rId3"/>
          <a:stretch>
            <a:fillRect/>
          </a:stretch>
        </p:blipFill>
        <p:spPr>
          <a:xfrm>
            <a:off x="0" y="6581768"/>
            <a:ext cx="12179300" cy="276232"/>
          </a:xfrm>
          <a:prstGeom prst="rect">
            <a:avLst/>
          </a:prstGeom>
        </p:spPr>
      </p:pic>
      <p:pic>
        <p:nvPicPr>
          <p:cNvPr id="12" name="Picture 11"/>
          <p:cNvPicPr>
            <a:picLocks noChangeAspect="1"/>
          </p:cNvPicPr>
          <p:nvPr userDrawn="1"/>
        </p:nvPicPr>
        <p:blipFill>
          <a:blip r:embed="rId4"/>
          <a:stretch>
            <a:fillRect/>
          </a:stretch>
        </p:blipFill>
        <p:spPr>
          <a:xfrm>
            <a:off x="377828" y="642635"/>
            <a:ext cx="1095374" cy="403559"/>
          </a:xfrm>
          <a:prstGeom prst="rect">
            <a:avLst/>
          </a:prstGeom>
        </p:spPr>
      </p:pic>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0917" y="2497316"/>
            <a:ext cx="8085693" cy="1376515"/>
          </a:xfrm>
        </p:spPr>
        <p:txBody>
          <a:bodyPr rIns="0" anchor="b">
            <a:noAutofit/>
          </a:bodyPr>
          <a:lstStyle>
            <a:lvl1pPr algn="l">
              <a:defRPr sz="4800" b="0">
                <a:solidFill>
                  <a:schemeClr val="tx1"/>
                </a:solidFill>
                <a:latin typeface="+mj-l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950919" y="3873505"/>
            <a:ext cx="7994867" cy="730251"/>
          </a:xfrm>
        </p:spPr>
        <p:txBody>
          <a:bodyPr/>
          <a:lstStyle>
            <a:lvl1pPr marL="0" indent="0">
              <a:buNone/>
              <a:defRPr b="1">
                <a:solidFill>
                  <a:schemeClr val="tx2"/>
                </a:solidFill>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pic>
        <p:nvPicPr>
          <p:cNvPr id="3" name="Picture 2"/>
          <p:cNvPicPr>
            <a:picLocks noChangeAspect="1"/>
          </p:cNvPicPr>
          <p:nvPr/>
        </p:nvPicPr>
        <p:blipFill>
          <a:blip r:embed="rId3"/>
          <a:stretch>
            <a:fillRect/>
          </a:stretch>
        </p:blipFill>
        <p:spPr>
          <a:xfrm>
            <a:off x="377828" y="642635"/>
            <a:ext cx="1095374" cy="403559"/>
          </a:xfrm>
          <a:prstGeom prst="rect">
            <a:avLst/>
          </a:prstGeom>
        </p:spPr>
      </p:pic>
      <p:pic>
        <p:nvPicPr>
          <p:cNvPr id="5" name="Picture 4"/>
          <p:cNvPicPr>
            <a:picLocks noChangeAspect="1"/>
          </p:cNvPicPr>
          <p:nvPr userDrawn="1"/>
        </p:nvPicPr>
        <p:blipFill>
          <a:blip r:embed="rId3"/>
          <a:stretch>
            <a:fillRect/>
          </a:stretch>
        </p:blipFill>
        <p:spPr>
          <a:xfrm>
            <a:off x="377828" y="642635"/>
            <a:ext cx="1095374" cy="403559"/>
          </a:xfrm>
          <a:prstGeom prst="rect">
            <a:avLst/>
          </a:prstGeom>
        </p:spPr>
      </p:pic>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915" y="2608741"/>
            <a:ext cx="8244033" cy="1807971"/>
          </a:xfrm>
        </p:spPr>
        <p:txBody>
          <a:bodyPr rIns="0" anchor="ctr">
            <a:normAutofit/>
          </a:bodyPr>
          <a:lstStyle>
            <a:lvl1pPr algn="l">
              <a:defRPr sz="4000" b="0" cap="none" baseline="0">
                <a:solidFill>
                  <a:schemeClr val="tx1"/>
                </a:solidFill>
                <a:latin typeface="+mj-lt"/>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5052" y="1061476"/>
            <a:ext cx="4921480" cy="639763"/>
          </a:xfrm>
        </p:spPr>
        <p:txBody>
          <a:bodyPr anchor="b">
            <a:normAutofit/>
          </a:bodyPr>
          <a:lstStyle>
            <a:lvl1pPr marL="0" indent="0">
              <a:buNone/>
              <a:defRPr sz="2400" b="0">
                <a:solidFill>
                  <a:schemeClr val="tx2"/>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755" y="1701237"/>
            <a:ext cx="525278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2508" y="1061476"/>
            <a:ext cx="5117831" cy="639763"/>
          </a:xfrm>
        </p:spPr>
        <p:txBody>
          <a:bodyPr anchor="b">
            <a:normAutofit/>
          </a:bodyPr>
          <a:lstStyle>
            <a:lvl1pPr marL="0" indent="0">
              <a:buNone/>
              <a:defRPr sz="2400" b="0">
                <a:solidFill>
                  <a:srgbClr val="FF4300"/>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05437" y="1701240"/>
            <a:ext cx="546490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10"/>
          </p:nvPr>
        </p:nvSpPr>
        <p:spPr>
          <a:xfrm>
            <a:off x="872024"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
        <p:nvSpPr>
          <p:cNvPr id="7" name="Title 6"/>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4" y="2232425"/>
            <a:ext cx="9820637" cy="2390192"/>
          </a:xfrm>
        </p:spPr>
        <p:txBody>
          <a:bodyPr anchor="ctr">
            <a:noAutofit/>
          </a:bodyPr>
          <a:lstStyle>
            <a:lvl1pPr>
              <a:defRPr sz="4000">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cxnSp>
        <p:nvCxnSpPr>
          <p:cNvPr id="7" name="Straight Connector 6"/>
          <p:cNvCxnSpPr/>
          <p:nvPr/>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4" y="515160"/>
            <a:ext cx="3569335" cy="2041181"/>
          </a:xfr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sp>
        <p:nvSpPr>
          <p:cNvPr id="5" name="Content Placeholder 4"/>
          <p:cNvSpPr>
            <a:spLocks noGrp="1"/>
          </p:cNvSpPr>
          <p:nvPr>
            <p:ph sz="quarter" idx="11"/>
          </p:nvPr>
        </p:nvSpPr>
        <p:spPr>
          <a:xfrm>
            <a:off x="885822" y="3454402"/>
            <a:ext cx="3568700" cy="2298700"/>
          </a:xfrm>
        </p:spPr>
        <p:txBody>
          <a:bodyPr anchor="b">
            <a:normAutofit/>
          </a:bodyPr>
          <a:lstStyle>
            <a:lvl1pPr marL="0" indent="0">
              <a:buNone/>
              <a:defRPr sz="2400">
                <a:latin typeface="+mn-lt"/>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3" y="981081"/>
            <a:ext cx="5537199" cy="4772025"/>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585" y="1419988"/>
            <a:ext cx="5230421"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2427" y="1419988"/>
            <a:ext cx="5236152"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714345"/>
            <a:ext cx="12179300" cy="150672"/>
          </a:xfrm>
          <a:prstGeom prst="rect">
            <a:avLst/>
          </a:prstGeom>
        </p:spPr>
      </p:pic>
      <p:pic>
        <p:nvPicPr>
          <p:cNvPr id="4" name="Picture 3"/>
          <p:cNvPicPr>
            <a:picLocks noChangeAspect="1"/>
          </p:cNvPicPr>
          <p:nvPr userDrawn="1"/>
        </p:nvPicPr>
        <p:blipFill>
          <a:blip r:embed="rId2"/>
          <a:stretch>
            <a:fillRect/>
          </a:stretch>
        </p:blipFill>
        <p:spPr>
          <a:xfrm>
            <a:off x="0" y="6714345"/>
            <a:ext cx="12179300" cy="150672"/>
          </a:xfrm>
          <a:prstGeom prst="rect">
            <a:avLst/>
          </a:prstGeom>
        </p:spPr>
      </p:pic>
    </p:spTree>
    <p:extLst>
      <p:ext uri="{BB962C8B-B14F-4D97-AF65-F5344CB8AC3E}">
        <p14:creationId xmlns:p14="http://schemas.microsoft.com/office/powerpoint/2010/main" val="300941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5052" y="1061476"/>
            <a:ext cx="4921480" cy="639763"/>
          </a:xfrm>
        </p:spPr>
        <p:txBody>
          <a:bodyPr anchor="b">
            <a:normAutofit/>
          </a:bodyPr>
          <a:lstStyle>
            <a:lvl1pPr marL="0" indent="0">
              <a:buNone/>
              <a:defRPr sz="2400" b="0">
                <a:solidFill>
                  <a:schemeClr val="tx2"/>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755" y="1701237"/>
            <a:ext cx="525278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2508" y="1061476"/>
            <a:ext cx="5117831" cy="639763"/>
          </a:xfrm>
        </p:spPr>
        <p:txBody>
          <a:bodyPr anchor="b">
            <a:normAutofit/>
          </a:bodyPr>
          <a:lstStyle>
            <a:lvl1pPr marL="0" indent="0">
              <a:buNone/>
              <a:defRPr sz="2400" b="0">
                <a:solidFill>
                  <a:srgbClr val="FF4300"/>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05437" y="1701240"/>
            <a:ext cx="546490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10"/>
          </p:nvPr>
        </p:nvSpPr>
        <p:spPr>
          <a:xfrm>
            <a:off x="872024"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
        <p:nvSpPr>
          <p:cNvPr id="7" name="Title 6"/>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nak 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4" name="TextBox 3"/>
          <p:cNvSpPr txBox="1"/>
          <p:nvPr/>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7" name="Picture 6"/>
          <p:cNvPicPr>
            <a:picLocks noChangeAspect="1"/>
          </p:cNvPicPr>
          <p:nvPr/>
        </p:nvPicPr>
        <p:blipFill>
          <a:blip r:embed="rId3"/>
          <a:stretch>
            <a:fillRect/>
          </a:stretch>
        </p:blipFill>
        <p:spPr>
          <a:xfrm>
            <a:off x="0" y="6581768"/>
            <a:ext cx="12179300" cy="276232"/>
          </a:xfrm>
          <a:prstGeom prst="rect">
            <a:avLst/>
          </a:prstGeom>
        </p:spPr>
      </p:pic>
      <p:pic>
        <p:nvPicPr>
          <p:cNvPr id="6" name="Picture 5"/>
          <p:cNvPicPr>
            <a:picLocks noChangeAspect="1"/>
          </p:cNvPicPr>
          <p:nvPr/>
        </p:nvPicPr>
        <p:blipFill>
          <a:blip r:embed="rId4"/>
          <a:stretch>
            <a:fillRect/>
          </a:stretch>
        </p:blipFill>
        <p:spPr>
          <a:xfrm>
            <a:off x="377828" y="642635"/>
            <a:ext cx="1095374" cy="403559"/>
          </a:xfrm>
          <a:prstGeom prst="rect">
            <a:avLst/>
          </a:prstGeom>
        </p:spPr>
      </p:pic>
      <p:sp>
        <p:nvSpPr>
          <p:cNvPr id="8" name="Rectangle 7"/>
          <p:cNvSpPr/>
          <p:nvPr userDrawn="1"/>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9" name="TextBox 8"/>
          <p:cNvSpPr txBox="1"/>
          <p:nvPr userDrawn="1"/>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10" name="Picture 9"/>
          <p:cNvPicPr>
            <a:picLocks noChangeAspect="1"/>
          </p:cNvPicPr>
          <p:nvPr userDrawn="1"/>
        </p:nvPicPr>
        <p:blipFill>
          <a:blip r:embed="rId3"/>
          <a:stretch>
            <a:fillRect/>
          </a:stretch>
        </p:blipFill>
        <p:spPr>
          <a:xfrm>
            <a:off x="0" y="6581768"/>
            <a:ext cx="12179300" cy="276232"/>
          </a:xfrm>
          <a:prstGeom prst="rect">
            <a:avLst/>
          </a:prstGeom>
        </p:spPr>
      </p:pic>
      <p:pic>
        <p:nvPicPr>
          <p:cNvPr id="12" name="Picture 11"/>
          <p:cNvPicPr>
            <a:picLocks noChangeAspect="1"/>
          </p:cNvPicPr>
          <p:nvPr userDrawn="1"/>
        </p:nvPicPr>
        <p:blipFill>
          <a:blip r:embed="rId4"/>
          <a:stretch>
            <a:fillRect/>
          </a:stretch>
        </p:blipFill>
        <p:spPr>
          <a:xfrm>
            <a:off x="377828" y="642635"/>
            <a:ext cx="1095374" cy="403559"/>
          </a:xfrm>
          <a:prstGeom prst="rect">
            <a:avLst/>
          </a:prstGeom>
        </p:spPr>
      </p:pic>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0917" y="2497316"/>
            <a:ext cx="8085693" cy="1376515"/>
          </a:xfrm>
        </p:spPr>
        <p:txBody>
          <a:bodyPr rIns="0" anchor="b">
            <a:noAutofit/>
          </a:bodyPr>
          <a:lstStyle>
            <a:lvl1pPr algn="l">
              <a:defRPr sz="4800" b="0">
                <a:solidFill>
                  <a:schemeClr val="tx1"/>
                </a:solidFill>
                <a:latin typeface="+mj-lt"/>
              </a:defRPr>
            </a:lvl1pPr>
          </a:lstStyle>
          <a:p>
            <a:r>
              <a:rPr lang="en-US" smtClean="0"/>
              <a:t>Click to edit Master title style</a:t>
            </a:r>
            <a:endParaRPr lang="en-US" dirty="0"/>
          </a:p>
        </p:txBody>
      </p:sp>
      <p:sp>
        <p:nvSpPr>
          <p:cNvPr id="17" name="Text Placeholder 16"/>
          <p:cNvSpPr>
            <a:spLocks noGrp="1"/>
          </p:cNvSpPr>
          <p:nvPr>
            <p:ph type="body" sz="quarter" idx="10"/>
          </p:nvPr>
        </p:nvSpPr>
        <p:spPr>
          <a:xfrm>
            <a:off x="950919" y="3873505"/>
            <a:ext cx="7994867" cy="730251"/>
          </a:xfrm>
        </p:spPr>
        <p:txBody>
          <a:bodyPr/>
          <a:lstStyle>
            <a:lvl1pPr marL="0" indent="0">
              <a:buNone/>
              <a:defRPr b="1">
                <a:solidFill>
                  <a:schemeClr val="tx2"/>
                </a:solidFill>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pic>
        <p:nvPicPr>
          <p:cNvPr id="3" name="Picture 2"/>
          <p:cNvPicPr>
            <a:picLocks noChangeAspect="1"/>
          </p:cNvPicPr>
          <p:nvPr/>
        </p:nvPicPr>
        <p:blipFill>
          <a:blip r:embed="rId3"/>
          <a:stretch>
            <a:fillRect/>
          </a:stretch>
        </p:blipFill>
        <p:spPr>
          <a:xfrm>
            <a:off x="377828" y="642635"/>
            <a:ext cx="1095374" cy="403559"/>
          </a:xfrm>
          <a:prstGeom prst="rect">
            <a:avLst/>
          </a:prstGeom>
        </p:spPr>
      </p:pic>
      <p:pic>
        <p:nvPicPr>
          <p:cNvPr id="5" name="Picture 4"/>
          <p:cNvPicPr>
            <a:picLocks noChangeAspect="1"/>
          </p:cNvPicPr>
          <p:nvPr userDrawn="1"/>
        </p:nvPicPr>
        <p:blipFill>
          <a:blip r:embed="rId3"/>
          <a:stretch>
            <a:fillRect/>
          </a:stretch>
        </p:blipFill>
        <p:spPr>
          <a:xfrm>
            <a:off x="377828" y="642635"/>
            <a:ext cx="1095374" cy="403559"/>
          </a:xfrm>
          <a:prstGeom prst="rect">
            <a:avLst/>
          </a:prstGeom>
        </p:spPr>
      </p:pic>
    </p:spTree>
    <p:extLst>
      <p:ext uri="{BB962C8B-B14F-4D97-AF65-F5344CB8AC3E}">
        <p14:creationId xmlns:p14="http://schemas.microsoft.com/office/powerpoint/2010/main" val="85107111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915" y="2608741"/>
            <a:ext cx="8244033" cy="1807971"/>
          </a:xfrm>
        </p:spPr>
        <p:txBody>
          <a:bodyPr rIns="0" anchor="ctr">
            <a:normAutofit/>
          </a:bodyPr>
          <a:lstStyle>
            <a:lvl1pPr algn="l">
              <a:defRPr sz="4000" b="0" cap="none" baseline="0">
                <a:solidFill>
                  <a:schemeClr val="tx1"/>
                </a:solidFill>
                <a:latin typeface="+mj-lt"/>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2505119187"/>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560071350"/>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5052" y="1061476"/>
            <a:ext cx="4921480" cy="639763"/>
          </a:xfrm>
        </p:spPr>
        <p:txBody>
          <a:bodyPr anchor="b">
            <a:normAutofit/>
          </a:bodyPr>
          <a:lstStyle>
            <a:lvl1pPr marL="0" indent="0">
              <a:buNone/>
              <a:defRPr sz="2400" b="0">
                <a:solidFill>
                  <a:schemeClr val="tx2"/>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755" y="1701237"/>
            <a:ext cx="525278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2508" y="1061476"/>
            <a:ext cx="5117831" cy="639763"/>
          </a:xfrm>
        </p:spPr>
        <p:txBody>
          <a:bodyPr anchor="b">
            <a:normAutofit/>
          </a:bodyPr>
          <a:lstStyle>
            <a:lvl1pPr marL="0" indent="0">
              <a:buNone/>
              <a:defRPr sz="2400" b="0">
                <a:solidFill>
                  <a:srgbClr val="FF4300"/>
                </a:solidFill>
                <a:latin typeface="+mj-lt"/>
              </a:defRPr>
            </a:lvl1pPr>
            <a:lvl2pPr marL="457169" indent="0">
              <a:buNone/>
              <a:defRPr sz="2000" b="1"/>
            </a:lvl2pPr>
            <a:lvl3pPr marL="914338" indent="0">
              <a:buNone/>
              <a:defRPr sz="1900" b="1"/>
            </a:lvl3pPr>
            <a:lvl4pPr marL="1371507" indent="0">
              <a:buNone/>
              <a:defRPr sz="1600" b="1"/>
            </a:lvl4pPr>
            <a:lvl5pPr marL="1828676" indent="0">
              <a:buNone/>
              <a:defRPr sz="1600" b="1"/>
            </a:lvl5pPr>
            <a:lvl6pPr marL="2285845" indent="0">
              <a:buNone/>
              <a:defRPr sz="1600" b="1"/>
            </a:lvl6pPr>
            <a:lvl7pPr marL="2743016" indent="0">
              <a:buNone/>
              <a:defRPr sz="1600" b="1"/>
            </a:lvl7pPr>
            <a:lvl8pPr marL="3200184" indent="0">
              <a:buNone/>
              <a:defRPr sz="1600" b="1"/>
            </a:lvl8pPr>
            <a:lvl9pPr marL="365735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05437" y="1701240"/>
            <a:ext cx="5464903" cy="4482779"/>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9"/>
          <p:cNvSpPr>
            <a:spLocks noGrp="1"/>
          </p:cNvSpPr>
          <p:nvPr>
            <p:ph type="sldNum" sz="quarter" idx="10"/>
          </p:nvPr>
        </p:nvSpPr>
        <p:spPr>
          <a:xfrm>
            <a:off x="872024"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
        <p:nvSpPr>
          <p:cNvPr id="7" name="Title 6"/>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266194555"/>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4" y="2232425"/>
            <a:ext cx="9820637" cy="2390192"/>
          </a:xfrm>
        </p:spPr>
        <p:txBody>
          <a:bodyPr anchor="ctr">
            <a:noAutofit/>
          </a:bodyPr>
          <a:lstStyle>
            <a:lvl1pPr>
              <a:defRPr sz="4000">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cxnSp>
        <p:nvCxnSpPr>
          <p:cNvPr id="7" name="Straight Connector 6"/>
          <p:cNvCxnSpPr/>
          <p:nvPr/>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4" y="515160"/>
            <a:ext cx="3569335" cy="2041181"/>
          </a:xfr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sp>
        <p:nvSpPr>
          <p:cNvPr id="5" name="Content Placeholder 4"/>
          <p:cNvSpPr>
            <a:spLocks noGrp="1"/>
          </p:cNvSpPr>
          <p:nvPr>
            <p:ph sz="quarter" idx="11"/>
          </p:nvPr>
        </p:nvSpPr>
        <p:spPr>
          <a:xfrm>
            <a:off x="885822" y="3454402"/>
            <a:ext cx="3568700" cy="2298700"/>
          </a:xfrm>
        </p:spPr>
        <p:txBody>
          <a:bodyPr anchor="b">
            <a:normAutofit/>
          </a:bodyPr>
          <a:lstStyle>
            <a:lvl1pPr marL="0" indent="0">
              <a:buNone/>
              <a:defRPr sz="2400">
                <a:latin typeface="+mn-lt"/>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3" y="981081"/>
            <a:ext cx="5537199" cy="4772025"/>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585" y="1419988"/>
            <a:ext cx="5230421"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2427" y="1419988"/>
            <a:ext cx="5236152"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65164" y="2232425"/>
            <a:ext cx="9820637" cy="2390192"/>
          </a:xfrm>
        </p:spPr>
        <p:txBody>
          <a:bodyPr anchor="ctr">
            <a:noAutofit/>
          </a:bodyPr>
          <a:lstStyle>
            <a:lvl1pPr>
              <a:defRPr sz="4000">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cxnSp>
        <p:nvCxnSpPr>
          <p:cNvPr id="7" name="Straight Connector 6"/>
          <p:cNvCxnSpPr/>
          <p:nvPr userDrawn="1"/>
        </p:nvCxnSpPr>
        <p:spPr>
          <a:xfrm>
            <a:off x="662307" y="623653"/>
            <a:ext cx="0" cy="3843939"/>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662310" y="4467587"/>
            <a:ext cx="10110190" cy="0"/>
          </a:xfrm>
          <a:prstGeom prst="line">
            <a:avLst/>
          </a:prstGeom>
          <a:ln w="3175" cmpd="sng">
            <a:solidFill>
              <a:srgbClr val="FF43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468810"/>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714345"/>
            <a:ext cx="12179300" cy="150672"/>
          </a:xfrm>
          <a:prstGeom prst="rect">
            <a:avLst/>
          </a:prstGeom>
        </p:spPr>
      </p:pic>
      <p:pic>
        <p:nvPicPr>
          <p:cNvPr id="4" name="Picture 3"/>
          <p:cNvPicPr>
            <a:picLocks noChangeAspect="1"/>
          </p:cNvPicPr>
          <p:nvPr userDrawn="1"/>
        </p:nvPicPr>
        <p:blipFill>
          <a:blip r:embed="rId2"/>
          <a:stretch>
            <a:fillRect/>
          </a:stretch>
        </p:blipFill>
        <p:spPr>
          <a:xfrm>
            <a:off x="0" y="6714345"/>
            <a:ext cx="12179300" cy="150672"/>
          </a:xfrm>
          <a:prstGeom prst="rect">
            <a:avLst/>
          </a:prstGeom>
        </p:spPr>
      </p:pic>
    </p:spTree>
    <p:extLst>
      <p:ext uri="{BB962C8B-B14F-4D97-AF65-F5344CB8AC3E}">
        <p14:creationId xmlns:p14="http://schemas.microsoft.com/office/powerpoint/2010/main" val="30094150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_no_b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726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hnak you">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4" name="TextBox 3"/>
          <p:cNvSpPr txBox="1"/>
          <p:nvPr/>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7" name="Picture 6"/>
          <p:cNvPicPr>
            <a:picLocks noChangeAspect="1"/>
          </p:cNvPicPr>
          <p:nvPr/>
        </p:nvPicPr>
        <p:blipFill>
          <a:blip r:embed="rId3"/>
          <a:stretch>
            <a:fillRect/>
          </a:stretch>
        </p:blipFill>
        <p:spPr>
          <a:xfrm>
            <a:off x="0" y="6581768"/>
            <a:ext cx="12179300" cy="276232"/>
          </a:xfrm>
          <a:prstGeom prst="rect">
            <a:avLst/>
          </a:prstGeom>
        </p:spPr>
      </p:pic>
      <p:pic>
        <p:nvPicPr>
          <p:cNvPr id="6" name="Picture 5"/>
          <p:cNvPicPr>
            <a:picLocks noChangeAspect="1"/>
          </p:cNvPicPr>
          <p:nvPr/>
        </p:nvPicPr>
        <p:blipFill>
          <a:blip r:embed="rId4"/>
          <a:stretch>
            <a:fillRect/>
          </a:stretch>
        </p:blipFill>
        <p:spPr>
          <a:xfrm>
            <a:off x="377828" y="642635"/>
            <a:ext cx="1095374" cy="403559"/>
          </a:xfrm>
          <a:prstGeom prst="rect">
            <a:avLst/>
          </a:prstGeom>
        </p:spPr>
      </p:pic>
      <p:sp>
        <p:nvSpPr>
          <p:cNvPr id="8" name="Rectangle 7"/>
          <p:cNvSpPr/>
          <p:nvPr userDrawn="1"/>
        </p:nvSpPr>
        <p:spPr>
          <a:xfrm>
            <a:off x="1218553" y="2335745"/>
            <a:ext cx="8037219" cy="2176843"/>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smtClean="0"/>
          </a:p>
        </p:txBody>
      </p:sp>
      <p:sp>
        <p:nvSpPr>
          <p:cNvPr id="9" name="TextBox 8"/>
          <p:cNvSpPr txBox="1"/>
          <p:nvPr userDrawn="1"/>
        </p:nvSpPr>
        <p:spPr>
          <a:xfrm>
            <a:off x="950917" y="3091965"/>
            <a:ext cx="4809376" cy="769441"/>
          </a:xfrm>
          <a:prstGeom prst="rect">
            <a:avLst/>
          </a:prstGeom>
          <a:noFill/>
        </p:spPr>
        <p:txBody>
          <a:bodyPr wrap="square" lIns="91433" tIns="45717" rIns="91433" bIns="45717" rtlCol="0" anchor="ctr">
            <a:spAutoFit/>
          </a:bodyPr>
          <a:lstStyle/>
          <a:p>
            <a:pPr marL="0" marR="0" indent="0" algn="l" defTabSz="457169"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5A5A5A"/>
                </a:solidFill>
                <a:effectLst/>
                <a:uLnTx/>
                <a:uFillTx/>
                <a:latin typeface="+mj-lt"/>
                <a:ea typeface="+mj-ea"/>
                <a:cs typeface="Helvetica Neue Thin"/>
              </a:rPr>
              <a:t>Thank you</a:t>
            </a:r>
            <a:endParaRPr lang="en-US" sz="4400" b="0" i="0" dirty="0">
              <a:solidFill>
                <a:srgbClr val="5A5A5A"/>
              </a:solidFill>
              <a:latin typeface="+mj-lt"/>
              <a:cs typeface="Helvetica Neue Thin"/>
            </a:endParaRPr>
          </a:p>
        </p:txBody>
      </p:sp>
      <p:pic>
        <p:nvPicPr>
          <p:cNvPr id="10" name="Picture 9"/>
          <p:cNvPicPr>
            <a:picLocks noChangeAspect="1"/>
          </p:cNvPicPr>
          <p:nvPr userDrawn="1"/>
        </p:nvPicPr>
        <p:blipFill>
          <a:blip r:embed="rId3"/>
          <a:stretch>
            <a:fillRect/>
          </a:stretch>
        </p:blipFill>
        <p:spPr>
          <a:xfrm>
            <a:off x="0" y="6581768"/>
            <a:ext cx="12179300" cy="276232"/>
          </a:xfrm>
          <a:prstGeom prst="rect">
            <a:avLst/>
          </a:prstGeom>
        </p:spPr>
      </p:pic>
      <p:pic>
        <p:nvPicPr>
          <p:cNvPr id="12" name="Picture 11"/>
          <p:cNvPicPr>
            <a:picLocks noChangeAspect="1"/>
          </p:cNvPicPr>
          <p:nvPr userDrawn="1"/>
        </p:nvPicPr>
        <p:blipFill>
          <a:blip r:embed="rId4"/>
          <a:stretch>
            <a:fillRect/>
          </a:stretch>
        </p:blipFill>
        <p:spPr>
          <a:xfrm>
            <a:off x="377828" y="642635"/>
            <a:ext cx="1095374" cy="403559"/>
          </a:xfrm>
          <a:prstGeom prst="rect">
            <a:avLst/>
          </a:prstGeom>
        </p:spPr>
      </p:pic>
    </p:spTree>
    <p:extLst>
      <p:ext uri="{BB962C8B-B14F-4D97-AF65-F5344CB8AC3E}">
        <p14:creationId xmlns:p14="http://schemas.microsoft.com/office/powerpoint/2010/main" val="296496659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1 Column">
    <p:bg>
      <p:bgPr>
        <a:solidFill>
          <a:srgbClr val="FFFFFF"/>
        </a:solidFill>
        <a:effectLst/>
      </p:bgPr>
    </p:bg>
    <p:spTree>
      <p:nvGrpSpPr>
        <p:cNvPr id="1" name=""/>
        <p:cNvGrpSpPr/>
        <p:nvPr/>
      </p:nvGrpSpPr>
      <p:grpSpPr>
        <a:xfrm>
          <a:off x="0" y="0"/>
          <a:ext cx="0" cy="0"/>
          <a:chOff x="0" y="0"/>
          <a:chExt cx="0" cy="0"/>
        </a:xfrm>
      </p:grpSpPr>
      <p:sp>
        <p:nvSpPr>
          <p:cNvPr id="19" name="Text Placeholder 2"/>
          <p:cNvSpPr>
            <a:spLocks noGrp="1"/>
          </p:cNvSpPr>
          <p:nvPr>
            <p:ph type="body" sz="quarter" idx="36"/>
          </p:nvPr>
        </p:nvSpPr>
        <p:spPr>
          <a:xfrm>
            <a:off x="487085" y="1470031"/>
            <a:ext cx="11190832"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(1 Column layout)</a:t>
            </a:r>
          </a:p>
        </p:txBody>
      </p:sp>
      <p:sp>
        <p:nvSpPr>
          <p:cNvPr id="7" name="TextBox 6"/>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349064831"/>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2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(2 Column layout)</a:t>
            </a:r>
          </a:p>
        </p:txBody>
      </p:sp>
      <p:sp>
        <p:nvSpPr>
          <p:cNvPr id="22" name="Text Placeholder 2"/>
          <p:cNvSpPr>
            <a:spLocks noGrp="1"/>
          </p:cNvSpPr>
          <p:nvPr>
            <p:ph type="body" sz="quarter" idx="38"/>
          </p:nvPr>
        </p:nvSpPr>
        <p:spPr>
          <a:xfrm>
            <a:off x="487088" y="1470031"/>
            <a:ext cx="5463259"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3" name="Text Placeholder 2"/>
          <p:cNvSpPr>
            <a:spLocks noGrp="1"/>
          </p:cNvSpPr>
          <p:nvPr>
            <p:ph type="body" sz="quarter" idx="39"/>
          </p:nvPr>
        </p:nvSpPr>
        <p:spPr>
          <a:xfrm>
            <a:off x="6214663" y="1470031"/>
            <a:ext cx="5463259"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TextBox 6"/>
          <p:cNvSpPr txBox="1"/>
          <p:nvPr userDrawn="1"/>
        </p:nvSpPr>
        <p:spPr>
          <a:xfrm>
            <a:off x="8052877" y="6515472"/>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63940479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(3 Column layout)</a:t>
            </a:r>
          </a:p>
        </p:txBody>
      </p:sp>
      <p:sp>
        <p:nvSpPr>
          <p:cNvPr id="23" name="Text Placeholder 2"/>
          <p:cNvSpPr>
            <a:spLocks noGrp="1"/>
          </p:cNvSpPr>
          <p:nvPr>
            <p:ph type="body" sz="quarter" idx="38"/>
          </p:nvPr>
        </p:nvSpPr>
        <p:spPr>
          <a:xfrm>
            <a:off x="487090" y="1470031"/>
            <a:ext cx="3601704"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Text Placeholder 2"/>
          <p:cNvSpPr>
            <a:spLocks noGrp="1"/>
          </p:cNvSpPr>
          <p:nvPr>
            <p:ph type="body" sz="quarter" idx="39"/>
          </p:nvPr>
        </p:nvSpPr>
        <p:spPr>
          <a:xfrm>
            <a:off x="4286403" y="1470031"/>
            <a:ext cx="3601704"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Text Placeholder 2"/>
          <p:cNvSpPr>
            <a:spLocks noGrp="1"/>
          </p:cNvSpPr>
          <p:nvPr>
            <p:ph type="body" sz="quarter" idx="40"/>
          </p:nvPr>
        </p:nvSpPr>
        <p:spPr>
          <a:xfrm>
            <a:off x="8076215" y="1470031"/>
            <a:ext cx="3601704"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3339674794"/>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(4 Column layout)</a:t>
            </a:r>
          </a:p>
        </p:txBody>
      </p:sp>
      <p:sp>
        <p:nvSpPr>
          <p:cNvPr id="24" name="Text Placeholder 2"/>
          <p:cNvSpPr>
            <a:spLocks noGrp="1"/>
          </p:cNvSpPr>
          <p:nvPr>
            <p:ph type="body" sz="quarter" idx="38"/>
          </p:nvPr>
        </p:nvSpPr>
        <p:spPr>
          <a:xfrm>
            <a:off x="487090" y="1470031"/>
            <a:ext cx="2688057"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8" name="Text Placeholder 2"/>
          <p:cNvSpPr>
            <a:spLocks noGrp="1"/>
          </p:cNvSpPr>
          <p:nvPr>
            <p:ph type="body" sz="quarter" idx="39"/>
          </p:nvPr>
        </p:nvSpPr>
        <p:spPr>
          <a:xfrm>
            <a:off x="3321351" y="1470031"/>
            <a:ext cx="2688057"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9" name="Text Placeholder 2"/>
          <p:cNvSpPr>
            <a:spLocks noGrp="1"/>
          </p:cNvSpPr>
          <p:nvPr>
            <p:ph type="body" sz="quarter" idx="40"/>
          </p:nvPr>
        </p:nvSpPr>
        <p:spPr>
          <a:xfrm>
            <a:off x="6155606" y="1470031"/>
            <a:ext cx="2688057"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0" name="Text Placeholder 2"/>
          <p:cNvSpPr>
            <a:spLocks noGrp="1"/>
          </p:cNvSpPr>
          <p:nvPr>
            <p:ph type="body" sz="quarter" idx="41"/>
          </p:nvPr>
        </p:nvSpPr>
        <p:spPr>
          <a:xfrm>
            <a:off x="8989868" y="1470031"/>
            <a:ext cx="2688057"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TextBox 9"/>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1445733856"/>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 Columns w/Image">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(1 Column layout and image)</a:t>
            </a:r>
          </a:p>
        </p:txBody>
      </p:sp>
      <p:sp>
        <p:nvSpPr>
          <p:cNvPr id="4" name="Picture Placeholder 3"/>
          <p:cNvSpPr>
            <a:spLocks noGrp="1"/>
          </p:cNvSpPr>
          <p:nvPr>
            <p:ph type="pic" sz="quarter" idx="38" hasCustomPrompt="1"/>
          </p:nvPr>
        </p:nvSpPr>
        <p:spPr>
          <a:xfrm>
            <a:off x="6301100" y="1471087"/>
            <a:ext cx="5377077" cy="4940300"/>
          </a:xfrm>
          <a:prstGeom prst="rect">
            <a:avLst/>
          </a:prstGeom>
          <a:solidFill>
            <a:schemeClr val="bg1">
              <a:lumMod val="95000"/>
            </a:schemeClr>
          </a:solidFill>
        </p:spPr>
        <p:txBody>
          <a:bodyPr vert="horz" lIns="121891" tIns="60945" rIns="121891" bIns="60945"/>
          <a:lstStyle>
            <a:lvl1pPr>
              <a:buClr>
                <a:schemeClr val="accent1"/>
              </a:buClr>
              <a:defRPr lang="en-US" sz="2700" spc="0" dirty="0">
                <a:solidFill>
                  <a:srgbClr val="53585F"/>
                </a:solidFill>
              </a:defRPr>
            </a:lvl1pPr>
          </a:lstStyle>
          <a:p>
            <a:pPr lvl="0">
              <a:buClr>
                <a:schemeClr val="accent2"/>
              </a:buClr>
              <a:buSzPct val="80000"/>
              <a:buFont typeface="Wingdings" panose="05000000000000000000" pitchFamily="2" charset="2"/>
              <a:buChar char="§"/>
            </a:pPr>
            <a:r>
              <a:rPr lang="en-US" dirty="0" smtClean="0"/>
              <a:t>Insert a Picture</a:t>
            </a:r>
            <a:endParaRPr lang="en-US" dirty="0"/>
          </a:p>
        </p:txBody>
      </p:sp>
      <p:sp>
        <p:nvSpPr>
          <p:cNvPr id="20" name="Text Placeholder 2"/>
          <p:cNvSpPr>
            <a:spLocks noGrp="1"/>
          </p:cNvSpPr>
          <p:nvPr>
            <p:ph type="body" sz="quarter" idx="39"/>
          </p:nvPr>
        </p:nvSpPr>
        <p:spPr>
          <a:xfrm>
            <a:off x="487087" y="1470031"/>
            <a:ext cx="5483272" cy="4914463"/>
          </a:xfrm>
          <a:prstGeom prst="rect">
            <a:avLst/>
          </a:prstGeom>
        </p:spPr>
        <p:txBody>
          <a:bodyPr vert="horz" lIns="121891" tIns="60945" rIns="121891" bIns="60945"/>
          <a:lstStyle>
            <a:lvl1pPr marL="228544" indent="-228544" algn="l" defTabSz="914178"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907" indent="-209500" algn="l" defTabSz="914178"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400"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634" indent="-171409"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60216" indent="-174584" algn="l" defTabSz="914178"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6317" indent="-89276">
              <a:buNone/>
              <a:defRPr sz="11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7"/>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375748607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ulti-use">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2" name="Title 1"/>
          <p:cNvSpPr>
            <a:spLocks noGrp="1"/>
          </p:cNvSpPr>
          <p:nvPr>
            <p:ph type="title" hasCustomPrompt="1"/>
          </p:nvPr>
        </p:nvSpPr>
        <p:spPr>
          <a:xfrm>
            <a:off x="481549" y="490255"/>
            <a:ext cx="11196372" cy="733316"/>
          </a:xfrm>
          <a:prstGeom prst="rect">
            <a:avLst/>
          </a:prstGeom>
        </p:spPr>
        <p:txBody>
          <a:bodyPr lIns="121891" tIns="60945" rIns="121891" bIns="60945" anchor="t" anchorCtr="0">
            <a:noAutofit/>
          </a:bodyPr>
          <a:lstStyle>
            <a:lvl1pPr marL="0" indent="0" defTabSz="914178" rtl="0" eaLnBrk="1" latinLnBrk="0" hangingPunct="1">
              <a:lnSpc>
                <a:spcPct val="90000"/>
              </a:lnSpc>
              <a:spcBef>
                <a:spcPts val="1001"/>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1001"/>
              </a:spcBef>
              <a:buFont typeface="Arial" panose="020B0604020202020204" pitchFamily="34" charset="0"/>
            </a:pPr>
            <a:r>
              <a:rPr lang="en-US" dirty="0" smtClean="0"/>
              <a:t>Add your Title Here (Multi Use)</a:t>
            </a:r>
          </a:p>
        </p:txBody>
      </p:sp>
      <p:sp>
        <p:nvSpPr>
          <p:cNvPr id="8" name="TextBox 7"/>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1984765049"/>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1502097" y="6402396"/>
            <a:ext cx="456724" cy="365125"/>
          </a:xfrm>
          <a:prstGeom prst="rect">
            <a:avLst/>
          </a:prstGeom>
        </p:spPr>
        <p:txBody>
          <a:bodyPr lIns="121891" tIns="60945" rIns="121891" bIns="60945"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4178"/>
            <a:fld id="{9A68FE36-BDA6-4A87-8648-115964FC2835}" type="slidenum">
              <a:rPr lang="en-US" smtClean="0">
                <a:solidFill>
                  <a:prstClr val="white">
                    <a:lumMod val="75000"/>
                  </a:prstClr>
                </a:solidFill>
                <a:latin typeface="Helvetica Neue"/>
                <a:sym typeface="Arial"/>
                <a:rtl val="0"/>
              </a:rPr>
              <a:pPr defTabSz="914178"/>
              <a:t>‹#›</a:t>
            </a:fld>
            <a:endParaRPr lang="en-US" dirty="0">
              <a:solidFill>
                <a:prstClr val="white">
                  <a:lumMod val="75000"/>
                </a:prstClr>
              </a:solidFill>
              <a:latin typeface="Helvetica Neue"/>
              <a:sym typeface="Arial"/>
              <a:rtl val="0"/>
            </a:endParaRPr>
          </a:p>
        </p:txBody>
      </p:sp>
      <p:sp>
        <p:nvSpPr>
          <p:cNvPr id="5" name="TextBox 4"/>
          <p:cNvSpPr txBox="1"/>
          <p:nvPr userDrawn="1"/>
        </p:nvSpPr>
        <p:spPr>
          <a:xfrm>
            <a:off x="7849890" y="6544129"/>
            <a:ext cx="3213981" cy="231859"/>
          </a:xfrm>
          <a:prstGeom prst="rect">
            <a:avLst/>
          </a:prstGeom>
        </p:spPr>
        <p:txBody>
          <a:bodyPr vert="horz" wrap="square" lIns="121891" tIns="60945" rIns="121891" bIns="60945" rtlCol="0">
            <a:spAutoFit/>
          </a:bodyPr>
          <a:lstStyle/>
          <a:p>
            <a:pPr algn="r" defTabSz="914178">
              <a:buClr>
                <a:srgbClr val="54585A"/>
              </a:buClr>
              <a:buSzPct val="80000"/>
              <a:buFont typeface="Wingdings" charset="2"/>
              <a:buNone/>
              <a:defRPr/>
            </a:pPr>
            <a:r>
              <a:rPr lang="en-US" sz="700" dirty="0" smtClean="0">
                <a:solidFill>
                  <a:prstClr val="white">
                    <a:lumMod val="75000"/>
                  </a:prstClr>
                </a:solidFill>
                <a:latin typeface="Helvetica Neue"/>
                <a:ea typeface="Arial"/>
                <a:cs typeface="Arial"/>
                <a:sym typeface="Arial"/>
                <a:rtl val="0"/>
              </a:rPr>
              <a:t>CC-BY_SA Apigee 2015. </a:t>
            </a:r>
          </a:p>
        </p:txBody>
      </p:sp>
    </p:spTree>
    <p:extLst>
      <p:ext uri="{BB962C8B-B14F-4D97-AF65-F5344CB8AC3E}">
        <p14:creationId xmlns:p14="http://schemas.microsoft.com/office/powerpoint/2010/main" val="360723083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8264" y="515160"/>
            <a:ext cx="3569335" cy="2041181"/>
          </a:xfrm>
        </p:spPr>
        <p:txBody>
          <a:bodyPr anchor="t">
            <a:noAutofit/>
          </a:bodyPr>
          <a:lstStyle>
            <a:lvl1pPr>
              <a:defRPr sz="3200">
                <a:solidFill>
                  <a:schemeClr val="tx2"/>
                </a:solidFill>
                <a:latin typeface="+mj-lt"/>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B9CF2066-C172-C043-9656-E2597F9B5BE6}" type="slidenum">
              <a:rPr lang="en-US" smtClean="0"/>
              <a:pPr/>
              <a:t>‹#›</a:t>
            </a:fld>
            <a:endParaRPr lang="en-US" dirty="0"/>
          </a:p>
        </p:txBody>
      </p:sp>
      <p:sp>
        <p:nvSpPr>
          <p:cNvPr id="5" name="Content Placeholder 4"/>
          <p:cNvSpPr>
            <a:spLocks noGrp="1"/>
          </p:cNvSpPr>
          <p:nvPr>
            <p:ph sz="quarter" idx="11"/>
          </p:nvPr>
        </p:nvSpPr>
        <p:spPr>
          <a:xfrm>
            <a:off x="885822" y="3454402"/>
            <a:ext cx="3568700" cy="2298700"/>
          </a:xfrm>
        </p:spPr>
        <p:txBody>
          <a:bodyPr anchor="b">
            <a:normAutofit/>
          </a:bodyPr>
          <a:lstStyle>
            <a:lvl1pPr marL="0" indent="0">
              <a:buNone/>
              <a:defRPr sz="2400">
                <a:latin typeface="+mn-lt"/>
              </a:defRPr>
            </a:lvl1pPr>
            <a:lvl2pPr marL="457169" indent="0">
              <a:buNone/>
              <a:defRPr/>
            </a:lvl2pPr>
            <a:lvl3pPr marL="914338" indent="0">
              <a:buNone/>
              <a:defRPr/>
            </a:lvl3pPr>
            <a:lvl4pPr marL="1371507" indent="0">
              <a:buNone/>
              <a:defRPr/>
            </a:lvl4pPr>
            <a:lvl5pPr marL="1828676" indent="0">
              <a:buNone/>
              <a:defRPr/>
            </a:lvl5pPr>
          </a:lstStyle>
          <a:p>
            <a:pPr lvl="0"/>
            <a:r>
              <a:rPr lang="en-US" smtClean="0"/>
              <a:t>Click to edit Master text styles</a:t>
            </a:r>
          </a:p>
        </p:txBody>
      </p:sp>
      <p:sp>
        <p:nvSpPr>
          <p:cNvPr id="9" name="Picture Placeholder 8"/>
          <p:cNvSpPr>
            <a:spLocks noGrp="1"/>
          </p:cNvSpPr>
          <p:nvPr>
            <p:ph type="pic" sz="quarter" idx="12"/>
          </p:nvPr>
        </p:nvSpPr>
        <p:spPr>
          <a:xfrm>
            <a:off x="5651503" y="981081"/>
            <a:ext cx="5537199" cy="4772025"/>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1518786376"/>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16878" y="0"/>
            <a:ext cx="1219618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defTabSz="914178"/>
            <a:endParaRPr lang="en-US">
              <a:solidFill>
                <a:prstClr val="white"/>
              </a:solidFill>
              <a:latin typeface="Helvetica Neue"/>
              <a:sym typeface="Arial"/>
              <a:rtl val="0"/>
            </a:endParaRPr>
          </a:p>
        </p:txBody>
      </p:sp>
      <p:grpSp>
        <p:nvGrpSpPr>
          <p:cNvPr id="6" name="Group 5"/>
          <p:cNvGrpSpPr/>
          <p:nvPr userDrawn="1"/>
        </p:nvGrpSpPr>
        <p:grpSpPr>
          <a:xfrm>
            <a:off x="-2764624" y="-916573"/>
            <a:ext cx="16271864" cy="8873065"/>
            <a:chOff x="-2075629" y="-687430"/>
            <a:chExt cx="12216624" cy="6654799"/>
          </a:xfrm>
          <a:solidFill>
            <a:schemeClr val="bg2">
              <a:alpha val="13000"/>
            </a:schemeClr>
          </a:solidFill>
        </p:grpSpPr>
        <p:grpSp>
          <p:nvGrpSpPr>
            <p:cNvPr id="7" name="Group 6"/>
            <p:cNvGrpSpPr/>
            <p:nvPr/>
          </p:nvGrpSpPr>
          <p:grpSpPr>
            <a:xfrm>
              <a:off x="-106754" y="3415958"/>
              <a:ext cx="3452146" cy="2008471"/>
              <a:chOff x="-253999" y="3026499"/>
              <a:chExt cx="4549774" cy="2647075"/>
            </a:xfrm>
            <a:grpFill/>
          </p:grpSpPr>
          <p:grpSp>
            <p:nvGrpSpPr>
              <p:cNvPr id="511" name="Group 4"/>
              <p:cNvGrpSpPr>
                <a:grpSpLocks noChangeAspect="1"/>
              </p:cNvGrpSpPr>
              <p:nvPr/>
            </p:nvGrpSpPr>
            <p:grpSpPr bwMode="auto">
              <a:xfrm>
                <a:off x="656868" y="3026499"/>
                <a:ext cx="481749" cy="414929"/>
                <a:chOff x="782" y="-189"/>
                <a:chExt cx="4196" cy="3614"/>
              </a:xfrm>
              <a:grpFill/>
            </p:grpSpPr>
            <p:sp>
              <p:nvSpPr>
                <p:cNvPr id="573"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74"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75"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512" name="Group 22"/>
              <p:cNvGrpSpPr>
                <a:grpSpLocks noChangeAspect="1"/>
              </p:cNvGrpSpPr>
              <p:nvPr/>
            </p:nvGrpSpPr>
            <p:grpSpPr bwMode="auto">
              <a:xfrm>
                <a:off x="2547199" y="3137458"/>
                <a:ext cx="695916" cy="713315"/>
                <a:chOff x="2040" y="2258"/>
                <a:chExt cx="560" cy="574"/>
              </a:xfrm>
              <a:grpFill/>
            </p:grpSpPr>
            <p:sp>
              <p:nvSpPr>
                <p:cNvPr id="571"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72"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513" name="Group 27"/>
              <p:cNvGrpSpPr>
                <a:grpSpLocks noChangeAspect="1"/>
              </p:cNvGrpSpPr>
              <p:nvPr/>
            </p:nvGrpSpPr>
            <p:grpSpPr bwMode="auto">
              <a:xfrm>
                <a:off x="323852" y="4376739"/>
                <a:ext cx="863818" cy="995646"/>
                <a:chOff x="1316" y="2863"/>
                <a:chExt cx="498" cy="574"/>
              </a:xfrm>
              <a:grpFill/>
            </p:grpSpPr>
            <p:sp>
              <p:nvSpPr>
                <p:cNvPr id="569"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70"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514" name="Group 1173"/>
              <p:cNvGrpSpPr/>
              <p:nvPr/>
            </p:nvGrpSpPr>
            <p:grpSpPr>
              <a:xfrm>
                <a:off x="2164519" y="3943288"/>
                <a:ext cx="591487" cy="772309"/>
                <a:chOff x="0" y="0"/>
                <a:chExt cx="1622955" cy="2116896"/>
              </a:xfrm>
              <a:grpFill/>
            </p:grpSpPr>
            <p:sp>
              <p:nvSpPr>
                <p:cNvPr id="560"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1"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2"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3"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4"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5"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6"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7"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68"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515" name="Group 1195"/>
              <p:cNvGrpSpPr/>
              <p:nvPr/>
            </p:nvGrpSpPr>
            <p:grpSpPr>
              <a:xfrm>
                <a:off x="1110324" y="3117151"/>
                <a:ext cx="786150" cy="2164913"/>
                <a:chOff x="0" y="0"/>
                <a:chExt cx="1178533" cy="3242086"/>
              </a:xfrm>
              <a:grpFill/>
            </p:grpSpPr>
            <p:sp>
              <p:nvSpPr>
                <p:cNvPr id="542"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3"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4"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5"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6"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7"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8"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9"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0"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1"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2"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3"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4"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5"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6"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7"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8"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59"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516" name="Group 1200"/>
              <p:cNvGrpSpPr/>
              <p:nvPr/>
            </p:nvGrpSpPr>
            <p:grpSpPr>
              <a:xfrm>
                <a:off x="1900779" y="3044721"/>
                <a:ext cx="619736" cy="620382"/>
                <a:chOff x="0" y="0"/>
                <a:chExt cx="2782577" cy="2782577"/>
              </a:xfrm>
              <a:grpFill/>
            </p:grpSpPr>
            <p:sp>
              <p:nvSpPr>
                <p:cNvPr id="538"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9"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0"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41"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517" name="Group 1208"/>
              <p:cNvGrpSpPr/>
              <p:nvPr/>
            </p:nvGrpSpPr>
            <p:grpSpPr>
              <a:xfrm>
                <a:off x="210593" y="3498750"/>
                <a:ext cx="737280" cy="739330"/>
                <a:chOff x="0" y="0"/>
                <a:chExt cx="2370191" cy="2374302"/>
              </a:xfrm>
              <a:grpFill/>
            </p:grpSpPr>
            <p:sp>
              <p:nvSpPr>
                <p:cNvPr id="535"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6"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7"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518" name="Group 1212"/>
              <p:cNvGrpSpPr/>
              <p:nvPr/>
            </p:nvGrpSpPr>
            <p:grpSpPr>
              <a:xfrm>
                <a:off x="2957365" y="3946247"/>
                <a:ext cx="571500" cy="675269"/>
                <a:chOff x="0" y="0"/>
                <a:chExt cx="2242165" cy="2646523"/>
              </a:xfrm>
              <a:grpFill/>
            </p:grpSpPr>
            <p:sp>
              <p:nvSpPr>
                <p:cNvPr id="533"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4"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519" name="Group 1218"/>
              <p:cNvGrpSpPr/>
              <p:nvPr/>
            </p:nvGrpSpPr>
            <p:grpSpPr>
              <a:xfrm>
                <a:off x="3316531" y="3137457"/>
                <a:ext cx="795652" cy="713315"/>
                <a:chOff x="0" y="0"/>
                <a:chExt cx="3337527" cy="2989025"/>
              </a:xfrm>
              <a:grpFill/>
            </p:grpSpPr>
            <p:sp>
              <p:nvSpPr>
                <p:cNvPr id="529"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0"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1"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32"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520"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grpSp>
            <p:nvGrpSpPr>
              <p:cNvPr id="521" name="Group 32"/>
              <p:cNvGrpSpPr>
                <a:grpSpLocks noChangeAspect="1"/>
              </p:cNvGrpSpPr>
              <p:nvPr/>
            </p:nvGrpSpPr>
            <p:grpSpPr bwMode="auto">
              <a:xfrm>
                <a:off x="43278" y="3026499"/>
                <a:ext cx="455612" cy="455612"/>
                <a:chOff x="-370" y="1332"/>
                <a:chExt cx="574" cy="574"/>
              </a:xfrm>
              <a:grpFill/>
            </p:grpSpPr>
            <p:sp>
              <p:nvSpPr>
                <p:cNvPr id="525"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26"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27"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28"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522"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23"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24"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8" name="Group 7"/>
            <p:cNvGrpSpPr/>
            <p:nvPr/>
          </p:nvGrpSpPr>
          <p:grpSpPr>
            <a:xfrm>
              <a:off x="3210988" y="3958898"/>
              <a:ext cx="3452146" cy="2008471"/>
              <a:chOff x="-253999" y="3026499"/>
              <a:chExt cx="4549774" cy="2647075"/>
            </a:xfrm>
            <a:grpFill/>
          </p:grpSpPr>
          <p:grpSp>
            <p:nvGrpSpPr>
              <p:cNvPr id="445" name="Group 4"/>
              <p:cNvGrpSpPr>
                <a:grpSpLocks noChangeAspect="1"/>
              </p:cNvGrpSpPr>
              <p:nvPr/>
            </p:nvGrpSpPr>
            <p:grpSpPr bwMode="auto">
              <a:xfrm>
                <a:off x="656868" y="3026499"/>
                <a:ext cx="481749" cy="414929"/>
                <a:chOff x="782" y="-189"/>
                <a:chExt cx="4196" cy="3614"/>
              </a:xfrm>
              <a:grpFill/>
            </p:grpSpPr>
            <p:sp>
              <p:nvSpPr>
                <p:cNvPr id="508"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09"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10"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446" name="Group 22"/>
              <p:cNvGrpSpPr>
                <a:grpSpLocks noChangeAspect="1"/>
              </p:cNvGrpSpPr>
              <p:nvPr/>
            </p:nvGrpSpPr>
            <p:grpSpPr bwMode="auto">
              <a:xfrm>
                <a:off x="2547199" y="3137458"/>
                <a:ext cx="695916" cy="713315"/>
                <a:chOff x="2040" y="2258"/>
                <a:chExt cx="560" cy="574"/>
              </a:xfrm>
              <a:grpFill/>
            </p:grpSpPr>
            <p:sp>
              <p:nvSpPr>
                <p:cNvPr id="506"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07"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447" name="Group 27"/>
              <p:cNvGrpSpPr>
                <a:grpSpLocks noChangeAspect="1"/>
              </p:cNvGrpSpPr>
              <p:nvPr/>
            </p:nvGrpSpPr>
            <p:grpSpPr bwMode="auto">
              <a:xfrm>
                <a:off x="323852" y="4376739"/>
                <a:ext cx="863818" cy="995646"/>
                <a:chOff x="1316" y="2863"/>
                <a:chExt cx="498" cy="574"/>
              </a:xfrm>
              <a:grpFill/>
            </p:grpSpPr>
            <p:sp>
              <p:nvSpPr>
                <p:cNvPr id="504"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05"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448" name="Group 1173"/>
              <p:cNvGrpSpPr/>
              <p:nvPr/>
            </p:nvGrpSpPr>
            <p:grpSpPr>
              <a:xfrm>
                <a:off x="2164519" y="3943288"/>
                <a:ext cx="591487" cy="772309"/>
                <a:chOff x="0" y="0"/>
                <a:chExt cx="1622955" cy="2116896"/>
              </a:xfrm>
              <a:grpFill/>
            </p:grpSpPr>
            <p:sp>
              <p:nvSpPr>
                <p:cNvPr id="495"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96"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97"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98"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99"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00"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01"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02"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503"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449" name="Group 1195"/>
              <p:cNvGrpSpPr/>
              <p:nvPr/>
            </p:nvGrpSpPr>
            <p:grpSpPr>
              <a:xfrm>
                <a:off x="1110324" y="3117151"/>
                <a:ext cx="786150" cy="2164913"/>
                <a:chOff x="0" y="0"/>
                <a:chExt cx="1178533" cy="3242086"/>
              </a:xfrm>
              <a:grpFill/>
            </p:grpSpPr>
            <p:sp>
              <p:nvSpPr>
                <p:cNvPr id="477"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8"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9"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0"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1"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2"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3"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4"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5"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6"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7"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8"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89"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90"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91"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92"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93"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94"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450" name="Group 1200"/>
              <p:cNvGrpSpPr/>
              <p:nvPr/>
            </p:nvGrpSpPr>
            <p:grpSpPr>
              <a:xfrm>
                <a:off x="1900779" y="3044721"/>
                <a:ext cx="619736" cy="620382"/>
                <a:chOff x="0" y="0"/>
                <a:chExt cx="2782577" cy="2782577"/>
              </a:xfrm>
              <a:grpFill/>
            </p:grpSpPr>
            <p:sp>
              <p:nvSpPr>
                <p:cNvPr id="473"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4"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5"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6"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451" name="Group 1208"/>
              <p:cNvGrpSpPr/>
              <p:nvPr/>
            </p:nvGrpSpPr>
            <p:grpSpPr>
              <a:xfrm>
                <a:off x="210593" y="3498750"/>
                <a:ext cx="737280" cy="739330"/>
                <a:chOff x="0" y="0"/>
                <a:chExt cx="2370191" cy="2374302"/>
              </a:xfrm>
              <a:grpFill/>
            </p:grpSpPr>
            <p:sp>
              <p:nvSpPr>
                <p:cNvPr id="470"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1"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72"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452" name="Group 1212"/>
              <p:cNvGrpSpPr/>
              <p:nvPr/>
            </p:nvGrpSpPr>
            <p:grpSpPr>
              <a:xfrm>
                <a:off x="2957365" y="3946247"/>
                <a:ext cx="571500" cy="675269"/>
                <a:chOff x="0" y="0"/>
                <a:chExt cx="2242165" cy="2646523"/>
              </a:xfrm>
              <a:grpFill/>
            </p:grpSpPr>
            <p:sp>
              <p:nvSpPr>
                <p:cNvPr id="467"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68"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453" name="Group 1218"/>
              <p:cNvGrpSpPr/>
              <p:nvPr/>
            </p:nvGrpSpPr>
            <p:grpSpPr>
              <a:xfrm>
                <a:off x="3316531" y="3137457"/>
                <a:ext cx="795652" cy="713315"/>
                <a:chOff x="0" y="0"/>
                <a:chExt cx="3337527" cy="2989025"/>
              </a:xfrm>
              <a:grpFill/>
            </p:grpSpPr>
            <p:sp>
              <p:nvSpPr>
                <p:cNvPr id="463"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64"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65"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66"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454"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grpSp>
            <p:nvGrpSpPr>
              <p:cNvPr id="455" name="Group 32"/>
              <p:cNvGrpSpPr>
                <a:grpSpLocks noChangeAspect="1"/>
              </p:cNvGrpSpPr>
              <p:nvPr/>
            </p:nvGrpSpPr>
            <p:grpSpPr bwMode="auto">
              <a:xfrm>
                <a:off x="43278" y="3026499"/>
                <a:ext cx="455612" cy="455612"/>
                <a:chOff x="-370" y="1332"/>
                <a:chExt cx="574" cy="574"/>
              </a:xfrm>
              <a:grpFill/>
            </p:grpSpPr>
            <p:sp>
              <p:nvSpPr>
                <p:cNvPr id="459"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60"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61"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62"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456"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57"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58"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9" name="Group 4"/>
            <p:cNvGrpSpPr>
              <a:grpSpLocks noChangeAspect="1"/>
            </p:cNvGrpSpPr>
            <p:nvPr/>
          </p:nvGrpSpPr>
          <p:grpSpPr bwMode="auto">
            <a:xfrm>
              <a:off x="7379970" y="3109169"/>
              <a:ext cx="365528" cy="314828"/>
              <a:chOff x="782" y="-189"/>
              <a:chExt cx="4196" cy="3614"/>
            </a:xfrm>
            <a:grpFill/>
          </p:grpSpPr>
          <p:sp>
            <p:nvSpPr>
              <p:cNvPr id="442"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43"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44"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10" name="Group 22"/>
            <p:cNvGrpSpPr>
              <a:grpSpLocks noChangeAspect="1"/>
            </p:cNvGrpSpPr>
            <p:nvPr/>
          </p:nvGrpSpPr>
          <p:grpSpPr bwMode="auto">
            <a:xfrm>
              <a:off x="8814261" y="3193359"/>
              <a:ext cx="528027" cy="541229"/>
              <a:chOff x="2040" y="2258"/>
              <a:chExt cx="560" cy="574"/>
            </a:xfrm>
            <a:grpFill/>
          </p:grpSpPr>
          <p:sp>
            <p:nvSpPr>
              <p:cNvPr id="440"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41"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11" name="Group 27"/>
            <p:cNvGrpSpPr>
              <a:grpSpLocks noChangeAspect="1"/>
            </p:cNvGrpSpPr>
            <p:nvPr/>
          </p:nvGrpSpPr>
          <p:grpSpPr bwMode="auto">
            <a:xfrm>
              <a:off x="7127294" y="4133665"/>
              <a:ext cx="655423" cy="755447"/>
              <a:chOff x="1316" y="2863"/>
              <a:chExt cx="498" cy="574"/>
            </a:xfrm>
            <a:grpFill/>
          </p:grpSpPr>
          <p:sp>
            <p:nvSpPr>
              <p:cNvPr id="438"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39"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12" name="Group 1173"/>
            <p:cNvGrpSpPr/>
            <p:nvPr/>
          </p:nvGrpSpPr>
          <p:grpSpPr>
            <a:xfrm>
              <a:off x="8523902" y="3804784"/>
              <a:ext cx="448791" cy="585990"/>
              <a:chOff x="0" y="0"/>
              <a:chExt cx="1622955" cy="2116896"/>
            </a:xfrm>
            <a:grpFill/>
          </p:grpSpPr>
          <p:sp>
            <p:nvSpPr>
              <p:cNvPr id="429"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0"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1"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2"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3"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4"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5"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6"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437"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13" name="Group 1195"/>
            <p:cNvGrpSpPr/>
            <p:nvPr/>
          </p:nvGrpSpPr>
          <p:grpSpPr>
            <a:xfrm>
              <a:off x="7724031" y="3177951"/>
              <a:ext cx="596492" cy="1642630"/>
              <a:chOff x="0" y="0"/>
              <a:chExt cx="1178533" cy="3242086"/>
            </a:xfrm>
            <a:grpFill/>
          </p:grpSpPr>
          <p:sp>
            <p:nvSpPr>
              <p:cNvPr id="411"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2"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3"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4"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5"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6"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7"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8"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9"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0"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1"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2"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3"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4"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5"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6"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7"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28"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14" name="Group 1200"/>
            <p:cNvGrpSpPr/>
            <p:nvPr/>
          </p:nvGrpSpPr>
          <p:grpSpPr>
            <a:xfrm>
              <a:off x="8323789" y="3122995"/>
              <a:ext cx="470225" cy="470716"/>
              <a:chOff x="0" y="0"/>
              <a:chExt cx="2782577" cy="2782577"/>
            </a:xfrm>
            <a:grpFill/>
          </p:grpSpPr>
          <p:sp>
            <p:nvSpPr>
              <p:cNvPr id="407"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8"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9"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10"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15" name="Group 1208"/>
            <p:cNvGrpSpPr/>
            <p:nvPr/>
          </p:nvGrpSpPr>
          <p:grpSpPr>
            <a:xfrm>
              <a:off x="7041359" y="3467490"/>
              <a:ext cx="559412" cy="560967"/>
              <a:chOff x="0" y="0"/>
              <a:chExt cx="2370191" cy="2374302"/>
            </a:xfrm>
            <a:grpFill/>
          </p:grpSpPr>
          <p:sp>
            <p:nvSpPr>
              <p:cNvPr id="404"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5"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6"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16" name="Group 1212"/>
            <p:cNvGrpSpPr/>
            <p:nvPr/>
          </p:nvGrpSpPr>
          <p:grpSpPr>
            <a:xfrm>
              <a:off x="9125475" y="3807029"/>
              <a:ext cx="433626" cy="512361"/>
              <a:chOff x="0" y="0"/>
              <a:chExt cx="2242164" cy="2646522"/>
            </a:xfrm>
            <a:grpFill/>
          </p:grpSpPr>
          <p:sp>
            <p:nvSpPr>
              <p:cNvPr id="401"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2"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3" name="Shape 1211"/>
              <p:cNvSpPr/>
              <p:nvPr/>
            </p:nvSpPr>
            <p:spPr>
              <a:xfrm>
                <a:off x="200193" y="1461410"/>
                <a:ext cx="1856330" cy="205278"/>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17" name="Group 1218"/>
            <p:cNvGrpSpPr/>
            <p:nvPr/>
          </p:nvGrpSpPr>
          <p:grpSpPr>
            <a:xfrm>
              <a:off x="9397993" y="3193359"/>
              <a:ext cx="603702" cy="541229"/>
              <a:chOff x="0" y="0"/>
              <a:chExt cx="3337527" cy="2989025"/>
            </a:xfrm>
            <a:grpFill/>
          </p:grpSpPr>
          <p:sp>
            <p:nvSpPr>
              <p:cNvPr id="39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9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9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40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18" name="Freeform 1"/>
            <p:cNvSpPr>
              <a:spLocks noChangeArrowheads="1"/>
            </p:cNvSpPr>
            <p:nvPr/>
          </p:nvSpPr>
          <p:spPr bwMode="auto">
            <a:xfrm>
              <a:off x="8246185" y="4549206"/>
              <a:ext cx="868995" cy="691412"/>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sp>
          <p:nvSpPr>
            <p:cNvPr id="19" name="Freeform 40"/>
            <p:cNvSpPr>
              <a:spLocks noEditPoints="1"/>
            </p:cNvSpPr>
            <p:nvPr/>
          </p:nvSpPr>
          <p:spPr bwMode="auto">
            <a:xfrm>
              <a:off x="9723028" y="3668721"/>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0" name="Freeform 44"/>
            <p:cNvSpPr>
              <a:spLocks noEditPoints="1"/>
            </p:cNvSpPr>
            <p:nvPr/>
          </p:nvSpPr>
          <p:spPr bwMode="auto">
            <a:xfrm>
              <a:off x="9235682" y="4420256"/>
              <a:ext cx="487346" cy="373023"/>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1" name="Freeform 48"/>
            <p:cNvSpPr>
              <a:spLocks noEditPoints="1"/>
            </p:cNvSpPr>
            <p:nvPr/>
          </p:nvSpPr>
          <p:spPr bwMode="auto">
            <a:xfrm rot="16200000">
              <a:off x="6599714" y="4068620"/>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22" name="Group 21"/>
            <p:cNvGrpSpPr/>
            <p:nvPr/>
          </p:nvGrpSpPr>
          <p:grpSpPr>
            <a:xfrm>
              <a:off x="-1187465" y="1360669"/>
              <a:ext cx="3452146" cy="1989421"/>
              <a:chOff x="-253999" y="3026499"/>
              <a:chExt cx="4549774" cy="2621967"/>
            </a:xfrm>
            <a:grpFill/>
          </p:grpSpPr>
          <p:grpSp>
            <p:nvGrpSpPr>
              <p:cNvPr id="332" name="Group 4"/>
              <p:cNvGrpSpPr>
                <a:grpSpLocks noChangeAspect="1"/>
              </p:cNvGrpSpPr>
              <p:nvPr/>
            </p:nvGrpSpPr>
            <p:grpSpPr bwMode="auto">
              <a:xfrm>
                <a:off x="656868" y="3026499"/>
                <a:ext cx="481749" cy="414929"/>
                <a:chOff x="782" y="-189"/>
                <a:chExt cx="4196" cy="3614"/>
              </a:xfrm>
              <a:grpFill/>
            </p:grpSpPr>
            <p:sp>
              <p:nvSpPr>
                <p:cNvPr id="394"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95"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96"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333" name="Group 22"/>
              <p:cNvGrpSpPr>
                <a:grpSpLocks noChangeAspect="1"/>
              </p:cNvGrpSpPr>
              <p:nvPr/>
            </p:nvGrpSpPr>
            <p:grpSpPr bwMode="auto">
              <a:xfrm>
                <a:off x="2547199" y="3137458"/>
                <a:ext cx="695916" cy="713315"/>
                <a:chOff x="2040" y="2258"/>
                <a:chExt cx="560" cy="574"/>
              </a:xfrm>
              <a:grpFill/>
            </p:grpSpPr>
            <p:sp>
              <p:nvSpPr>
                <p:cNvPr id="392"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93"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334" name="Group 27"/>
              <p:cNvGrpSpPr>
                <a:grpSpLocks noChangeAspect="1"/>
              </p:cNvGrpSpPr>
              <p:nvPr/>
            </p:nvGrpSpPr>
            <p:grpSpPr bwMode="auto">
              <a:xfrm>
                <a:off x="323852" y="4376739"/>
                <a:ext cx="863818" cy="995646"/>
                <a:chOff x="1316" y="2863"/>
                <a:chExt cx="498" cy="574"/>
              </a:xfrm>
              <a:grpFill/>
            </p:grpSpPr>
            <p:sp>
              <p:nvSpPr>
                <p:cNvPr id="390"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91"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335" name="Group 1173"/>
              <p:cNvGrpSpPr/>
              <p:nvPr/>
            </p:nvGrpSpPr>
            <p:grpSpPr>
              <a:xfrm>
                <a:off x="2164519" y="3943288"/>
                <a:ext cx="591487" cy="772309"/>
                <a:chOff x="0" y="0"/>
                <a:chExt cx="1622955" cy="2116896"/>
              </a:xfrm>
              <a:grpFill/>
            </p:grpSpPr>
            <p:sp>
              <p:nvSpPr>
                <p:cNvPr id="381"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2"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3"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4"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5"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6"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7"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8"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89"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336" name="Group 1195"/>
              <p:cNvGrpSpPr/>
              <p:nvPr/>
            </p:nvGrpSpPr>
            <p:grpSpPr>
              <a:xfrm>
                <a:off x="1110324" y="3117151"/>
                <a:ext cx="786150" cy="2164913"/>
                <a:chOff x="0" y="0"/>
                <a:chExt cx="1178533" cy="3242086"/>
              </a:xfrm>
              <a:grpFill/>
            </p:grpSpPr>
            <p:sp>
              <p:nvSpPr>
                <p:cNvPr id="363"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4"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5"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6"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7"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8"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9"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0"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1"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2"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3"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4"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5"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6"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7"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8"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79"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80"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37" name="Group 1200"/>
              <p:cNvGrpSpPr/>
              <p:nvPr/>
            </p:nvGrpSpPr>
            <p:grpSpPr>
              <a:xfrm>
                <a:off x="1900779" y="3044721"/>
                <a:ext cx="619736" cy="620382"/>
                <a:chOff x="0" y="0"/>
                <a:chExt cx="2782577" cy="2782577"/>
              </a:xfrm>
              <a:grpFill/>
            </p:grpSpPr>
            <p:sp>
              <p:nvSpPr>
                <p:cNvPr id="359"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0"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1"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62"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38" name="Group 1208"/>
              <p:cNvGrpSpPr/>
              <p:nvPr/>
            </p:nvGrpSpPr>
            <p:grpSpPr>
              <a:xfrm>
                <a:off x="210593" y="3498750"/>
                <a:ext cx="737280" cy="739330"/>
                <a:chOff x="0" y="0"/>
                <a:chExt cx="2370191" cy="2374302"/>
              </a:xfrm>
              <a:grpFill/>
            </p:grpSpPr>
            <p:sp>
              <p:nvSpPr>
                <p:cNvPr id="356"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7"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8"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39" name="Group 1212"/>
              <p:cNvGrpSpPr/>
              <p:nvPr/>
            </p:nvGrpSpPr>
            <p:grpSpPr>
              <a:xfrm>
                <a:off x="2957365" y="3946247"/>
                <a:ext cx="571500" cy="675269"/>
                <a:chOff x="0" y="0"/>
                <a:chExt cx="2242165" cy="2646523"/>
              </a:xfrm>
              <a:grpFill/>
            </p:grpSpPr>
            <p:sp>
              <p:nvSpPr>
                <p:cNvPr id="354"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5"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40" name="Group 1218"/>
              <p:cNvGrpSpPr/>
              <p:nvPr/>
            </p:nvGrpSpPr>
            <p:grpSpPr>
              <a:xfrm>
                <a:off x="3316531" y="3137457"/>
                <a:ext cx="795652" cy="713315"/>
                <a:chOff x="0" y="0"/>
                <a:chExt cx="3337527" cy="2989025"/>
              </a:xfrm>
              <a:grpFill/>
            </p:grpSpPr>
            <p:sp>
              <p:nvSpPr>
                <p:cNvPr id="350"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1"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2"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53"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341" name="Freeform 1"/>
              <p:cNvSpPr>
                <a:spLocks noChangeArrowheads="1"/>
              </p:cNvSpPr>
              <p:nvPr/>
            </p:nvSpPr>
            <p:spPr bwMode="auto">
              <a:xfrm>
                <a:off x="1904515" y="4793332"/>
                <a:ext cx="1074767" cy="855134"/>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grpSp>
            <p:nvGrpSpPr>
              <p:cNvPr id="342" name="Group 32"/>
              <p:cNvGrpSpPr>
                <a:grpSpLocks noChangeAspect="1"/>
              </p:cNvGrpSpPr>
              <p:nvPr/>
            </p:nvGrpSpPr>
            <p:grpSpPr bwMode="auto">
              <a:xfrm>
                <a:off x="43278" y="3026499"/>
                <a:ext cx="455612" cy="455612"/>
                <a:chOff x="-370" y="1332"/>
                <a:chExt cx="574" cy="574"/>
              </a:xfrm>
              <a:grpFill/>
            </p:grpSpPr>
            <p:sp>
              <p:nvSpPr>
                <p:cNvPr id="346"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47"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48"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49"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343"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44"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45"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3" name="Group 22"/>
            <p:cNvGrpSpPr/>
            <p:nvPr/>
          </p:nvGrpSpPr>
          <p:grpSpPr>
            <a:xfrm>
              <a:off x="2090344" y="1882658"/>
              <a:ext cx="3452146" cy="1994182"/>
              <a:chOff x="-253999" y="3026499"/>
              <a:chExt cx="4549774" cy="2628243"/>
            </a:xfrm>
            <a:grpFill/>
          </p:grpSpPr>
          <p:grpSp>
            <p:nvGrpSpPr>
              <p:cNvPr id="270" name="Group 4"/>
              <p:cNvGrpSpPr>
                <a:grpSpLocks noChangeAspect="1"/>
              </p:cNvGrpSpPr>
              <p:nvPr/>
            </p:nvGrpSpPr>
            <p:grpSpPr bwMode="auto">
              <a:xfrm>
                <a:off x="656868" y="3026499"/>
                <a:ext cx="481749" cy="414929"/>
                <a:chOff x="782" y="-189"/>
                <a:chExt cx="4196" cy="3614"/>
              </a:xfrm>
              <a:grpFill/>
            </p:grpSpPr>
            <p:sp>
              <p:nvSpPr>
                <p:cNvPr id="329"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30"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31"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71" name="Group 22"/>
              <p:cNvGrpSpPr>
                <a:grpSpLocks noChangeAspect="1"/>
              </p:cNvGrpSpPr>
              <p:nvPr/>
            </p:nvGrpSpPr>
            <p:grpSpPr bwMode="auto">
              <a:xfrm>
                <a:off x="2547199" y="3137458"/>
                <a:ext cx="695916" cy="713315"/>
                <a:chOff x="2040" y="2258"/>
                <a:chExt cx="560" cy="574"/>
              </a:xfrm>
              <a:grpFill/>
            </p:grpSpPr>
            <p:sp>
              <p:nvSpPr>
                <p:cNvPr id="327"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28"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72" name="Group 1173"/>
              <p:cNvGrpSpPr/>
              <p:nvPr/>
            </p:nvGrpSpPr>
            <p:grpSpPr>
              <a:xfrm>
                <a:off x="2164519" y="3943288"/>
                <a:ext cx="591487" cy="772309"/>
                <a:chOff x="0" y="0"/>
                <a:chExt cx="1622955" cy="2116896"/>
              </a:xfrm>
              <a:grpFill/>
            </p:grpSpPr>
            <p:sp>
              <p:nvSpPr>
                <p:cNvPr id="318"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19"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0"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1"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2"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3"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4"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5"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326"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273" name="Group 1195"/>
              <p:cNvGrpSpPr/>
              <p:nvPr/>
            </p:nvGrpSpPr>
            <p:grpSpPr>
              <a:xfrm>
                <a:off x="1110324" y="3117151"/>
                <a:ext cx="786150" cy="2164913"/>
                <a:chOff x="0" y="0"/>
                <a:chExt cx="1178533" cy="3242086"/>
              </a:xfrm>
              <a:grpFill/>
            </p:grpSpPr>
            <p:sp>
              <p:nvSpPr>
                <p:cNvPr id="300"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1"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2"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3"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4"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5"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6"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7"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8"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09"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0"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1"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2"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3"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4"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5"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6"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317"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74" name="Group 1200"/>
              <p:cNvGrpSpPr/>
              <p:nvPr/>
            </p:nvGrpSpPr>
            <p:grpSpPr>
              <a:xfrm>
                <a:off x="1900779" y="3044721"/>
                <a:ext cx="619736" cy="620382"/>
                <a:chOff x="0" y="0"/>
                <a:chExt cx="2782577" cy="2782577"/>
              </a:xfrm>
              <a:grpFill/>
            </p:grpSpPr>
            <p:sp>
              <p:nvSpPr>
                <p:cNvPr id="296"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7"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8"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9"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75" name="Group 1208"/>
              <p:cNvGrpSpPr/>
              <p:nvPr/>
            </p:nvGrpSpPr>
            <p:grpSpPr>
              <a:xfrm>
                <a:off x="210593" y="3498750"/>
                <a:ext cx="737280" cy="739330"/>
                <a:chOff x="0" y="0"/>
                <a:chExt cx="2370191" cy="2374302"/>
              </a:xfrm>
              <a:grpFill/>
            </p:grpSpPr>
            <p:sp>
              <p:nvSpPr>
                <p:cNvPr id="293"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4"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5"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76" name="Group 1212"/>
              <p:cNvGrpSpPr/>
              <p:nvPr/>
            </p:nvGrpSpPr>
            <p:grpSpPr>
              <a:xfrm>
                <a:off x="2957365" y="3946247"/>
                <a:ext cx="571500" cy="675269"/>
                <a:chOff x="0" y="0"/>
                <a:chExt cx="2242165" cy="2646523"/>
              </a:xfrm>
              <a:grpFill/>
            </p:grpSpPr>
            <p:sp>
              <p:nvSpPr>
                <p:cNvPr id="291"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2"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77" name="Group 1218"/>
              <p:cNvGrpSpPr/>
              <p:nvPr/>
            </p:nvGrpSpPr>
            <p:grpSpPr>
              <a:xfrm>
                <a:off x="3316531" y="3137457"/>
                <a:ext cx="795652" cy="713315"/>
                <a:chOff x="0" y="0"/>
                <a:chExt cx="3337527" cy="2989025"/>
              </a:xfrm>
              <a:grpFill/>
            </p:grpSpPr>
            <p:sp>
              <p:nvSpPr>
                <p:cNvPr id="28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8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8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9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278" name="Freeform 1"/>
              <p:cNvSpPr>
                <a:spLocks noChangeArrowheads="1"/>
              </p:cNvSpPr>
              <p:nvPr/>
            </p:nvSpPr>
            <p:spPr bwMode="auto">
              <a:xfrm>
                <a:off x="1860577" y="4826436"/>
                <a:ext cx="1041049" cy="828306"/>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grpSp>
            <p:nvGrpSpPr>
              <p:cNvPr id="279" name="Group 32"/>
              <p:cNvGrpSpPr>
                <a:grpSpLocks noChangeAspect="1"/>
              </p:cNvGrpSpPr>
              <p:nvPr/>
            </p:nvGrpSpPr>
            <p:grpSpPr bwMode="auto">
              <a:xfrm>
                <a:off x="43278" y="3026499"/>
                <a:ext cx="455612" cy="455612"/>
                <a:chOff x="-370" y="1332"/>
                <a:chExt cx="574" cy="574"/>
              </a:xfrm>
              <a:grpFill/>
            </p:grpSpPr>
            <p:sp>
              <p:nvSpPr>
                <p:cNvPr id="283"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84"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85"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86"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280"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81"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82"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4" name="Group 23"/>
            <p:cNvGrpSpPr/>
            <p:nvPr/>
          </p:nvGrpSpPr>
          <p:grpSpPr>
            <a:xfrm>
              <a:off x="1098451" y="-1697"/>
              <a:ext cx="3452146" cy="1730350"/>
              <a:chOff x="-253999" y="3026499"/>
              <a:chExt cx="4549774" cy="2280524"/>
            </a:xfrm>
            <a:grpFill/>
          </p:grpSpPr>
          <p:grpSp>
            <p:nvGrpSpPr>
              <p:cNvPr id="213" name="Group 4"/>
              <p:cNvGrpSpPr>
                <a:grpSpLocks noChangeAspect="1"/>
              </p:cNvGrpSpPr>
              <p:nvPr/>
            </p:nvGrpSpPr>
            <p:grpSpPr bwMode="auto">
              <a:xfrm>
                <a:off x="656868" y="3026499"/>
                <a:ext cx="481749" cy="414929"/>
                <a:chOff x="782" y="-189"/>
                <a:chExt cx="4196" cy="3614"/>
              </a:xfrm>
              <a:grpFill/>
            </p:grpSpPr>
            <p:sp>
              <p:nvSpPr>
                <p:cNvPr id="267"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68"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69"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14" name="Group 22"/>
              <p:cNvGrpSpPr>
                <a:grpSpLocks noChangeAspect="1"/>
              </p:cNvGrpSpPr>
              <p:nvPr/>
            </p:nvGrpSpPr>
            <p:grpSpPr bwMode="auto">
              <a:xfrm>
                <a:off x="2547199" y="3137458"/>
                <a:ext cx="695916" cy="713315"/>
                <a:chOff x="2040" y="2258"/>
                <a:chExt cx="560" cy="574"/>
              </a:xfrm>
              <a:grpFill/>
            </p:grpSpPr>
            <p:sp>
              <p:nvSpPr>
                <p:cNvPr id="265"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66"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15" name="Group 1173"/>
              <p:cNvGrpSpPr/>
              <p:nvPr/>
            </p:nvGrpSpPr>
            <p:grpSpPr>
              <a:xfrm>
                <a:off x="2164519" y="3943288"/>
                <a:ext cx="591487" cy="772309"/>
                <a:chOff x="0" y="0"/>
                <a:chExt cx="1622955" cy="2116896"/>
              </a:xfrm>
              <a:grpFill/>
            </p:grpSpPr>
            <p:sp>
              <p:nvSpPr>
                <p:cNvPr id="256"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57"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58"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59"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60"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61"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62"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63"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64"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216" name="Group 1195"/>
              <p:cNvGrpSpPr/>
              <p:nvPr/>
            </p:nvGrpSpPr>
            <p:grpSpPr>
              <a:xfrm>
                <a:off x="1110324" y="3117151"/>
                <a:ext cx="786150" cy="2164913"/>
                <a:chOff x="0" y="0"/>
                <a:chExt cx="1178533" cy="3242086"/>
              </a:xfrm>
              <a:grpFill/>
            </p:grpSpPr>
            <p:sp>
              <p:nvSpPr>
                <p:cNvPr id="238"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9"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0"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1"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2"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3"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4"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5"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6"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7"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8"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49"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0"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1"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2"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3"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4"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55"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17" name="Group 1200"/>
              <p:cNvGrpSpPr/>
              <p:nvPr/>
            </p:nvGrpSpPr>
            <p:grpSpPr>
              <a:xfrm>
                <a:off x="1900779" y="3044721"/>
                <a:ext cx="619736" cy="620382"/>
                <a:chOff x="0" y="0"/>
                <a:chExt cx="2782577" cy="2782577"/>
              </a:xfrm>
              <a:grpFill/>
            </p:grpSpPr>
            <p:sp>
              <p:nvSpPr>
                <p:cNvPr id="234"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5"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6"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7"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18" name="Group 1208"/>
              <p:cNvGrpSpPr/>
              <p:nvPr/>
            </p:nvGrpSpPr>
            <p:grpSpPr>
              <a:xfrm>
                <a:off x="210593" y="3498750"/>
                <a:ext cx="737280" cy="739330"/>
                <a:chOff x="0" y="0"/>
                <a:chExt cx="2370191" cy="2374302"/>
              </a:xfrm>
              <a:grpFill/>
            </p:grpSpPr>
            <p:sp>
              <p:nvSpPr>
                <p:cNvPr id="231"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2"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3"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19" name="Group 1212"/>
              <p:cNvGrpSpPr/>
              <p:nvPr/>
            </p:nvGrpSpPr>
            <p:grpSpPr>
              <a:xfrm>
                <a:off x="2957365" y="3946247"/>
                <a:ext cx="571500" cy="675269"/>
                <a:chOff x="0" y="0"/>
                <a:chExt cx="2242164" cy="2646522"/>
              </a:xfrm>
              <a:grpFill/>
            </p:grpSpPr>
            <p:sp>
              <p:nvSpPr>
                <p:cNvPr id="228"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29"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30" name="Shape 1211"/>
                <p:cNvSpPr/>
                <p:nvPr/>
              </p:nvSpPr>
              <p:spPr>
                <a:xfrm>
                  <a:off x="200193" y="1461410"/>
                  <a:ext cx="1856330" cy="205278"/>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20" name="Group 1218"/>
              <p:cNvGrpSpPr/>
              <p:nvPr/>
            </p:nvGrpSpPr>
            <p:grpSpPr>
              <a:xfrm>
                <a:off x="3316531" y="3137457"/>
                <a:ext cx="795652" cy="713315"/>
                <a:chOff x="0" y="0"/>
                <a:chExt cx="3337527" cy="2989025"/>
              </a:xfrm>
              <a:grpFill/>
            </p:grpSpPr>
            <p:sp>
              <p:nvSpPr>
                <p:cNvPr id="224"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25"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26"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27"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221" name="Freeform 40"/>
              <p:cNvSpPr>
                <a:spLocks noEditPoints="1"/>
              </p:cNvSpPr>
              <p:nvPr/>
            </p:nvSpPr>
            <p:spPr bwMode="auto">
              <a:xfrm>
                <a:off x="3744913" y="3763963"/>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22" name="Freeform 44"/>
              <p:cNvSpPr>
                <a:spLocks noEditPoints="1"/>
              </p:cNvSpPr>
              <p:nvPr/>
            </p:nvSpPr>
            <p:spPr bwMode="auto">
              <a:xfrm>
                <a:off x="2061365" y="4815397"/>
                <a:ext cx="642300" cy="491626"/>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23"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5" name="Group 22"/>
            <p:cNvGrpSpPr>
              <a:grpSpLocks noChangeAspect="1"/>
            </p:cNvGrpSpPr>
            <p:nvPr/>
          </p:nvGrpSpPr>
          <p:grpSpPr bwMode="auto">
            <a:xfrm>
              <a:off x="5637905" y="2497606"/>
              <a:ext cx="528027" cy="541228"/>
              <a:chOff x="2040" y="2258"/>
              <a:chExt cx="560" cy="574"/>
            </a:xfrm>
            <a:grpFill/>
          </p:grpSpPr>
          <p:sp>
            <p:nvSpPr>
              <p:cNvPr id="211"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212"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26" name="Group 1173"/>
            <p:cNvGrpSpPr/>
            <p:nvPr/>
          </p:nvGrpSpPr>
          <p:grpSpPr>
            <a:xfrm>
              <a:off x="5280909" y="3238109"/>
              <a:ext cx="448791" cy="585990"/>
              <a:chOff x="0" y="0"/>
              <a:chExt cx="1622955" cy="2116896"/>
            </a:xfrm>
            <a:grpFill/>
          </p:grpSpPr>
          <p:sp>
            <p:nvSpPr>
              <p:cNvPr id="202"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3"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4"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5"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6"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7"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8"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09"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210"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27" name="Group 1212"/>
            <p:cNvGrpSpPr/>
            <p:nvPr/>
          </p:nvGrpSpPr>
          <p:grpSpPr>
            <a:xfrm>
              <a:off x="5882482" y="3240355"/>
              <a:ext cx="433626" cy="512361"/>
              <a:chOff x="0" y="0"/>
              <a:chExt cx="2242165" cy="2646523"/>
            </a:xfrm>
            <a:grpFill/>
          </p:grpSpPr>
          <p:sp>
            <p:nvSpPr>
              <p:cNvPr id="200"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201"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28" name="Group 1218"/>
            <p:cNvGrpSpPr/>
            <p:nvPr/>
          </p:nvGrpSpPr>
          <p:grpSpPr>
            <a:xfrm>
              <a:off x="6155000" y="2626684"/>
              <a:ext cx="603702" cy="541228"/>
              <a:chOff x="0" y="0"/>
              <a:chExt cx="3337527" cy="2989025"/>
            </a:xfrm>
            <a:grpFill/>
          </p:grpSpPr>
          <p:sp>
            <p:nvSpPr>
              <p:cNvPr id="196"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97"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98"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99"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29" name="Freeform 40"/>
            <p:cNvSpPr>
              <a:spLocks noEditPoints="1"/>
            </p:cNvSpPr>
            <p:nvPr/>
          </p:nvSpPr>
          <p:spPr bwMode="auto">
            <a:xfrm>
              <a:off x="6480035" y="3102046"/>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0" name="Freeform 36"/>
            <p:cNvSpPr>
              <a:spLocks noEditPoints="1"/>
            </p:cNvSpPr>
            <p:nvPr/>
          </p:nvSpPr>
          <p:spPr bwMode="auto">
            <a:xfrm>
              <a:off x="6791096" y="4674856"/>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1" name="Freeform 36"/>
            <p:cNvSpPr>
              <a:spLocks noEditPoints="1"/>
            </p:cNvSpPr>
            <p:nvPr/>
          </p:nvSpPr>
          <p:spPr bwMode="auto">
            <a:xfrm>
              <a:off x="2638713" y="2950927"/>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32" name="Freeform 36"/>
            <p:cNvSpPr>
              <a:spLocks noEditPoints="1"/>
            </p:cNvSpPr>
            <p:nvPr/>
          </p:nvSpPr>
          <p:spPr bwMode="auto">
            <a:xfrm>
              <a:off x="1657573" y="979172"/>
              <a:ext cx="277587" cy="379369"/>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33" name="Group 22"/>
            <p:cNvGrpSpPr>
              <a:grpSpLocks noChangeAspect="1"/>
            </p:cNvGrpSpPr>
            <p:nvPr/>
          </p:nvGrpSpPr>
          <p:grpSpPr bwMode="auto">
            <a:xfrm>
              <a:off x="6249007" y="800098"/>
              <a:ext cx="528027" cy="541229"/>
              <a:chOff x="2040" y="2258"/>
              <a:chExt cx="560" cy="574"/>
            </a:xfrm>
            <a:grpFill/>
          </p:grpSpPr>
          <p:sp>
            <p:nvSpPr>
              <p:cNvPr id="194"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95"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34" name="Group 1173"/>
            <p:cNvGrpSpPr/>
            <p:nvPr/>
          </p:nvGrpSpPr>
          <p:grpSpPr>
            <a:xfrm>
              <a:off x="7456515" y="1620371"/>
              <a:ext cx="448791" cy="585990"/>
              <a:chOff x="0" y="0"/>
              <a:chExt cx="1622955" cy="2116896"/>
            </a:xfrm>
            <a:grpFill/>
          </p:grpSpPr>
          <p:sp>
            <p:nvSpPr>
              <p:cNvPr id="185"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86"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87"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88"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89"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90"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91"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92"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93"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35" name="Group 1195"/>
            <p:cNvGrpSpPr/>
            <p:nvPr/>
          </p:nvGrpSpPr>
          <p:grpSpPr>
            <a:xfrm>
              <a:off x="6684313" y="1099145"/>
              <a:ext cx="596492" cy="1642630"/>
              <a:chOff x="0" y="0"/>
              <a:chExt cx="1178533" cy="3242086"/>
            </a:xfrm>
            <a:grpFill/>
          </p:grpSpPr>
          <p:sp>
            <p:nvSpPr>
              <p:cNvPr id="167"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8"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9"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0"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1"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2"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3"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4"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5"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6"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7"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8"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79"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80"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81"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82"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83"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84"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6" name="Group 1200"/>
            <p:cNvGrpSpPr/>
            <p:nvPr/>
          </p:nvGrpSpPr>
          <p:grpSpPr>
            <a:xfrm>
              <a:off x="5367971" y="182886"/>
              <a:ext cx="950398" cy="951390"/>
              <a:chOff x="0" y="0"/>
              <a:chExt cx="2782577" cy="2782577"/>
            </a:xfrm>
            <a:grpFill/>
          </p:grpSpPr>
          <p:sp>
            <p:nvSpPr>
              <p:cNvPr id="163"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4"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5"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6"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7" name="Group 1208"/>
            <p:cNvGrpSpPr/>
            <p:nvPr/>
          </p:nvGrpSpPr>
          <p:grpSpPr>
            <a:xfrm>
              <a:off x="6001641" y="1388684"/>
              <a:ext cx="559412" cy="560967"/>
              <a:chOff x="0" y="0"/>
              <a:chExt cx="2370191" cy="2374302"/>
            </a:xfrm>
            <a:grpFill/>
          </p:grpSpPr>
          <p:sp>
            <p:nvSpPr>
              <p:cNvPr id="160"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1"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62"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8" name="Group 1212"/>
            <p:cNvGrpSpPr/>
            <p:nvPr/>
          </p:nvGrpSpPr>
          <p:grpSpPr>
            <a:xfrm>
              <a:off x="8085757" y="1728223"/>
              <a:ext cx="433626" cy="512361"/>
              <a:chOff x="0" y="0"/>
              <a:chExt cx="2242165" cy="2646523"/>
            </a:xfrm>
            <a:grpFill/>
          </p:grpSpPr>
          <p:sp>
            <p:nvSpPr>
              <p:cNvPr id="157"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58"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39" name="Group 1218"/>
            <p:cNvGrpSpPr/>
            <p:nvPr/>
          </p:nvGrpSpPr>
          <p:grpSpPr>
            <a:xfrm>
              <a:off x="8358275" y="1114553"/>
              <a:ext cx="603702" cy="541229"/>
              <a:chOff x="0" y="0"/>
              <a:chExt cx="3337527" cy="2989025"/>
            </a:xfrm>
            <a:grpFill/>
          </p:grpSpPr>
          <p:sp>
            <p:nvSpPr>
              <p:cNvPr id="153"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54"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55"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56"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40" name="Freeform 1"/>
            <p:cNvSpPr>
              <a:spLocks noChangeArrowheads="1"/>
            </p:cNvSpPr>
            <p:nvPr/>
          </p:nvSpPr>
          <p:spPr bwMode="auto">
            <a:xfrm>
              <a:off x="7258331" y="2347422"/>
              <a:ext cx="868995" cy="691412"/>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sp>
          <p:nvSpPr>
            <p:cNvPr id="41" name="Freeform 40"/>
            <p:cNvSpPr>
              <a:spLocks noEditPoints="1"/>
            </p:cNvSpPr>
            <p:nvPr/>
          </p:nvSpPr>
          <p:spPr bwMode="auto">
            <a:xfrm>
              <a:off x="8683310" y="1589915"/>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2" name="Freeform 44"/>
            <p:cNvSpPr>
              <a:spLocks noEditPoints="1"/>
            </p:cNvSpPr>
            <p:nvPr/>
          </p:nvSpPr>
          <p:spPr bwMode="auto">
            <a:xfrm>
              <a:off x="8195964" y="2341450"/>
              <a:ext cx="487346" cy="373023"/>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3" name="Freeform 48"/>
            <p:cNvSpPr>
              <a:spLocks noEditPoints="1"/>
            </p:cNvSpPr>
            <p:nvPr/>
          </p:nvSpPr>
          <p:spPr bwMode="auto">
            <a:xfrm rot="16200000">
              <a:off x="5559996" y="1989814"/>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44" name="Group 43"/>
            <p:cNvGrpSpPr/>
            <p:nvPr/>
          </p:nvGrpSpPr>
          <p:grpSpPr>
            <a:xfrm>
              <a:off x="-2075629" y="-687430"/>
              <a:ext cx="3442621" cy="2008471"/>
              <a:chOff x="-253999" y="3026499"/>
              <a:chExt cx="4537222" cy="2647075"/>
            </a:xfrm>
            <a:grpFill/>
          </p:grpSpPr>
          <p:grpSp>
            <p:nvGrpSpPr>
              <p:cNvPr id="91" name="Group 4"/>
              <p:cNvGrpSpPr>
                <a:grpSpLocks noChangeAspect="1"/>
              </p:cNvGrpSpPr>
              <p:nvPr/>
            </p:nvGrpSpPr>
            <p:grpSpPr bwMode="auto">
              <a:xfrm>
                <a:off x="656868" y="3026499"/>
                <a:ext cx="481749" cy="414929"/>
                <a:chOff x="782" y="-189"/>
                <a:chExt cx="4196" cy="3614"/>
              </a:xfrm>
              <a:grpFill/>
            </p:grpSpPr>
            <p:sp>
              <p:nvSpPr>
                <p:cNvPr id="150"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51"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52"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92" name="Group 22"/>
              <p:cNvGrpSpPr>
                <a:grpSpLocks noChangeAspect="1"/>
              </p:cNvGrpSpPr>
              <p:nvPr/>
            </p:nvGrpSpPr>
            <p:grpSpPr bwMode="auto">
              <a:xfrm>
                <a:off x="2547199" y="3137458"/>
                <a:ext cx="695916" cy="713315"/>
                <a:chOff x="2040" y="2258"/>
                <a:chExt cx="560" cy="574"/>
              </a:xfrm>
              <a:grpFill/>
            </p:grpSpPr>
            <p:sp>
              <p:nvSpPr>
                <p:cNvPr id="148" name="Freeform 23"/>
                <p:cNvSpPr>
                  <a:spLocks noEditPoints="1"/>
                </p:cNvSpPr>
                <p:nvPr/>
              </p:nvSpPr>
              <p:spPr bwMode="auto">
                <a:xfrm>
                  <a:off x="2270" y="2258"/>
                  <a:ext cx="330" cy="325"/>
                </a:xfrm>
                <a:custGeom>
                  <a:avLst/>
                  <a:gdLst>
                    <a:gd name="T0" fmla="*/ 135 w 138"/>
                    <a:gd name="T1" fmla="*/ 86 h 136"/>
                    <a:gd name="T2" fmla="*/ 122 w 138"/>
                    <a:gd name="T3" fmla="*/ 79 h 136"/>
                    <a:gd name="T4" fmla="*/ 122 w 138"/>
                    <a:gd name="T5" fmla="*/ 61 h 136"/>
                    <a:gd name="T6" fmla="*/ 135 w 138"/>
                    <a:gd name="T7" fmla="*/ 54 h 136"/>
                    <a:gd name="T8" fmla="*/ 136 w 138"/>
                    <a:gd name="T9" fmla="*/ 48 h 136"/>
                    <a:gd name="T10" fmla="*/ 121 w 138"/>
                    <a:gd name="T11" fmla="*/ 22 h 136"/>
                    <a:gd name="T12" fmla="*/ 119 w 138"/>
                    <a:gd name="T13" fmla="*/ 20 h 136"/>
                    <a:gd name="T14" fmla="*/ 116 w 138"/>
                    <a:gd name="T15" fmla="*/ 20 h 136"/>
                    <a:gd name="T16" fmla="*/ 104 w 138"/>
                    <a:gd name="T17" fmla="*/ 28 h 136"/>
                    <a:gd name="T18" fmla="*/ 89 w 138"/>
                    <a:gd name="T19" fmla="*/ 19 h 136"/>
                    <a:gd name="T20" fmla="*/ 89 w 138"/>
                    <a:gd name="T21" fmla="*/ 4 h 136"/>
                    <a:gd name="T22" fmla="*/ 85 w 138"/>
                    <a:gd name="T23" fmla="*/ 0 h 136"/>
                    <a:gd name="T24" fmla="*/ 55 w 138"/>
                    <a:gd name="T25" fmla="*/ 0 h 136"/>
                    <a:gd name="T26" fmla="*/ 51 w 138"/>
                    <a:gd name="T27" fmla="*/ 4 h 136"/>
                    <a:gd name="T28" fmla="*/ 51 w 138"/>
                    <a:gd name="T29" fmla="*/ 19 h 136"/>
                    <a:gd name="T30" fmla="*/ 35 w 138"/>
                    <a:gd name="T31" fmla="*/ 28 h 136"/>
                    <a:gd name="T32" fmla="*/ 22 w 138"/>
                    <a:gd name="T33" fmla="*/ 20 h 136"/>
                    <a:gd name="T34" fmla="*/ 16 w 138"/>
                    <a:gd name="T35" fmla="*/ 22 h 136"/>
                    <a:gd name="T36" fmla="*/ 1 w 138"/>
                    <a:gd name="T37" fmla="*/ 48 h 136"/>
                    <a:gd name="T38" fmla="*/ 1 w 138"/>
                    <a:gd name="T39" fmla="*/ 51 h 136"/>
                    <a:gd name="T40" fmla="*/ 2 w 138"/>
                    <a:gd name="T41" fmla="*/ 54 h 136"/>
                    <a:gd name="T42" fmla="*/ 15 w 138"/>
                    <a:gd name="T43" fmla="*/ 61 h 136"/>
                    <a:gd name="T44" fmla="*/ 15 w 138"/>
                    <a:gd name="T45" fmla="*/ 79 h 136"/>
                    <a:gd name="T46" fmla="*/ 2 w 138"/>
                    <a:gd name="T47" fmla="*/ 86 h 136"/>
                    <a:gd name="T48" fmla="*/ 0 w 138"/>
                    <a:gd name="T49" fmla="*/ 88 h 136"/>
                    <a:gd name="T50" fmla="*/ 1 w 138"/>
                    <a:gd name="T51" fmla="*/ 91 h 136"/>
                    <a:gd name="T52" fmla="*/ 16 w 138"/>
                    <a:gd name="T53" fmla="*/ 118 h 136"/>
                    <a:gd name="T54" fmla="*/ 21 w 138"/>
                    <a:gd name="T55" fmla="*/ 119 h 136"/>
                    <a:gd name="T56" fmla="*/ 35 w 138"/>
                    <a:gd name="T57" fmla="*/ 112 h 136"/>
                    <a:gd name="T58" fmla="*/ 51 w 138"/>
                    <a:gd name="T59" fmla="*/ 121 h 136"/>
                    <a:gd name="T60" fmla="*/ 51 w 138"/>
                    <a:gd name="T61" fmla="*/ 132 h 136"/>
                    <a:gd name="T62" fmla="*/ 55 w 138"/>
                    <a:gd name="T63" fmla="*/ 136 h 136"/>
                    <a:gd name="T64" fmla="*/ 85 w 138"/>
                    <a:gd name="T65" fmla="*/ 136 h 136"/>
                    <a:gd name="T66" fmla="*/ 89 w 138"/>
                    <a:gd name="T67" fmla="*/ 132 h 136"/>
                    <a:gd name="T68" fmla="*/ 89 w 138"/>
                    <a:gd name="T69" fmla="*/ 120 h 136"/>
                    <a:gd name="T70" fmla="*/ 104 w 138"/>
                    <a:gd name="T71" fmla="*/ 112 h 136"/>
                    <a:gd name="T72" fmla="*/ 116 w 138"/>
                    <a:gd name="T73" fmla="*/ 119 h 136"/>
                    <a:gd name="T74" fmla="*/ 119 w 138"/>
                    <a:gd name="T75" fmla="*/ 120 h 136"/>
                    <a:gd name="T76" fmla="*/ 121 w 138"/>
                    <a:gd name="T77" fmla="*/ 118 h 136"/>
                    <a:gd name="T78" fmla="*/ 136 w 138"/>
                    <a:gd name="T79" fmla="*/ 91 h 136"/>
                    <a:gd name="T80" fmla="*/ 135 w 138"/>
                    <a:gd name="T81" fmla="*/ 86 h 136"/>
                    <a:gd name="T82" fmla="*/ 69 w 138"/>
                    <a:gd name="T83" fmla="*/ 94 h 136"/>
                    <a:gd name="T84" fmla="*/ 44 w 138"/>
                    <a:gd name="T85" fmla="*/ 70 h 136"/>
                    <a:gd name="T86" fmla="*/ 69 w 138"/>
                    <a:gd name="T87" fmla="*/ 46 h 136"/>
                    <a:gd name="T88" fmla="*/ 93 w 138"/>
                    <a:gd name="T89" fmla="*/ 70 h 136"/>
                    <a:gd name="T90" fmla="*/ 69 w 138"/>
                    <a:gd name="T91" fmla="*/ 9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6">
                      <a:moveTo>
                        <a:pt x="135" y="86"/>
                      </a:moveTo>
                      <a:cubicBezTo>
                        <a:pt x="122" y="79"/>
                        <a:pt x="122" y="79"/>
                        <a:pt x="122" y="79"/>
                      </a:cubicBezTo>
                      <a:cubicBezTo>
                        <a:pt x="123" y="73"/>
                        <a:pt x="123" y="67"/>
                        <a:pt x="122" y="61"/>
                      </a:cubicBezTo>
                      <a:cubicBezTo>
                        <a:pt x="135" y="54"/>
                        <a:pt x="135" y="54"/>
                        <a:pt x="135" y="54"/>
                      </a:cubicBezTo>
                      <a:cubicBezTo>
                        <a:pt x="137" y="52"/>
                        <a:pt x="138" y="50"/>
                        <a:pt x="136" y="48"/>
                      </a:cubicBezTo>
                      <a:cubicBezTo>
                        <a:pt x="121" y="22"/>
                        <a:pt x="121" y="22"/>
                        <a:pt x="121" y="22"/>
                      </a:cubicBezTo>
                      <a:cubicBezTo>
                        <a:pt x="121" y="21"/>
                        <a:pt x="120" y="20"/>
                        <a:pt x="119" y="20"/>
                      </a:cubicBezTo>
                      <a:cubicBezTo>
                        <a:pt x="118" y="20"/>
                        <a:pt x="117" y="20"/>
                        <a:pt x="116" y="20"/>
                      </a:cubicBezTo>
                      <a:cubicBezTo>
                        <a:pt x="104" y="28"/>
                        <a:pt x="104" y="28"/>
                        <a:pt x="104" y="28"/>
                      </a:cubicBezTo>
                      <a:cubicBezTo>
                        <a:pt x="100" y="25"/>
                        <a:pt x="95" y="22"/>
                        <a:pt x="89" y="19"/>
                      </a:cubicBezTo>
                      <a:cubicBezTo>
                        <a:pt x="89" y="4"/>
                        <a:pt x="89" y="4"/>
                        <a:pt x="89" y="4"/>
                      </a:cubicBezTo>
                      <a:cubicBezTo>
                        <a:pt x="89" y="2"/>
                        <a:pt x="87" y="0"/>
                        <a:pt x="85" y="0"/>
                      </a:cubicBezTo>
                      <a:cubicBezTo>
                        <a:pt x="55" y="0"/>
                        <a:pt x="55" y="0"/>
                        <a:pt x="55" y="0"/>
                      </a:cubicBezTo>
                      <a:cubicBezTo>
                        <a:pt x="53" y="0"/>
                        <a:pt x="51" y="2"/>
                        <a:pt x="51" y="4"/>
                      </a:cubicBezTo>
                      <a:cubicBezTo>
                        <a:pt x="51" y="19"/>
                        <a:pt x="51" y="19"/>
                        <a:pt x="51" y="19"/>
                      </a:cubicBezTo>
                      <a:cubicBezTo>
                        <a:pt x="43" y="21"/>
                        <a:pt x="39" y="24"/>
                        <a:pt x="35" y="28"/>
                      </a:cubicBezTo>
                      <a:cubicBezTo>
                        <a:pt x="22" y="20"/>
                        <a:pt x="22" y="20"/>
                        <a:pt x="22" y="20"/>
                      </a:cubicBezTo>
                      <a:cubicBezTo>
                        <a:pt x="20" y="19"/>
                        <a:pt x="17" y="20"/>
                        <a:pt x="16" y="22"/>
                      </a:cubicBezTo>
                      <a:cubicBezTo>
                        <a:pt x="1" y="48"/>
                        <a:pt x="1" y="48"/>
                        <a:pt x="1" y="48"/>
                      </a:cubicBezTo>
                      <a:cubicBezTo>
                        <a:pt x="0" y="49"/>
                        <a:pt x="0" y="50"/>
                        <a:pt x="1" y="51"/>
                      </a:cubicBezTo>
                      <a:cubicBezTo>
                        <a:pt x="1" y="52"/>
                        <a:pt x="2" y="53"/>
                        <a:pt x="2" y="54"/>
                      </a:cubicBezTo>
                      <a:cubicBezTo>
                        <a:pt x="15" y="61"/>
                        <a:pt x="15" y="61"/>
                        <a:pt x="15" y="61"/>
                      </a:cubicBezTo>
                      <a:cubicBezTo>
                        <a:pt x="14" y="67"/>
                        <a:pt x="14" y="73"/>
                        <a:pt x="15" y="79"/>
                      </a:cubicBezTo>
                      <a:cubicBezTo>
                        <a:pt x="2" y="86"/>
                        <a:pt x="2" y="86"/>
                        <a:pt x="2" y="86"/>
                      </a:cubicBezTo>
                      <a:cubicBezTo>
                        <a:pt x="1" y="86"/>
                        <a:pt x="1" y="87"/>
                        <a:pt x="0" y="88"/>
                      </a:cubicBezTo>
                      <a:cubicBezTo>
                        <a:pt x="0" y="89"/>
                        <a:pt x="0" y="91"/>
                        <a:pt x="1" y="91"/>
                      </a:cubicBezTo>
                      <a:cubicBezTo>
                        <a:pt x="16" y="118"/>
                        <a:pt x="16" y="118"/>
                        <a:pt x="16" y="118"/>
                      </a:cubicBezTo>
                      <a:cubicBezTo>
                        <a:pt x="17" y="120"/>
                        <a:pt x="19" y="120"/>
                        <a:pt x="21" y="119"/>
                      </a:cubicBezTo>
                      <a:cubicBezTo>
                        <a:pt x="35" y="112"/>
                        <a:pt x="35" y="112"/>
                        <a:pt x="35" y="112"/>
                      </a:cubicBezTo>
                      <a:cubicBezTo>
                        <a:pt x="39" y="116"/>
                        <a:pt x="43" y="119"/>
                        <a:pt x="51" y="121"/>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20"/>
                        <a:pt x="89" y="120"/>
                        <a:pt x="89" y="120"/>
                      </a:cubicBezTo>
                      <a:cubicBezTo>
                        <a:pt x="95" y="118"/>
                        <a:pt x="100" y="115"/>
                        <a:pt x="104" y="112"/>
                      </a:cubicBezTo>
                      <a:cubicBezTo>
                        <a:pt x="116" y="119"/>
                        <a:pt x="116" y="119"/>
                        <a:pt x="116" y="119"/>
                      </a:cubicBezTo>
                      <a:cubicBezTo>
                        <a:pt x="117" y="120"/>
                        <a:pt x="118" y="120"/>
                        <a:pt x="119" y="120"/>
                      </a:cubicBezTo>
                      <a:cubicBezTo>
                        <a:pt x="120" y="119"/>
                        <a:pt x="121" y="119"/>
                        <a:pt x="121" y="118"/>
                      </a:cubicBezTo>
                      <a:cubicBezTo>
                        <a:pt x="136" y="91"/>
                        <a:pt x="136" y="91"/>
                        <a:pt x="136" y="91"/>
                      </a:cubicBezTo>
                      <a:cubicBezTo>
                        <a:pt x="138" y="90"/>
                        <a:pt x="137" y="87"/>
                        <a:pt x="135" y="86"/>
                      </a:cubicBezTo>
                      <a:close/>
                      <a:moveTo>
                        <a:pt x="69" y="94"/>
                      </a:moveTo>
                      <a:cubicBezTo>
                        <a:pt x="55" y="94"/>
                        <a:pt x="44" y="83"/>
                        <a:pt x="44" y="70"/>
                      </a:cubicBezTo>
                      <a:cubicBezTo>
                        <a:pt x="44" y="56"/>
                        <a:pt x="55" y="46"/>
                        <a:pt x="69" y="46"/>
                      </a:cubicBezTo>
                      <a:cubicBezTo>
                        <a:pt x="82" y="46"/>
                        <a:pt x="93" y="56"/>
                        <a:pt x="93" y="70"/>
                      </a:cubicBezTo>
                      <a:cubicBezTo>
                        <a:pt x="93" y="83"/>
                        <a:pt x="82" y="94"/>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49" name="Freeform 24"/>
                <p:cNvSpPr>
                  <a:spLocks noEditPoints="1"/>
                </p:cNvSpPr>
                <p:nvPr/>
              </p:nvSpPr>
              <p:spPr bwMode="auto">
                <a:xfrm>
                  <a:off x="2040" y="2507"/>
                  <a:ext cx="328" cy="325"/>
                </a:xfrm>
                <a:custGeom>
                  <a:avLst/>
                  <a:gdLst>
                    <a:gd name="T0" fmla="*/ 137 w 137"/>
                    <a:gd name="T1" fmla="*/ 48 h 136"/>
                    <a:gd name="T2" fmla="*/ 137 w 137"/>
                    <a:gd name="T3" fmla="*/ 45 h 136"/>
                    <a:gd name="T4" fmla="*/ 122 w 137"/>
                    <a:gd name="T5" fmla="*/ 19 h 136"/>
                    <a:gd name="T6" fmla="*/ 119 w 137"/>
                    <a:gd name="T7" fmla="*/ 17 h 136"/>
                    <a:gd name="T8" fmla="*/ 116 w 137"/>
                    <a:gd name="T9" fmla="*/ 17 h 136"/>
                    <a:gd name="T10" fmla="*/ 104 w 137"/>
                    <a:gd name="T11" fmla="*/ 25 h 136"/>
                    <a:gd name="T12" fmla="*/ 89 w 137"/>
                    <a:gd name="T13" fmla="*/ 16 h 136"/>
                    <a:gd name="T14" fmla="*/ 89 w 137"/>
                    <a:gd name="T15" fmla="*/ 4 h 136"/>
                    <a:gd name="T16" fmla="*/ 85 w 137"/>
                    <a:gd name="T17" fmla="*/ 0 h 136"/>
                    <a:gd name="T18" fmla="*/ 55 w 137"/>
                    <a:gd name="T19" fmla="*/ 0 h 136"/>
                    <a:gd name="T20" fmla="*/ 51 w 137"/>
                    <a:gd name="T21" fmla="*/ 4 h 136"/>
                    <a:gd name="T22" fmla="*/ 51 w 137"/>
                    <a:gd name="T23" fmla="*/ 15 h 136"/>
                    <a:gd name="T24" fmla="*/ 35 w 137"/>
                    <a:gd name="T25" fmla="*/ 25 h 136"/>
                    <a:gd name="T26" fmla="*/ 22 w 137"/>
                    <a:gd name="T27" fmla="*/ 17 h 136"/>
                    <a:gd name="T28" fmla="*/ 16 w 137"/>
                    <a:gd name="T29" fmla="*/ 19 h 136"/>
                    <a:gd name="T30" fmla="*/ 1 w 137"/>
                    <a:gd name="T31" fmla="*/ 45 h 136"/>
                    <a:gd name="T32" fmla="*/ 1 w 137"/>
                    <a:gd name="T33" fmla="*/ 48 h 136"/>
                    <a:gd name="T34" fmla="*/ 3 w 137"/>
                    <a:gd name="T35" fmla="*/ 50 h 136"/>
                    <a:gd name="T36" fmla="*/ 15 w 137"/>
                    <a:gd name="T37" fmla="*/ 58 h 136"/>
                    <a:gd name="T38" fmla="*/ 15 w 137"/>
                    <a:gd name="T39" fmla="*/ 76 h 136"/>
                    <a:gd name="T40" fmla="*/ 3 w 137"/>
                    <a:gd name="T41" fmla="*/ 83 h 136"/>
                    <a:gd name="T42" fmla="*/ 1 w 137"/>
                    <a:gd name="T43" fmla="*/ 85 h 136"/>
                    <a:gd name="T44" fmla="*/ 1 w 137"/>
                    <a:gd name="T45" fmla="*/ 88 h 136"/>
                    <a:gd name="T46" fmla="*/ 16 w 137"/>
                    <a:gd name="T47" fmla="*/ 114 h 136"/>
                    <a:gd name="T48" fmla="*/ 22 w 137"/>
                    <a:gd name="T49" fmla="*/ 116 h 136"/>
                    <a:gd name="T50" fmla="*/ 35 w 137"/>
                    <a:gd name="T51" fmla="*/ 109 h 136"/>
                    <a:gd name="T52" fmla="*/ 51 w 137"/>
                    <a:gd name="T53" fmla="*/ 118 h 136"/>
                    <a:gd name="T54" fmla="*/ 51 w 137"/>
                    <a:gd name="T55" fmla="*/ 132 h 136"/>
                    <a:gd name="T56" fmla="*/ 55 w 137"/>
                    <a:gd name="T57" fmla="*/ 136 h 136"/>
                    <a:gd name="T58" fmla="*/ 85 w 137"/>
                    <a:gd name="T59" fmla="*/ 136 h 136"/>
                    <a:gd name="T60" fmla="*/ 89 w 137"/>
                    <a:gd name="T61" fmla="*/ 132 h 136"/>
                    <a:gd name="T62" fmla="*/ 89 w 137"/>
                    <a:gd name="T63" fmla="*/ 117 h 136"/>
                    <a:gd name="T64" fmla="*/ 104 w 137"/>
                    <a:gd name="T65" fmla="*/ 109 h 136"/>
                    <a:gd name="T66" fmla="*/ 116 w 137"/>
                    <a:gd name="T67" fmla="*/ 116 h 136"/>
                    <a:gd name="T68" fmla="*/ 119 w 137"/>
                    <a:gd name="T69" fmla="*/ 116 h 136"/>
                    <a:gd name="T70" fmla="*/ 122 w 137"/>
                    <a:gd name="T71" fmla="*/ 114 h 136"/>
                    <a:gd name="T72" fmla="*/ 137 w 137"/>
                    <a:gd name="T73" fmla="*/ 88 h 136"/>
                    <a:gd name="T74" fmla="*/ 137 w 137"/>
                    <a:gd name="T75" fmla="*/ 85 h 136"/>
                    <a:gd name="T76" fmla="*/ 135 w 137"/>
                    <a:gd name="T77" fmla="*/ 83 h 136"/>
                    <a:gd name="T78" fmla="*/ 123 w 137"/>
                    <a:gd name="T79" fmla="*/ 76 h 136"/>
                    <a:gd name="T80" fmla="*/ 123 w 137"/>
                    <a:gd name="T81" fmla="*/ 58 h 136"/>
                    <a:gd name="T82" fmla="*/ 135 w 137"/>
                    <a:gd name="T83" fmla="*/ 50 h 136"/>
                    <a:gd name="T84" fmla="*/ 137 w 137"/>
                    <a:gd name="T85" fmla="*/ 48 h 136"/>
                    <a:gd name="T86" fmla="*/ 69 w 137"/>
                    <a:gd name="T87" fmla="*/ 91 h 136"/>
                    <a:gd name="T88" fmla="*/ 45 w 137"/>
                    <a:gd name="T89" fmla="*/ 67 h 136"/>
                    <a:gd name="T90" fmla="*/ 69 w 137"/>
                    <a:gd name="T91" fmla="*/ 42 h 136"/>
                    <a:gd name="T92" fmla="*/ 93 w 137"/>
                    <a:gd name="T93" fmla="*/ 67 h 136"/>
                    <a:gd name="T94" fmla="*/ 69 w 137"/>
                    <a:gd name="T95" fmla="*/ 9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7" h="136">
                      <a:moveTo>
                        <a:pt x="137" y="48"/>
                      </a:moveTo>
                      <a:cubicBezTo>
                        <a:pt x="137" y="47"/>
                        <a:pt x="137" y="46"/>
                        <a:pt x="137" y="45"/>
                      </a:cubicBezTo>
                      <a:cubicBezTo>
                        <a:pt x="122" y="19"/>
                        <a:pt x="122" y="19"/>
                        <a:pt x="122" y="19"/>
                      </a:cubicBezTo>
                      <a:cubicBezTo>
                        <a:pt x="121" y="18"/>
                        <a:pt x="120" y="17"/>
                        <a:pt x="119" y="17"/>
                      </a:cubicBezTo>
                      <a:cubicBezTo>
                        <a:pt x="118" y="17"/>
                        <a:pt x="117" y="17"/>
                        <a:pt x="116" y="17"/>
                      </a:cubicBezTo>
                      <a:cubicBezTo>
                        <a:pt x="104" y="25"/>
                        <a:pt x="104" y="25"/>
                        <a:pt x="104" y="25"/>
                      </a:cubicBezTo>
                      <a:cubicBezTo>
                        <a:pt x="100" y="22"/>
                        <a:pt x="95" y="19"/>
                        <a:pt x="89" y="16"/>
                      </a:cubicBezTo>
                      <a:cubicBezTo>
                        <a:pt x="89" y="4"/>
                        <a:pt x="89" y="4"/>
                        <a:pt x="89" y="4"/>
                      </a:cubicBezTo>
                      <a:cubicBezTo>
                        <a:pt x="89" y="2"/>
                        <a:pt x="87" y="0"/>
                        <a:pt x="85" y="0"/>
                      </a:cubicBezTo>
                      <a:cubicBezTo>
                        <a:pt x="55" y="0"/>
                        <a:pt x="55" y="0"/>
                        <a:pt x="55" y="0"/>
                      </a:cubicBezTo>
                      <a:cubicBezTo>
                        <a:pt x="53" y="0"/>
                        <a:pt x="51" y="2"/>
                        <a:pt x="51" y="4"/>
                      </a:cubicBezTo>
                      <a:cubicBezTo>
                        <a:pt x="51" y="15"/>
                        <a:pt x="51" y="15"/>
                        <a:pt x="51" y="15"/>
                      </a:cubicBezTo>
                      <a:cubicBezTo>
                        <a:pt x="43" y="18"/>
                        <a:pt x="39" y="21"/>
                        <a:pt x="35" y="25"/>
                      </a:cubicBezTo>
                      <a:cubicBezTo>
                        <a:pt x="22" y="17"/>
                        <a:pt x="22" y="17"/>
                        <a:pt x="22" y="17"/>
                      </a:cubicBezTo>
                      <a:cubicBezTo>
                        <a:pt x="20" y="16"/>
                        <a:pt x="18" y="17"/>
                        <a:pt x="16" y="19"/>
                      </a:cubicBezTo>
                      <a:cubicBezTo>
                        <a:pt x="1" y="45"/>
                        <a:pt x="1" y="45"/>
                        <a:pt x="1" y="45"/>
                      </a:cubicBezTo>
                      <a:cubicBezTo>
                        <a:pt x="1" y="46"/>
                        <a:pt x="1" y="47"/>
                        <a:pt x="1" y="48"/>
                      </a:cubicBezTo>
                      <a:cubicBezTo>
                        <a:pt x="1" y="49"/>
                        <a:pt x="2" y="50"/>
                        <a:pt x="3" y="50"/>
                      </a:cubicBezTo>
                      <a:cubicBezTo>
                        <a:pt x="15" y="58"/>
                        <a:pt x="15" y="58"/>
                        <a:pt x="15" y="58"/>
                      </a:cubicBezTo>
                      <a:cubicBezTo>
                        <a:pt x="14" y="64"/>
                        <a:pt x="14" y="70"/>
                        <a:pt x="15" y="76"/>
                      </a:cubicBezTo>
                      <a:cubicBezTo>
                        <a:pt x="3" y="83"/>
                        <a:pt x="3" y="83"/>
                        <a:pt x="3" y="83"/>
                      </a:cubicBezTo>
                      <a:cubicBezTo>
                        <a:pt x="2" y="83"/>
                        <a:pt x="1" y="84"/>
                        <a:pt x="1" y="85"/>
                      </a:cubicBezTo>
                      <a:cubicBezTo>
                        <a:pt x="0" y="86"/>
                        <a:pt x="1" y="87"/>
                        <a:pt x="1" y="88"/>
                      </a:cubicBezTo>
                      <a:cubicBezTo>
                        <a:pt x="16" y="114"/>
                        <a:pt x="16" y="114"/>
                        <a:pt x="16" y="114"/>
                      </a:cubicBezTo>
                      <a:cubicBezTo>
                        <a:pt x="17" y="116"/>
                        <a:pt x="20" y="117"/>
                        <a:pt x="22" y="116"/>
                      </a:cubicBezTo>
                      <a:cubicBezTo>
                        <a:pt x="35" y="109"/>
                        <a:pt x="35" y="109"/>
                        <a:pt x="35" y="109"/>
                      </a:cubicBezTo>
                      <a:cubicBezTo>
                        <a:pt x="39" y="112"/>
                        <a:pt x="43" y="116"/>
                        <a:pt x="51" y="118"/>
                      </a:cubicBezTo>
                      <a:cubicBezTo>
                        <a:pt x="51" y="132"/>
                        <a:pt x="51" y="132"/>
                        <a:pt x="51" y="132"/>
                      </a:cubicBezTo>
                      <a:cubicBezTo>
                        <a:pt x="51" y="134"/>
                        <a:pt x="53" y="136"/>
                        <a:pt x="55" y="136"/>
                      </a:cubicBezTo>
                      <a:cubicBezTo>
                        <a:pt x="85" y="136"/>
                        <a:pt x="85" y="136"/>
                        <a:pt x="85" y="136"/>
                      </a:cubicBezTo>
                      <a:cubicBezTo>
                        <a:pt x="87" y="136"/>
                        <a:pt x="89" y="134"/>
                        <a:pt x="89" y="132"/>
                      </a:cubicBezTo>
                      <a:cubicBezTo>
                        <a:pt x="89" y="117"/>
                        <a:pt x="89" y="117"/>
                        <a:pt x="89" y="117"/>
                      </a:cubicBezTo>
                      <a:cubicBezTo>
                        <a:pt x="95" y="114"/>
                        <a:pt x="100" y="112"/>
                        <a:pt x="104" y="109"/>
                      </a:cubicBezTo>
                      <a:cubicBezTo>
                        <a:pt x="116" y="116"/>
                        <a:pt x="116" y="116"/>
                        <a:pt x="116" y="116"/>
                      </a:cubicBezTo>
                      <a:cubicBezTo>
                        <a:pt x="117" y="116"/>
                        <a:pt x="118" y="117"/>
                        <a:pt x="119" y="116"/>
                      </a:cubicBezTo>
                      <a:cubicBezTo>
                        <a:pt x="120" y="116"/>
                        <a:pt x="121" y="115"/>
                        <a:pt x="122" y="114"/>
                      </a:cubicBezTo>
                      <a:cubicBezTo>
                        <a:pt x="137" y="88"/>
                        <a:pt x="137" y="88"/>
                        <a:pt x="137" y="88"/>
                      </a:cubicBezTo>
                      <a:cubicBezTo>
                        <a:pt x="137" y="87"/>
                        <a:pt x="137" y="86"/>
                        <a:pt x="137" y="85"/>
                      </a:cubicBezTo>
                      <a:cubicBezTo>
                        <a:pt x="137" y="84"/>
                        <a:pt x="136" y="83"/>
                        <a:pt x="135" y="83"/>
                      </a:cubicBezTo>
                      <a:cubicBezTo>
                        <a:pt x="123" y="76"/>
                        <a:pt x="123" y="76"/>
                        <a:pt x="123" y="76"/>
                      </a:cubicBezTo>
                      <a:cubicBezTo>
                        <a:pt x="124" y="70"/>
                        <a:pt x="124" y="64"/>
                        <a:pt x="123" y="58"/>
                      </a:cubicBezTo>
                      <a:cubicBezTo>
                        <a:pt x="135" y="50"/>
                        <a:pt x="135" y="50"/>
                        <a:pt x="135" y="50"/>
                      </a:cubicBezTo>
                      <a:cubicBezTo>
                        <a:pt x="136" y="50"/>
                        <a:pt x="137" y="49"/>
                        <a:pt x="137" y="48"/>
                      </a:cubicBezTo>
                      <a:close/>
                      <a:moveTo>
                        <a:pt x="69" y="91"/>
                      </a:moveTo>
                      <a:cubicBezTo>
                        <a:pt x="56" y="91"/>
                        <a:pt x="45" y="80"/>
                        <a:pt x="45" y="67"/>
                      </a:cubicBezTo>
                      <a:cubicBezTo>
                        <a:pt x="45" y="53"/>
                        <a:pt x="56" y="42"/>
                        <a:pt x="69" y="42"/>
                      </a:cubicBezTo>
                      <a:cubicBezTo>
                        <a:pt x="82" y="42"/>
                        <a:pt x="93" y="53"/>
                        <a:pt x="93" y="67"/>
                      </a:cubicBezTo>
                      <a:cubicBezTo>
                        <a:pt x="93" y="80"/>
                        <a:pt x="82" y="91"/>
                        <a:pt x="6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93" name="Group 1173"/>
              <p:cNvGrpSpPr/>
              <p:nvPr/>
            </p:nvGrpSpPr>
            <p:grpSpPr>
              <a:xfrm>
                <a:off x="2164519" y="3943288"/>
                <a:ext cx="591487" cy="772309"/>
                <a:chOff x="0" y="0"/>
                <a:chExt cx="1622955" cy="2116896"/>
              </a:xfrm>
              <a:grpFill/>
            </p:grpSpPr>
            <p:sp>
              <p:nvSpPr>
                <p:cNvPr id="139" name="Shape 1164"/>
                <p:cNvSpPr/>
                <p:nvPr/>
              </p:nvSpPr>
              <p:spPr>
                <a:xfrm>
                  <a:off x="0" y="0"/>
                  <a:ext cx="1622956" cy="2116897"/>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0" name="Shape 1165"/>
                <p:cNvSpPr/>
                <p:nvPr/>
              </p:nvSpPr>
              <p:spPr>
                <a:xfrm>
                  <a:off x="426261"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1" name="Shape 1166"/>
                <p:cNvSpPr/>
                <p:nvPr/>
              </p:nvSpPr>
              <p:spPr>
                <a:xfrm>
                  <a:off x="702077"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2" name="Shape 1167"/>
                <p:cNvSpPr/>
                <p:nvPr/>
              </p:nvSpPr>
              <p:spPr>
                <a:xfrm>
                  <a:off x="986252" y="493126"/>
                  <a:ext cx="211691" cy="2116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3" name="Shape 1168"/>
                <p:cNvSpPr/>
                <p:nvPr/>
              </p:nvSpPr>
              <p:spPr>
                <a:xfrm>
                  <a:off x="426261"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4" name="Shape 1169"/>
                <p:cNvSpPr/>
                <p:nvPr/>
              </p:nvSpPr>
              <p:spPr>
                <a:xfrm>
                  <a:off x="702077"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5" name="Shape 1170"/>
                <p:cNvSpPr/>
                <p:nvPr/>
              </p:nvSpPr>
              <p:spPr>
                <a:xfrm>
                  <a:off x="986252" y="777300"/>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6" name="Shape 1171"/>
                <p:cNvSpPr/>
                <p:nvPr/>
              </p:nvSpPr>
              <p:spPr>
                <a:xfrm>
                  <a:off x="426261"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sp>
              <p:nvSpPr>
                <p:cNvPr id="147" name="Shape 1172"/>
                <p:cNvSpPr/>
                <p:nvPr/>
              </p:nvSpPr>
              <p:spPr>
                <a:xfrm>
                  <a:off x="702077" y="1053116"/>
                  <a:ext cx="211691" cy="2116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4178">
                    <a:defRPr sz="2400" b="1" spc="-72">
                      <a:solidFill>
                        <a:srgbClr val="FFFFFF"/>
                      </a:solidFill>
                      <a:latin typeface="Helvetica"/>
                      <a:ea typeface="Helvetica"/>
                      <a:cs typeface="Helvetica"/>
                      <a:sym typeface="Helvetica"/>
                    </a:defRPr>
                  </a:pPr>
                  <a:endParaRPr sz="2400" b="1" spc="-72">
                    <a:solidFill>
                      <a:srgbClr val="FFFFFF"/>
                    </a:solidFill>
                    <a:latin typeface="Helvetica"/>
                    <a:ea typeface="Helvetica"/>
                    <a:cs typeface="Helvetica"/>
                    <a:sym typeface="Helvetica"/>
                    <a:rtl val="0"/>
                  </a:endParaRPr>
                </a:p>
              </p:txBody>
            </p:sp>
          </p:grpSp>
          <p:grpSp>
            <p:nvGrpSpPr>
              <p:cNvPr id="94" name="Group 1195"/>
              <p:cNvGrpSpPr/>
              <p:nvPr/>
            </p:nvGrpSpPr>
            <p:grpSpPr>
              <a:xfrm>
                <a:off x="1110324" y="3117151"/>
                <a:ext cx="786150" cy="2164913"/>
                <a:chOff x="0" y="0"/>
                <a:chExt cx="1178533" cy="3242086"/>
              </a:xfrm>
              <a:grpFill/>
            </p:grpSpPr>
            <p:sp>
              <p:nvSpPr>
                <p:cNvPr id="121"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2"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3"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4"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5"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6"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7"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8"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9"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0"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1"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2"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3"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4"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5"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6"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7"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38"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95" name="Group 1200"/>
              <p:cNvGrpSpPr/>
              <p:nvPr/>
            </p:nvGrpSpPr>
            <p:grpSpPr>
              <a:xfrm>
                <a:off x="1900779" y="3044721"/>
                <a:ext cx="619736" cy="620382"/>
                <a:chOff x="0" y="0"/>
                <a:chExt cx="2782577" cy="2782577"/>
              </a:xfrm>
              <a:grpFill/>
            </p:grpSpPr>
            <p:sp>
              <p:nvSpPr>
                <p:cNvPr id="117" name="Shape 1196"/>
                <p:cNvSpPr/>
                <p:nvPr/>
              </p:nvSpPr>
              <p:spPr>
                <a:xfrm>
                  <a:off x="0" y="0"/>
                  <a:ext cx="2782577" cy="2782577"/>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8" name="Shape 1197"/>
                <p:cNvSpPr/>
                <p:nvPr/>
              </p:nvSpPr>
              <p:spPr>
                <a:xfrm>
                  <a:off x="908202" y="1082113"/>
                  <a:ext cx="449029" cy="625060"/>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9" name="Shape 1198"/>
                <p:cNvSpPr/>
                <p:nvPr/>
              </p:nvSpPr>
              <p:spPr>
                <a:xfrm>
                  <a:off x="1410611" y="1062789"/>
                  <a:ext cx="433743" cy="636417"/>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20" name="Shape 1199"/>
                <p:cNvSpPr/>
                <p:nvPr/>
              </p:nvSpPr>
              <p:spPr>
                <a:xfrm>
                  <a:off x="270528" y="270528"/>
                  <a:ext cx="2241521" cy="2241521"/>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96" name="Group 1208"/>
              <p:cNvGrpSpPr/>
              <p:nvPr/>
            </p:nvGrpSpPr>
            <p:grpSpPr>
              <a:xfrm>
                <a:off x="210593" y="3498750"/>
                <a:ext cx="737280" cy="739330"/>
                <a:chOff x="0" y="0"/>
                <a:chExt cx="2370191" cy="2374302"/>
              </a:xfrm>
              <a:grpFill/>
            </p:grpSpPr>
            <p:sp>
              <p:nvSpPr>
                <p:cNvPr id="114" name="Shape 1205"/>
                <p:cNvSpPr/>
                <p:nvPr/>
              </p:nvSpPr>
              <p:spPr>
                <a:xfrm>
                  <a:off x="593066" y="593066"/>
                  <a:ext cx="1185096" cy="11850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5" name="Shape 1206"/>
                <p:cNvSpPr/>
                <p:nvPr/>
              </p:nvSpPr>
              <p:spPr>
                <a:xfrm>
                  <a:off x="0" y="0"/>
                  <a:ext cx="2370192" cy="1623064"/>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6" name="Shape 1207"/>
                <p:cNvSpPr/>
                <p:nvPr/>
              </p:nvSpPr>
              <p:spPr>
                <a:xfrm>
                  <a:off x="350123" y="1979270"/>
                  <a:ext cx="1672866" cy="395033"/>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97" name="Group 1212"/>
              <p:cNvGrpSpPr/>
              <p:nvPr/>
            </p:nvGrpSpPr>
            <p:grpSpPr>
              <a:xfrm>
                <a:off x="2957365" y="3946247"/>
                <a:ext cx="571500" cy="675269"/>
                <a:chOff x="0" y="0"/>
                <a:chExt cx="2242165" cy="2646523"/>
              </a:xfrm>
              <a:grpFill/>
            </p:grpSpPr>
            <p:sp>
              <p:nvSpPr>
                <p:cNvPr id="112"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3"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98" name="Group 1218"/>
              <p:cNvGrpSpPr/>
              <p:nvPr/>
            </p:nvGrpSpPr>
            <p:grpSpPr>
              <a:xfrm>
                <a:off x="3316531" y="3137457"/>
                <a:ext cx="795652" cy="713315"/>
                <a:chOff x="0" y="0"/>
                <a:chExt cx="3337527" cy="2989025"/>
              </a:xfrm>
              <a:grpFill/>
            </p:grpSpPr>
            <p:sp>
              <p:nvSpPr>
                <p:cNvPr id="108"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09"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0"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111"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99" name="Freeform 1"/>
              <p:cNvSpPr>
                <a:spLocks noChangeArrowheads="1"/>
              </p:cNvSpPr>
              <p:nvPr/>
            </p:nvSpPr>
            <p:spPr bwMode="auto">
              <a:xfrm>
                <a:off x="1866855" y="4762324"/>
                <a:ext cx="1145296" cy="911250"/>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grpSp>
            <p:nvGrpSpPr>
              <p:cNvPr id="100" name="Group 32"/>
              <p:cNvGrpSpPr>
                <a:grpSpLocks noChangeAspect="1"/>
              </p:cNvGrpSpPr>
              <p:nvPr/>
            </p:nvGrpSpPr>
            <p:grpSpPr bwMode="auto">
              <a:xfrm>
                <a:off x="43278" y="3026499"/>
                <a:ext cx="455612" cy="455612"/>
                <a:chOff x="-370" y="1332"/>
                <a:chExt cx="574" cy="574"/>
              </a:xfrm>
              <a:grpFill/>
            </p:grpSpPr>
            <p:sp>
              <p:nvSpPr>
                <p:cNvPr id="104" name="Freeform 33"/>
                <p:cNvSpPr>
                  <a:spLocks/>
                </p:cNvSpPr>
                <p:nvPr/>
              </p:nvSpPr>
              <p:spPr bwMode="auto">
                <a:xfrm>
                  <a:off x="-179" y="1337"/>
                  <a:ext cx="161" cy="526"/>
                </a:xfrm>
                <a:custGeom>
                  <a:avLst/>
                  <a:gdLst>
                    <a:gd name="T0" fmla="*/ 64 w 67"/>
                    <a:gd name="T1" fmla="*/ 159 h 220"/>
                    <a:gd name="T2" fmla="*/ 64 w 67"/>
                    <a:gd name="T3" fmla="*/ 158 h 220"/>
                    <a:gd name="T4" fmla="*/ 64 w 67"/>
                    <a:gd name="T5" fmla="*/ 0 h 220"/>
                    <a:gd name="T6" fmla="*/ 0 w 67"/>
                    <a:gd name="T7" fmla="*/ 43 h 220"/>
                    <a:gd name="T8" fmla="*/ 0 w 67"/>
                    <a:gd name="T9" fmla="*/ 220 h 220"/>
                    <a:gd name="T10" fmla="*/ 58 w 67"/>
                    <a:gd name="T11" fmla="*/ 181 h 220"/>
                    <a:gd name="T12" fmla="*/ 67 w 67"/>
                    <a:gd name="T13" fmla="*/ 176 h 220"/>
                    <a:gd name="T14" fmla="*/ 64 w 67"/>
                    <a:gd name="T15" fmla="*/ 162 h 220"/>
                    <a:gd name="T16" fmla="*/ 64 w 67"/>
                    <a:gd name="T17" fmla="*/ 15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0">
                      <a:moveTo>
                        <a:pt x="64" y="159"/>
                      </a:moveTo>
                      <a:cubicBezTo>
                        <a:pt x="64" y="159"/>
                        <a:pt x="64" y="158"/>
                        <a:pt x="64" y="158"/>
                      </a:cubicBezTo>
                      <a:cubicBezTo>
                        <a:pt x="64" y="0"/>
                        <a:pt x="64" y="0"/>
                        <a:pt x="64" y="0"/>
                      </a:cubicBezTo>
                      <a:cubicBezTo>
                        <a:pt x="0" y="43"/>
                        <a:pt x="0" y="43"/>
                        <a:pt x="0" y="43"/>
                      </a:cubicBezTo>
                      <a:cubicBezTo>
                        <a:pt x="0" y="220"/>
                        <a:pt x="0" y="220"/>
                        <a:pt x="0" y="220"/>
                      </a:cubicBezTo>
                      <a:cubicBezTo>
                        <a:pt x="58" y="181"/>
                        <a:pt x="58" y="181"/>
                        <a:pt x="58" y="181"/>
                      </a:cubicBezTo>
                      <a:cubicBezTo>
                        <a:pt x="67" y="176"/>
                        <a:pt x="67" y="176"/>
                        <a:pt x="67" y="176"/>
                      </a:cubicBezTo>
                      <a:cubicBezTo>
                        <a:pt x="65" y="171"/>
                        <a:pt x="64" y="166"/>
                        <a:pt x="64" y="162"/>
                      </a:cubicBezTo>
                      <a:cubicBezTo>
                        <a:pt x="64" y="161"/>
                        <a:pt x="64" y="160"/>
                        <a:pt x="6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05" name="Freeform 34"/>
                <p:cNvSpPr>
                  <a:spLocks/>
                </p:cNvSpPr>
                <p:nvPr/>
              </p:nvSpPr>
              <p:spPr bwMode="auto">
                <a:xfrm>
                  <a:off x="-370" y="1332"/>
                  <a:ext cx="172" cy="531"/>
                </a:xfrm>
                <a:custGeom>
                  <a:avLst/>
                  <a:gdLst>
                    <a:gd name="T0" fmla="*/ 2 w 72"/>
                    <a:gd name="T1" fmla="*/ 0 h 222"/>
                    <a:gd name="T2" fmla="*/ 0 w 72"/>
                    <a:gd name="T3" fmla="*/ 4 h 222"/>
                    <a:gd name="T4" fmla="*/ 0 w 72"/>
                    <a:gd name="T5" fmla="*/ 172 h 222"/>
                    <a:gd name="T6" fmla="*/ 2 w 72"/>
                    <a:gd name="T7" fmla="*/ 175 h 222"/>
                    <a:gd name="T8" fmla="*/ 72 w 72"/>
                    <a:gd name="T9" fmla="*/ 222 h 222"/>
                    <a:gd name="T10" fmla="*/ 72 w 72"/>
                    <a:gd name="T11" fmla="*/ 45 h 222"/>
                    <a:gd name="T12" fmla="*/ 6 w 72"/>
                    <a:gd name="T13" fmla="*/ 1 h 222"/>
                    <a:gd name="T14" fmla="*/ 2 w 72"/>
                    <a:gd name="T15" fmla="*/ 0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22">
                      <a:moveTo>
                        <a:pt x="2" y="0"/>
                      </a:moveTo>
                      <a:cubicBezTo>
                        <a:pt x="1" y="1"/>
                        <a:pt x="0" y="3"/>
                        <a:pt x="0" y="4"/>
                      </a:cubicBezTo>
                      <a:cubicBezTo>
                        <a:pt x="0" y="172"/>
                        <a:pt x="0" y="172"/>
                        <a:pt x="0" y="172"/>
                      </a:cubicBezTo>
                      <a:cubicBezTo>
                        <a:pt x="0" y="173"/>
                        <a:pt x="1" y="175"/>
                        <a:pt x="2" y="175"/>
                      </a:cubicBezTo>
                      <a:cubicBezTo>
                        <a:pt x="72" y="222"/>
                        <a:pt x="72" y="222"/>
                        <a:pt x="72" y="222"/>
                      </a:cubicBezTo>
                      <a:cubicBezTo>
                        <a:pt x="72" y="45"/>
                        <a:pt x="72" y="45"/>
                        <a:pt x="72" y="45"/>
                      </a:cubicBezTo>
                      <a:cubicBezTo>
                        <a:pt x="6" y="1"/>
                        <a:pt x="6" y="1"/>
                        <a:pt x="6" y="1"/>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06" name="Freeform 35"/>
                <p:cNvSpPr>
                  <a:spLocks/>
                </p:cNvSpPr>
                <p:nvPr/>
              </p:nvSpPr>
              <p:spPr bwMode="auto">
                <a:xfrm>
                  <a:off x="-6" y="1337"/>
                  <a:ext cx="172" cy="320"/>
                </a:xfrm>
                <a:custGeom>
                  <a:avLst/>
                  <a:gdLst>
                    <a:gd name="T0" fmla="*/ 44 w 72"/>
                    <a:gd name="T1" fmla="*/ 110 h 134"/>
                    <a:gd name="T2" fmla="*/ 72 w 72"/>
                    <a:gd name="T3" fmla="*/ 118 h 134"/>
                    <a:gd name="T4" fmla="*/ 72 w 72"/>
                    <a:gd name="T5" fmla="*/ 50 h 134"/>
                    <a:gd name="T6" fmla="*/ 70 w 72"/>
                    <a:gd name="T7" fmla="*/ 47 h 134"/>
                    <a:gd name="T8" fmla="*/ 0 w 72"/>
                    <a:gd name="T9" fmla="*/ 0 h 134"/>
                    <a:gd name="T10" fmla="*/ 0 w 72"/>
                    <a:gd name="T11" fmla="*/ 134 h 134"/>
                    <a:gd name="T12" fmla="*/ 44 w 72"/>
                    <a:gd name="T13" fmla="*/ 110 h 134"/>
                  </a:gdLst>
                  <a:ahLst/>
                  <a:cxnLst>
                    <a:cxn ang="0">
                      <a:pos x="T0" y="T1"/>
                    </a:cxn>
                    <a:cxn ang="0">
                      <a:pos x="T2" y="T3"/>
                    </a:cxn>
                    <a:cxn ang="0">
                      <a:pos x="T4" y="T5"/>
                    </a:cxn>
                    <a:cxn ang="0">
                      <a:pos x="T6" y="T7"/>
                    </a:cxn>
                    <a:cxn ang="0">
                      <a:pos x="T8" y="T9"/>
                    </a:cxn>
                    <a:cxn ang="0">
                      <a:pos x="T10" y="T11"/>
                    </a:cxn>
                    <a:cxn ang="0">
                      <a:pos x="T12" y="T13"/>
                    </a:cxn>
                  </a:cxnLst>
                  <a:rect l="0" t="0" r="r" b="b"/>
                  <a:pathLst>
                    <a:path w="72" h="134">
                      <a:moveTo>
                        <a:pt x="44" y="110"/>
                      </a:moveTo>
                      <a:cubicBezTo>
                        <a:pt x="54" y="110"/>
                        <a:pt x="64" y="113"/>
                        <a:pt x="72" y="118"/>
                      </a:cubicBezTo>
                      <a:cubicBezTo>
                        <a:pt x="72" y="50"/>
                        <a:pt x="72" y="50"/>
                        <a:pt x="72" y="50"/>
                      </a:cubicBezTo>
                      <a:cubicBezTo>
                        <a:pt x="72" y="49"/>
                        <a:pt x="71" y="47"/>
                        <a:pt x="70" y="47"/>
                      </a:cubicBezTo>
                      <a:cubicBezTo>
                        <a:pt x="0" y="0"/>
                        <a:pt x="0" y="0"/>
                        <a:pt x="0" y="0"/>
                      </a:cubicBezTo>
                      <a:cubicBezTo>
                        <a:pt x="0" y="134"/>
                        <a:pt x="0" y="134"/>
                        <a:pt x="0" y="134"/>
                      </a:cubicBezTo>
                      <a:cubicBezTo>
                        <a:pt x="9" y="120"/>
                        <a:pt x="25" y="110"/>
                        <a:pt x="44"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07" name="Freeform 36"/>
                <p:cNvSpPr>
                  <a:spLocks noEditPoints="1"/>
                </p:cNvSpPr>
                <p:nvPr/>
              </p:nvSpPr>
              <p:spPr bwMode="auto">
                <a:xfrm>
                  <a:off x="-6" y="1619"/>
                  <a:ext cx="210" cy="2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101" name="Freeform 40"/>
              <p:cNvSpPr>
                <a:spLocks noEditPoints="1"/>
              </p:cNvSpPr>
              <p:nvPr/>
            </p:nvSpPr>
            <p:spPr bwMode="auto">
              <a:xfrm>
                <a:off x="3732361" y="3763964"/>
                <a:ext cx="550862" cy="911225"/>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02" name="Freeform 44"/>
              <p:cNvSpPr>
                <a:spLocks noEditPoints="1"/>
              </p:cNvSpPr>
              <p:nvPr/>
            </p:nvSpPr>
            <p:spPr bwMode="auto">
              <a:xfrm>
                <a:off x="3102613" y="4754453"/>
                <a:ext cx="642300" cy="491627"/>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103" name="Freeform 48"/>
              <p:cNvSpPr>
                <a:spLocks noEditPoints="1"/>
              </p:cNvSpPr>
              <p:nvPr/>
            </p:nvSpPr>
            <p:spPr bwMode="auto">
              <a:xfrm rot="16200000">
                <a:off x="-371475" y="4291013"/>
                <a:ext cx="690563" cy="455612"/>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45" name="Freeform 36"/>
            <p:cNvSpPr>
              <a:spLocks noEditPoints="1"/>
            </p:cNvSpPr>
            <p:nvPr/>
          </p:nvSpPr>
          <p:spPr bwMode="auto">
            <a:xfrm>
              <a:off x="3570566" y="1346425"/>
              <a:ext cx="338039" cy="46198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46" name="Freeform 1"/>
            <p:cNvSpPr>
              <a:spLocks noChangeArrowheads="1"/>
            </p:cNvSpPr>
            <p:nvPr/>
          </p:nvSpPr>
          <p:spPr bwMode="auto">
            <a:xfrm>
              <a:off x="4638886" y="183157"/>
              <a:ext cx="546643" cy="434934"/>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a:noFill/>
            </a:ln>
            <a:effectLst/>
          </p:spPr>
          <p:txBody>
            <a:bodyPr wrap="none" anchor="ctr"/>
            <a:lstStyle/>
            <a:p>
              <a:pPr defTabSz="914178"/>
              <a:endParaRPr lang="en-US">
                <a:solidFill>
                  <a:prstClr val="black"/>
                </a:solidFill>
                <a:latin typeface="Helvetica Neue"/>
                <a:ea typeface="Arial"/>
                <a:cs typeface="Arial"/>
                <a:sym typeface="Arial"/>
                <a:rtl val="0"/>
              </a:endParaRPr>
            </a:p>
          </p:txBody>
        </p:sp>
        <p:sp>
          <p:nvSpPr>
            <p:cNvPr id="47" name="Freeform 36"/>
            <p:cNvSpPr>
              <a:spLocks noEditPoints="1"/>
            </p:cNvSpPr>
            <p:nvPr/>
          </p:nvSpPr>
          <p:spPr bwMode="auto">
            <a:xfrm>
              <a:off x="6955052" y="2907154"/>
              <a:ext cx="283146" cy="386967"/>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48" name="Group 1218"/>
            <p:cNvGrpSpPr/>
            <p:nvPr/>
          </p:nvGrpSpPr>
          <p:grpSpPr>
            <a:xfrm>
              <a:off x="4101808" y="1324104"/>
              <a:ext cx="603702" cy="541229"/>
              <a:chOff x="0" y="0"/>
              <a:chExt cx="3337527" cy="2989025"/>
            </a:xfrm>
            <a:grpFill/>
          </p:grpSpPr>
          <p:sp>
            <p:nvSpPr>
              <p:cNvPr id="87" name="Shape 1214"/>
              <p:cNvSpPr/>
              <p:nvPr/>
            </p:nvSpPr>
            <p:spPr>
              <a:xfrm>
                <a:off x="722669" y="788366"/>
                <a:ext cx="2049544" cy="672997"/>
              </a:xfrm>
              <a:custGeom>
                <a:avLst/>
                <a:gdLst/>
                <a:ahLst/>
                <a:cxnLst>
                  <a:cxn ang="0">
                    <a:pos x="wd2" y="hd2"/>
                  </a:cxn>
                  <a:cxn ang="5400000">
                    <a:pos x="wd2" y="hd2"/>
                  </a:cxn>
                  <a:cxn ang="10800000">
                    <a:pos x="wd2" y="hd2"/>
                  </a:cxn>
                  <a:cxn ang="16200000">
                    <a:pos x="wd2" y="hd2"/>
                  </a:cxn>
                </a:cxnLst>
                <a:rect l="0" t="0" r="r" b="b"/>
                <a:pathLst>
                  <a:path w="21600" h="21600" extrusionOk="0">
                    <a:moveTo>
                      <a:pt x="16914" y="16248"/>
                    </a:moveTo>
                    <a:cubicBezTo>
                      <a:pt x="16914" y="17233"/>
                      <a:pt x="16652" y="18032"/>
                      <a:pt x="16328" y="18032"/>
                    </a:cubicBezTo>
                    <a:lnTo>
                      <a:pt x="2269" y="18032"/>
                    </a:lnTo>
                    <a:lnTo>
                      <a:pt x="0" y="18032"/>
                    </a:lnTo>
                    <a:cubicBezTo>
                      <a:pt x="556" y="20144"/>
                      <a:pt x="1398" y="21600"/>
                      <a:pt x="2269" y="21600"/>
                    </a:cubicBezTo>
                    <a:lnTo>
                      <a:pt x="21014" y="21600"/>
                    </a:lnTo>
                    <a:cubicBezTo>
                      <a:pt x="21338" y="21600"/>
                      <a:pt x="21600" y="20801"/>
                      <a:pt x="21600" y="19816"/>
                    </a:cubicBezTo>
                    <a:lnTo>
                      <a:pt x="21600" y="0"/>
                    </a:lnTo>
                    <a:lnTo>
                      <a:pt x="16914" y="4197"/>
                    </a:lnTo>
                    <a:cubicBezTo>
                      <a:pt x="16914" y="4197"/>
                      <a:pt x="16914" y="16248"/>
                      <a:pt x="16914" y="16248"/>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8" name="Shape 1215"/>
              <p:cNvSpPr/>
              <p:nvPr/>
            </p:nvSpPr>
            <p:spPr>
              <a:xfrm>
                <a:off x="2890677" y="788366"/>
                <a:ext cx="111167" cy="4446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0"/>
                      <a:pt x="0" y="1209"/>
                      <a:pt x="0" y="2700"/>
                    </a:cubicBezTo>
                    <a:lnTo>
                      <a:pt x="0" y="18900"/>
                    </a:lnTo>
                    <a:cubicBezTo>
                      <a:pt x="0" y="20391"/>
                      <a:pt x="4831" y="21600"/>
                      <a:pt x="10800" y="21600"/>
                    </a:cubicBezTo>
                    <a:cubicBezTo>
                      <a:pt x="16769" y="21600"/>
                      <a:pt x="21600" y="20391"/>
                      <a:pt x="21600" y="18900"/>
                    </a:cubicBezTo>
                    <a:lnTo>
                      <a:pt x="21600" y="2700"/>
                    </a:lnTo>
                    <a:cubicBezTo>
                      <a:pt x="21600" y="1209"/>
                      <a:pt x="16769" y="0"/>
                      <a:pt x="1080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9" name="Shape 1216"/>
              <p:cNvSpPr/>
              <p:nvPr/>
            </p:nvSpPr>
            <p:spPr>
              <a:xfrm>
                <a:off x="0" y="1543884"/>
                <a:ext cx="1834217" cy="1445142"/>
              </a:xfrm>
              <a:custGeom>
                <a:avLst/>
                <a:gdLst/>
                <a:ahLst/>
                <a:cxnLst>
                  <a:cxn ang="0">
                    <a:pos x="wd2" y="hd2"/>
                  </a:cxn>
                  <a:cxn ang="5400000">
                    <a:pos x="wd2" y="hd2"/>
                  </a:cxn>
                  <a:cxn ang="10800000">
                    <a:pos x="wd2" y="hd2"/>
                  </a:cxn>
                  <a:cxn ang="16200000">
                    <a:pos x="wd2" y="hd2"/>
                  </a:cxn>
                </a:cxnLst>
                <a:rect l="0" t="0" r="r" b="b"/>
                <a:pathLst>
                  <a:path w="21600" h="21600" extrusionOk="0">
                    <a:moveTo>
                      <a:pt x="20945" y="0"/>
                    </a:moveTo>
                    <a:lnTo>
                      <a:pt x="14400" y="0"/>
                    </a:lnTo>
                    <a:cubicBezTo>
                      <a:pt x="14038" y="0"/>
                      <a:pt x="13745" y="372"/>
                      <a:pt x="13745" y="831"/>
                    </a:cubicBezTo>
                    <a:cubicBezTo>
                      <a:pt x="13745" y="1290"/>
                      <a:pt x="14038" y="1662"/>
                      <a:pt x="14400" y="1662"/>
                    </a:cubicBezTo>
                    <a:lnTo>
                      <a:pt x="17018" y="1662"/>
                    </a:lnTo>
                    <a:lnTo>
                      <a:pt x="17018" y="10944"/>
                    </a:lnTo>
                    <a:lnTo>
                      <a:pt x="1309" y="14779"/>
                    </a:lnTo>
                    <a:lnTo>
                      <a:pt x="1309" y="10800"/>
                    </a:lnTo>
                    <a:cubicBezTo>
                      <a:pt x="1309" y="10341"/>
                      <a:pt x="1016" y="9969"/>
                      <a:pt x="655" y="9969"/>
                    </a:cubicBezTo>
                    <a:cubicBezTo>
                      <a:pt x="293" y="9969"/>
                      <a:pt x="0" y="10341"/>
                      <a:pt x="0" y="10800"/>
                    </a:cubicBezTo>
                    <a:lnTo>
                      <a:pt x="0" y="20769"/>
                    </a:lnTo>
                    <a:cubicBezTo>
                      <a:pt x="0" y="21228"/>
                      <a:pt x="293" y="21600"/>
                      <a:pt x="655" y="21600"/>
                    </a:cubicBezTo>
                    <a:cubicBezTo>
                      <a:pt x="1016" y="21600"/>
                      <a:pt x="1309" y="21228"/>
                      <a:pt x="1309" y="20769"/>
                    </a:cubicBezTo>
                    <a:lnTo>
                      <a:pt x="1309" y="16471"/>
                    </a:lnTo>
                    <a:lnTo>
                      <a:pt x="17796" y="12447"/>
                    </a:lnTo>
                    <a:cubicBezTo>
                      <a:pt x="18105" y="12372"/>
                      <a:pt x="18327" y="12029"/>
                      <a:pt x="18327" y="11631"/>
                    </a:cubicBezTo>
                    <a:lnTo>
                      <a:pt x="18327" y="1662"/>
                    </a:lnTo>
                    <a:lnTo>
                      <a:pt x="20945" y="1662"/>
                    </a:lnTo>
                    <a:cubicBezTo>
                      <a:pt x="21307" y="1662"/>
                      <a:pt x="21600" y="1290"/>
                      <a:pt x="21600" y="831"/>
                    </a:cubicBezTo>
                    <a:cubicBezTo>
                      <a:pt x="21600" y="372"/>
                      <a:pt x="21307" y="0"/>
                      <a:pt x="20945"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90" name="Shape 1217"/>
              <p:cNvSpPr/>
              <p:nvPr/>
            </p:nvSpPr>
            <p:spPr>
              <a:xfrm>
                <a:off x="558426" y="0"/>
                <a:ext cx="2779102" cy="1222813"/>
              </a:xfrm>
              <a:custGeom>
                <a:avLst/>
                <a:gdLst/>
                <a:ahLst/>
                <a:cxnLst>
                  <a:cxn ang="0">
                    <a:pos x="wd2" y="hd2"/>
                  </a:cxn>
                  <a:cxn ang="5400000">
                    <a:pos x="wd2" y="hd2"/>
                  </a:cxn>
                  <a:cxn ang="10800000">
                    <a:pos x="wd2" y="hd2"/>
                  </a:cxn>
                  <a:cxn ang="16200000">
                    <a:pos x="wd2" y="hd2"/>
                  </a:cxn>
                </a:cxnLst>
                <a:rect l="0" t="0" r="r" b="b"/>
                <a:pathLst>
                  <a:path w="21578" h="21600" extrusionOk="0">
                    <a:moveTo>
                      <a:pt x="21501" y="422"/>
                    </a:moveTo>
                    <a:cubicBezTo>
                      <a:pt x="21420" y="158"/>
                      <a:pt x="21288" y="0"/>
                      <a:pt x="21147" y="0"/>
                    </a:cubicBezTo>
                    <a:lnTo>
                      <a:pt x="3884" y="0"/>
                    </a:lnTo>
                    <a:cubicBezTo>
                      <a:pt x="1924" y="0"/>
                      <a:pt x="0" y="4377"/>
                      <a:pt x="0" y="8836"/>
                    </a:cubicBezTo>
                    <a:lnTo>
                      <a:pt x="0" y="20618"/>
                    </a:lnTo>
                    <a:cubicBezTo>
                      <a:pt x="0" y="21160"/>
                      <a:pt x="193" y="21600"/>
                      <a:pt x="432" y="21600"/>
                    </a:cubicBezTo>
                    <a:lnTo>
                      <a:pt x="12515" y="21600"/>
                    </a:lnTo>
                    <a:lnTo>
                      <a:pt x="12947" y="21600"/>
                    </a:lnTo>
                    <a:lnTo>
                      <a:pt x="12947" y="20618"/>
                    </a:lnTo>
                    <a:lnTo>
                      <a:pt x="12947" y="15215"/>
                    </a:lnTo>
                    <a:cubicBezTo>
                      <a:pt x="12947" y="14779"/>
                      <a:pt x="13073" y="14396"/>
                      <a:pt x="13257" y="14273"/>
                    </a:cubicBezTo>
                    <a:lnTo>
                      <a:pt x="17262" y="11593"/>
                    </a:lnTo>
                    <a:lnTo>
                      <a:pt x="17262" y="11592"/>
                    </a:lnTo>
                    <a:lnTo>
                      <a:pt x="19974" y="9778"/>
                    </a:lnTo>
                    <a:cubicBezTo>
                      <a:pt x="20104" y="9691"/>
                      <a:pt x="20208" y="9470"/>
                      <a:pt x="20256" y="9181"/>
                    </a:cubicBezTo>
                    <a:lnTo>
                      <a:pt x="20871" y="5449"/>
                    </a:lnTo>
                    <a:lnTo>
                      <a:pt x="21551" y="1322"/>
                    </a:lnTo>
                    <a:cubicBezTo>
                      <a:pt x="21600" y="1022"/>
                      <a:pt x="21581" y="686"/>
                      <a:pt x="21501" y="422"/>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grpSp>
          <p:nvGrpSpPr>
            <p:cNvPr id="49" name="Group 1195"/>
            <p:cNvGrpSpPr/>
            <p:nvPr/>
          </p:nvGrpSpPr>
          <p:grpSpPr>
            <a:xfrm>
              <a:off x="4857621" y="770664"/>
              <a:ext cx="376840" cy="1037748"/>
              <a:chOff x="0" y="0"/>
              <a:chExt cx="1178533" cy="3242086"/>
            </a:xfrm>
            <a:grpFill/>
          </p:grpSpPr>
          <p:sp>
            <p:nvSpPr>
              <p:cNvPr id="69" name="Shape 1177"/>
              <p:cNvSpPr/>
              <p:nvPr/>
            </p:nvSpPr>
            <p:spPr>
              <a:xfrm>
                <a:off x="0" y="947133"/>
                <a:ext cx="1178533" cy="1342707"/>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0" name="Shape 1178"/>
              <p:cNvSpPr/>
              <p:nvPr/>
            </p:nvSpPr>
            <p:spPr>
              <a:xfrm>
                <a:off x="238773" y="0"/>
                <a:ext cx="702957" cy="9498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1" name="Shape 1179"/>
              <p:cNvSpPr/>
              <p:nvPr/>
            </p:nvSpPr>
            <p:spPr>
              <a:xfrm>
                <a:off x="238774" y="2292223"/>
                <a:ext cx="702958" cy="9498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2" name="Shape 1180"/>
              <p:cNvSpPr/>
              <p:nvPr/>
            </p:nvSpPr>
            <p:spPr>
              <a:xfrm>
                <a:off x="485505" y="1512230"/>
                <a:ext cx="205218" cy="20521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3" name="Shape 1181"/>
              <p:cNvSpPr/>
              <p:nvPr/>
            </p:nvSpPr>
            <p:spPr>
              <a:xfrm>
                <a:off x="342241"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4" name="Shape 1182"/>
              <p:cNvSpPr/>
              <p:nvPr/>
            </p:nvSpPr>
            <p:spPr>
              <a:xfrm>
                <a:off x="405914" y="1241620"/>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5" name="Shape 1183"/>
              <p:cNvSpPr/>
              <p:nvPr/>
            </p:nvSpPr>
            <p:spPr>
              <a:xfrm>
                <a:off x="692442" y="1886308"/>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6" name="Shape 1184"/>
              <p:cNvSpPr/>
              <p:nvPr/>
            </p:nvSpPr>
            <p:spPr>
              <a:xfrm>
                <a:off x="405914" y="1886308"/>
                <a:ext cx="83475"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7" name="Shape 1185"/>
              <p:cNvSpPr/>
              <p:nvPr/>
            </p:nvSpPr>
            <p:spPr>
              <a:xfrm>
                <a:off x="549178" y="1965899"/>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8" name="Shape 1186"/>
              <p:cNvSpPr/>
              <p:nvPr/>
            </p:nvSpPr>
            <p:spPr>
              <a:xfrm>
                <a:off x="541219" y="1193865"/>
                <a:ext cx="83476" cy="8347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79" name="Shape 1187"/>
              <p:cNvSpPr/>
              <p:nvPr/>
            </p:nvSpPr>
            <p:spPr>
              <a:xfrm>
                <a:off x="358159"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0" name="Shape 1188"/>
              <p:cNvSpPr/>
              <p:nvPr/>
            </p:nvSpPr>
            <p:spPr>
              <a:xfrm>
                <a:off x="732237" y="1567944"/>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1" name="Shape 1189"/>
              <p:cNvSpPr/>
              <p:nvPr/>
            </p:nvSpPr>
            <p:spPr>
              <a:xfrm>
                <a:off x="676524" y="1241620"/>
                <a:ext cx="83476" cy="83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2" name="Shape 1190"/>
              <p:cNvSpPr/>
              <p:nvPr/>
            </p:nvSpPr>
            <p:spPr>
              <a:xfrm>
                <a:off x="692442" y="1384884"/>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3" name="Shape 1191"/>
              <p:cNvSpPr/>
              <p:nvPr/>
            </p:nvSpPr>
            <p:spPr>
              <a:xfrm>
                <a:off x="517341" y="1313252"/>
                <a:ext cx="142110" cy="1421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4" name="Shape 1192"/>
              <p:cNvSpPr/>
              <p:nvPr/>
            </p:nvSpPr>
            <p:spPr>
              <a:xfrm>
                <a:off x="342241"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5" name="Shape 1193"/>
              <p:cNvSpPr/>
              <p:nvPr/>
            </p:nvSpPr>
            <p:spPr>
              <a:xfrm>
                <a:off x="692442" y="1687330"/>
                <a:ext cx="142109"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86" name="Shape 1194"/>
              <p:cNvSpPr/>
              <p:nvPr/>
            </p:nvSpPr>
            <p:spPr>
              <a:xfrm>
                <a:off x="517341" y="1782840"/>
                <a:ext cx="142110" cy="14210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prstDash val="solid"/>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50" name="Freeform 44"/>
            <p:cNvSpPr>
              <a:spLocks noEditPoints="1"/>
            </p:cNvSpPr>
            <p:nvPr/>
          </p:nvSpPr>
          <p:spPr bwMode="auto">
            <a:xfrm>
              <a:off x="5344562" y="1287664"/>
              <a:ext cx="512112" cy="391979"/>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1" name="Freeform 40"/>
            <p:cNvSpPr>
              <a:spLocks noEditPoints="1"/>
            </p:cNvSpPr>
            <p:nvPr/>
          </p:nvSpPr>
          <p:spPr bwMode="auto">
            <a:xfrm>
              <a:off x="6463114" y="-67671"/>
              <a:ext cx="417967" cy="691393"/>
            </a:xfrm>
            <a:custGeom>
              <a:avLst/>
              <a:gdLst>
                <a:gd name="T0" fmla="*/ 120 w 144"/>
                <a:gd name="T1" fmla="*/ 0 h 240"/>
                <a:gd name="T2" fmla="*/ 24 w 144"/>
                <a:gd name="T3" fmla="*/ 0 h 240"/>
                <a:gd name="T4" fmla="*/ 0 w 144"/>
                <a:gd name="T5" fmla="*/ 24 h 240"/>
                <a:gd name="T6" fmla="*/ 0 w 144"/>
                <a:gd name="T7" fmla="*/ 40 h 240"/>
                <a:gd name="T8" fmla="*/ 0 w 144"/>
                <a:gd name="T9" fmla="*/ 200 h 240"/>
                <a:gd name="T10" fmla="*/ 0 w 144"/>
                <a:gd name="T11" fmla="*/ 216 h 240"/>
                <a:gd name="T12" fmla="*/ 24 w 144"/>
                <a:gd name="T13" fmla="*/ 240 h 240"/>
                <a:gd name="T14" fmla="*/ 120 w 144"/>
                <a:gd name="T15" fmla="*/ 240 h 240"/>
                <a:gd name="T16" fmla="*/ 144 w 144"/>
                <a:gd name="T17" fmla="*/ 216 h 240"/>
                <a:gd name="T18" fmla="*/ 144 w 144"/>
                <a:gd name="T19" fmla="*/ 200 h 240"/>
                <a:gd name="T20" fmla="*/ 144 w 144"/>
                <a:gd name="T21" fmla="*/ 40 h 240"/>
                <a:gd name="T22" fmla="*/ 144 w 144"/>
                <a:gd name="T23" fmla="*/ 24 h 240"/>
                <a:gd name="T24" fmla="*/ 120 w 144"/>
                <a:gd name="T25" fmla="*/ 0 h 240"/>
                <a:gd name="T26" fmla="*/ 44 w 144"/>
                <a:gd name="T27" fmla="*/ 24 h 240"/>
                <a:gd name="T28" fmla="*/ 100 w 144"/>
                <a:gd name="T29" fmla="*/ 24 h 240"/>
                <a:gd name="T30" fmla="*/ 104 w 144"/>
                <a:gd name="T31" fmla="*/ 28 h 240"/>
                <a:gd name="T32" fmla="*/ 100 w 144"/>
                <a:gd name="T33" fmla="*/ 32 h 240"/>
                <a:gd name="T34" fmla="*/ 44 w 144"/>
                <a:gd name="T35" fmla="*/ 32 h 240"/>
                <a:gd name="T36" fmla="*/ 40 w 144"/>
                <a:gd name="T37" fmla="*/ 28 h 240"/>
                <a:gd name="T38" fmla="*/ 44 w 144"/>
                <a:gd name="T39" fmla="*/ 24 h 240"/>
                <a:gd name="T40" fmla="*/ 72 w 144"/>
                <a:gd name="T41" fmla="*/ 228 h 240"/>
                <a:gd name="T42" fmla="*/ 60 w 144"/>
                <a:gd name="T43" fmla="*/ 216 h 240"/>
                <a:gd name="T44" fmla="*/ 72 w 144"/>
                <a:gd name="T45" fmla="*/ 204 h 240"/>
                <a:gd name="T46" fmla="*/ 84 w 144"/>
                <a:gd name="T47" fmla="*/ 216 h 240"/>
                <a:gd name="T48" fmla="*/ 72 w 144"/>
                <a:gd name="T49" fmla="*/ 228 h 240"/>
                <a:gd name="T50" fmla="*/ 136 w 144"/>
                <a:gd name="T51" fmla="*/ 192 h 240"/>
                <a:gd name="T52" fmla="*/ 8 w 144"/>
                <a:gd name="T53" fmla="*/ 192 h 240"/>
                <a:gd name="T54" fmla="*/ 8 w 144"/>
                <a:gd name="T55" fmla="*/ 48 h 240"/>
                <a:gd name="T56" fmla="*/ 136 w 144"/>
                <a:gd name="T57" fmla="*/ 48 h 240"/>
                <a:gd name="T58" fmla="*/ 136 w 144"/>
                <a:gd name="T59" fmla="*/ 19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240">
                  <a:moveTo>
                    <a:pt x="120" y="0"/>
                  </a:moveTo>
                  <a:cubicBezTo>
                    <a:pt x="24" y="0"/>
                    <a:pt x="24" y="0"/>
                    <a:pt x="24" y="0"/>
                  </a:cubicBezTo>
                  <a:cubicBezTo>
                    <a:pt x="11" y="0"/>
                    <a:pt x="0" y="11"/>
                    <a:pt x="0" y="24"/>
                  </a:cubicBezTo>
                  <a:cubicBezTo>
                    <a:pt x="0" y="40"/>
                    <a:pt x="0" y="40"/>
                    <a:pt x="0" y="40"/>
                  </a:cubicBezTo>
                  <a:cubicBezTo>
                    <a:pt x="0" y="200"/>
                    <a:pt x="0" y="200"/>
                    <a:pt x="0" y="200"/>
                  </a:cubicBezTo>
                  <a:cubicBezTo>
                    <a:pt x="0" y="216"/>
                    <a:pt x="0" y="216"/>
                    <a:pt x="0" y="216"/>
                  </a:cubicBezTo>
                  <a:cubicBezTo>
                    <a:pt x="0" y="229"/>
                    <a:pt x="11" y="240"/>
                    <a:pt x="24" y="240"/>
                  </a:cubicBezTo>
                  <a:cubicBezTo>
                    <a:pt x="120" y="240"/>
                    <a:pt x="120" y="240"/>
                    <a:pt x="120" y="240"/>
                  </a:cubicBezTo>
                  <a:cubicBezTo>
                    <a:pt x="133" y="240"/>
                    <a:pt x="144" y="229"/>
                    <a:pt x="144" y="216"/>
                  </a:cubicBezTo>
                  <a:cubicBezTo>
                    <a:pt x="144" y="200"/>
                    <a:pt x="144" y="200"/>
                    <a:pt x="144" y="200"/>
                  </a:cubicBezTo>
                  <a:cubicBezTo>
                    <a:pt x="144" y="40"/>
                    <a:pt x="144" y="40"/>
                    <a:pt x="144" y="40"/>
                  </a:cubicBezTo>
                  <a:cubicBezTo>
                    <a:pt x="144" y="24"/>
                    <a:pt x="144" y="24"/>
                    <a:pt x="144" y="24"/>
                  </a:cubicBezTo>
                  <a:cubicBezTo>
                    <a:pt x="144" y="11"/>
                    <a:pt x="133" y="0"/>
                    <a:pt x="120" y="0"/>
                  </a:cubicBezTo>
                  <a:close/>
                  <a:moveTo>
                    <a:pt x="44" y="24"/>
                  </a:moveTo>
                  <a:cubicBezTo>
                    <a:pt x="100" y="24"/>
                    <a:pt x="100" y="24"/>
                    <a:pt x="100" y="24"/>
                  </a:cubicBezTo>
                  <a:cubicBezTo>
                    <a:pt x="102" y="24"/>
                    <a:pt x="104" y="26"/>
                    <a:pt x="104" y="28"/>
                  </a:cubicBezTo>
                  <a:cubicBezTo>
                    <a:pt x="104" y="30"/>
                    <a:pt x="102" y="32"/>
                    <a:pt x="100" y="32"/>
                  </a:cubicBezTo>
                  <a:cubicBezTo>
                    <a:pt x="44" y="32"/>
                    <a:pt x="44" y="32"/>
                    <a:pt x="44" y="32"/>
                  </a:cubicBezTo>
                  <a:cubicBezTo>
                    <a:pt x="42" y="32"/>
                    <a:pt x="40" y="30"/>
                    <a:pt x="40" y="28"/>
                  </a:cubicBezTo>
                  <a:cubicBezTo>
                    <a:pt x="40" y="26"/>
                    <a:pt x="42" y="24"/>
                    <a:pt x="44" y="24"/>
                  </a:cubicBezTo>
                  <a:close/>
                  <a:moveTo>
                    <a:pt x="72" y="228"/>
                  </a:moveTo>
                  <a:cubicBezTo>
                    <a:pt x="65" y="228"/>
                    <a:pt x="60" y="223"/>
                    <a:pt x="60" y="216"/>
                  </a:cubicBezTo>
                  <a:cubicBezTo>
                    <a:pt x="60" y="209"/>
                    <a:pt x="65" y="204"/>
                    <a:pt x="72" y="204"/>
                  </a:cubicBezTo>
                  <a:cubicBezTo>
                    <a:pt x="79" y="204"/>
                    <a:pt x="84" y="209"/>
                    <a:pt x="84" y="216"/>
                  </a:cubicBezTo>
                  <a:cubicBezTo>
                    <a:pt x="84" y="223"/>
                    <a:pt x="79" y="228"/>
                    <a:pt x="72" y="228"/>
                  </a:cubicBezTo>
                  <a:close/>
                  <a:moveTo>
                    <a:pt x="136" y="192"/>
                  </a:moveTo>
                  <a:cubicBezTo>
                    <a:pt x="8" y="192"/>
                    <a:pt x="8" y="192"/>
                    <a:pt x="8" y="192"/>
                  </a:cubicBezTo>
                  <a:cubicBezTo>
                    <a:pt x="8" y="48"/>
                    <a:pt x="8" y="48"/>
                    <a:pt x="8" y="48"/>
                  </a:cubicBezTo>
                  <a:cubicBezTo>
                    <a:pt x="136" y="48"/>
                    <a:pt x="136" y="48"/>
                    <a:pt x="136" y="48"/>
                  </a:cubicBezTo>
                  <a:lnTo>
                    <a:pt x="13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52" name="Group 27"/>
            <p:cNvGrpSpPr>
              <a:grpSpLocks noChangeAspect="1"/>
            </p:cNvGrpSpPr>
            <p:nvPr/>
          </p:nvGrpSpPr>
          <p:grpSpPr bwMode="auto">
            <a:xfrm>
              <a:off x="6936067" y="304523"/>
              <a:ext cx="655423" cy="755447"/>
              <a:chOff x="1316" y="2863"/>
              <a:chExt cx="498" cy="574"/>
            </a:xfrm>
            <a:grpFill/>
          </p:grpSpPr>
          <p:sp>
            <p:nvSpPr>
              <p:cNvPr id="67" name="Freeform 28"/>
              <p:cNvSpPr>
                <a:spLocks/>
              </p:cNvSpPr>
              <p:nvPr/>
            </p:nvSpPr>
            <p:spPr bwMode="auto">
              <a:xfrm>
                <a:off x="1316" y="3093"/>
                <a:ext cx="498" cy="344"/>
              </a:xfrm>
              <a:custGeom>
                <a:avLst/>
                <a:gdLst>
                  <a:gd name="T0" fmla="*/ 191 w 208"/>
                  <a:gd name="T1" fmla="*/ 49 h 144"/>
                  <a:gd name="T2" fmla="*/ 204 w 208"/>
                  <a:gd name="T3" fmla="*/ 60 h 144"/>
                  <a:gd name="T4" fmla="*/ 207 w 208"/>
                  <a:gd name="T5" fmla="*/ 53 h 144"/>
                  <a:gd name="T6" fmla="*/ 170 w 208"/>
                  <a:gd name="T7" fmla="*/ 32 h 144"/>
                  <a:gd name="T8" fmla="*/ 160 w 208"/>
                  <a:gd name="T9" fmla="*/ 8 h 144"/>
                  <a:gd name="T10" fmla="*/ 191 w 208"/>
                  <a:gd name="T11" fmla="*/ 17 h 144"/>
                  <a:gd name="T12" fmla="*/ 204 w 208"/>
                  <a:gd name="T13" fmla="*/ 28 h 144"/>
                  <a:gd name="T14" fmla="*/ 207 w 208"/>
                  <a:gd name="T15" fmla="*/ 21 h 144"/>
                  <a:gd name="T16" fmla="*/ 170 w 208"/>
                  <a:gd name="T17" fmla="*/ 0 h 144"/>
                  <a:gd name="T18" fmla="*/ 52 w 208"/>
                  <a:gd name="T19" fmla="*/ 0 h 144"/>
                  <a:gd name="T20" fmla="*/ 11 w 208"/>
                  <a:gd name="T21" fmla="*/ 11 h 144"/>
                  <a:gd name="T22" fmla="*/ 1 w 208"/>
                  <a:gd name="T23" fmla="*/ 27 h 144"/>
                  <a:gd name="T24" fmla="*/ 7 w 208"/>
                  <a:gd name="T25" fmla="*/ 27 h 144"/>
                  <a:gd name="T26" fmla="*/ 38 w 208"/>
                  <a:gd name="T27" fmla="*/ 8 h 144"/>
                  <a:gd name="T28" fmla="*/ 48 w 208"/>
                  <a:gd name="T29" fmla="*/ 32 h 144"/>
                  <a:gd name="T30" fmla="*/ 11 w 208"/>
                  <a:gd name="T31" fmla="*/ 43 h 144"/>
                  <a:gd name="T32" fmla="*/ 1 w 208"/>
                  <a:gd name="T33" fmla="*/ 59 h 144"/>
                  <a:gd name="T34" fmla="*/ 7 w 208"/>
                  <a:gd name="T35" fmla="*/ 59 h 144"/>
                  <a:gd name="T36" fmla="*/ 38 w 208"/>
                  <a:gd name="T37" fmla="*/ 40 h 144"/>
                  <a:gd name="T38" fmla="*/ 48 w 208"/>
                  <a:gd name="T39" fmla="*/ 64 h 144"/>
                  <a:gd name="T40" fmla="*/ 11 w 208"/>
                  <a:gd name="T41" fmla="*/ 75 h 144"/>
                  <a:gd name="T42" fmla="*/ 1 w 208"/>
                  <a:gd name="T43" fmla="*/ 91 h 144"/>
                  <a:gd name="T44" fmla="*/ 7 w 208"/>
                  <a:gd name="T45" fmla="*/ 91 h 144"/>
                  <a:gd name="T46" fmla="*/ 38 w 208"/>
                  <a:gd name="T47" fmla="*/ 72 h 144"/>
                  <a:gd name="T48" fmla="*/ 101 w 208"/>
                  <a:gd name="T49" fmla="*/ 143 h 144"/>
                  <a:gd name="T50" fmla="*/ 107 w 208"/>
                  <a:gd name="T51" fmla="*/ 143 h 144"/>
                  <a:gd name="T52" fmla="*/ 170 w 208"/>
                  <a:gd name="T53" fmla="*/ 72 h 144"/>
                  <a:gd name="T54" fmla="*/ 201 w 208"/>
                  <a:gd name="T55" fmla="*/ 91 h 144"/>
                  <a:gd name="T56" fmla="*/ 207 w 208"/>
                  <a:gd name="T57" fmla="*/ 91 h 144"/>
                  <a:gd name="T58" fmla="*/ 197 w 208"/>
                  <a:gd name="T59" fmla="*/ 75 h 144"/>
                  <a:gd name="T60" fmla="*/ 160 w 208"/>
                  <a:gd name="T61" fmla="*/ 64 h 144"/>
                  <a:gd name="T62" fmla="*/ 170 w 208"/>
                  <a:gd name="T63" fmla="*/ 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44">
                    <a:moveTo>
                      <a:pt x="170" y="40"/>
                    </a:moveTo>
                    <a:cubicBezTo>
                      <a:pt x="177" y="40"/>
                      <a:pt x="186" y="44"/>
                      <a:pt x="191" y="49"/>
                    </a:cubicBezTo>
                    <a:cubicBezTo>
                      <a:pt x="201" y="59"/>
                      <a:pt x="201" y="59"/>
                      <a:pt x="201" y="59"/>
                    </a:cubicBezTo>
                    <a:cubicBezTo>
                      <a:pt x="202" y="60"/>
                      <a:pt x="203" y="60"/>
                      <a:pt x="204" y="60"/>
                    </a:cubicBezTo>
                    <a:cubicBezTo>
                      <a:pt x="205" y="60"/>
                      <a:pt x="206" y="60"/>
                      <a:pt x="207" y="59"/>
                    </a:cubicBezTo>
                    <a:cubicBezTo>
                      <a:pt x="208" y="57"/>
                      <a:pt x="208" y="55"/>
                      <a:pt x="207" y="53"/>
                    </a:cubicBezTo>
                    <a:cubicBezTo>
                      <a:pt x="197" y="43"/>
                      <a:pt x="197" y="43"/>
                      <a:pt x="197" y="43"/>
                    </a:cubicBezTo>
                    <a:cubicBezTo>
                      <a:pt x="191" y="37"/>
                      <a:pt x="179" y="32"/>
                      <a:pt x="170" y="32"/>
                    </a:cubicBezTo>
                    <a:cubicBezTo>
                      <a:pt x="160" y="32"/>
                      <a:pt x="160" y="32"/>
                      <a:pt x="160" y="32"/>
                    </a:cubicBezTo>
                    <a:cubicBezTo>
                      <a:pt x="160" y="8"/>
                      <a:pt x="160" y="8"/>
                      <a:pt x="160" y="8"/>
                    </a:cubicBezTo>
                    <a:cubicBezTo>
                      <a:pt x="170" y="8"/>
                      <a:pt x="170" y="8"/>
                      <a:pt x="170" y="8"/>
                    </a:cubicBezTo>
                    <a:cubicBezTo>
                      <a:pt x="177" y="8"/>
                      <a:pt x="186" y="12"/>
                      <a:pt x="191" y="17"/>
                    </a:cubicBezTo>
                    <a:cubicBezTo>
                      <a:pt x="201" y="27"/>
                      <a:pt x="201" y="27"/>
                      <a:pt x="201" y="27"/>
                    </a:cubicBezTo>
                    <a:cubicBezTo>
                      <a:pt x="202" y="28"/>
                      <a:pt x="203" y="28"/>
                      <a:pt x="204" y="28"/>
                    </a:cubicBezTo>
                    <a:cubicBezTo>
                      <a:pt x="205" y="28"/>
                      <a:pt x="206" y="28"/>
                      <a:pt x="207" y="27"/>
                    </a:cubicBezTo>
                    <a:cubicBezTo>
                      <a:pt x="208" y="25"/>
                      <a:pt x="208" y="23"/>
                      <a:pt x="207" y="21"/>
                    </a:cubicBezTo>
                    <a:cubicBezTo>
                      <a:pt x="197" y="11"/>
                      <a:pt x="197" y="11"/>
                      <a:pt x="197" y="11"/>
                    </a:cubicBezTo>
                    <a:cubicBezTo>
                      <a:pt x="191" y="5"/>
                      <a:pt x="179" y="0"/>
                      <a:pt x="170" y="0"/>
                    </a:cubicBezTo>
                    <a:cubicBezTo>
                      <a:pt x="156" y="0"/>
                      <a:pt x="156" y="0"/>
                      <a:pt x="156" y="0"/>
                    </a:cubicBezTo>
                    <a:cubicBezTo>
                      <a:pt x="52" y="0"/>
                      <a:pt x="52" y="0"/>
                      <a:pt x="52" y="0"/>
                    </a:cubicBezTo>
                    <a:cubicBezTo>
                      <a:pt x="38" y="0"/>
                      <a:pt x="38" y="0"/>
                      <a:pt x="38" y="0"/>
                    </a:cubicBezTo>
                    <a:cubicBezTo>
                      <a:pt x="29" y="0"/>
                      <a:pt x="17" y="5"/>
                      <a:pt x="11" y="11"/>
                    </a:cubicBezTo>
                    <a:cubicBezTo>
                      <a:pt x="1" y="21"/>
                      <a:pt x="1" y="21"/>
                      <a:pt x="1" y="21"/>
                    </a:cubicBezTo>
                    <a:cubicBezTo>
                      <a:pt x="0" y="23"/>
                      <a:pt x="0" y="25"/>
                      <a:pt x="1" y="27"/>
                    </a:cubicBezTo>
                    <a:cubicBezTo>
                      <a:pt x="2" y="28"/>
                      <a:pt x="3" y="28"/>
                      <a:pt x="4" y="28"/>
                    </a:cubicBezTo>
                    <a:cubicBezTo>
                      <a:pt x="5" y="28"/>
                      <a:pt x="6" y="28"/>
                      <a:pt x="7" y="27"/>
                    </a:cubicBezTo>
                    <a:cubicBezTo>
                      <a:pt x="17" y="17"/>
                      <a:pt x="17" y="17"/>
                      <a:pt x="17" y="17"/>
                    </a:cubicBezTo>
                    <a:cubicBezTo>
                      <a:pt x="22" y="12"/>
                      <a:pt x="31" y="8"/>
                      <a:pt x="38" y="8"/>
                    </a:cubicBezTo>
                    <a:cubicBezTo>
                      <a:pt x="48" y="8"/>
                      <a:pt x="48" y="8"/>
                      <a:pt x="48" y="8"/>
                    </a:cubicBezTo>
                    <a:cubicBezTo>
                      <a:pt x="48" y="32"/>
                      <a:pt x="48" y="32"/>
                      <a:pt x="48" y="32"/>
                    </a:cubicBezTo>
                    <a:cubicBezTo>
                      <a:pt x="38" y="32"/>
                      <a:pt x="38" y="32"/>
                      <a:pt x="38" y="32"/>
                    </a:cubicBezTo>
                    <a:cubicBezTo>
                      <a:pt x="29" y="32"/>
                      <a:pt x="17" y="37"/>
                      <a:pt x="11" y="43"/>
                    </a:cubicBezTo>
                    <a:cubicBezTo>
                      <a:pt x="1" y="53"/>
                      <a:pt x="1" y="53"/>
                      <a:pt x="1" y="53"/>
                    </a:cubicBezTo>
                    <a:cubicBezTo>
                      <a:pt x="0" y="55"/>
                      <a:pt x="0" y="57"/>
                      <a:pt x="1" y="59"/>
                    </a:cubicBezTo>
                    <a:cubicBezTo>
                      <a:pt x="2" y="60"/>
                      <a:pt x="3" y="60"/>
                      <a:pt x="4" y="60"/>
                    </a:cubicBezTo>
                    <a:cubicBezTo>
                      <a:pt x="5" y="60"/>
                      <a:pt x="6" y="60"/>
                      <a:pt x="7" y="59"/>
                    </a:cubicBezTo>
                    <a:cubicBezTo>
                      <a:pt x="17" y="49"/>
                      <a:pt x="17" y="49"/>
                      <a:pt x="17" y="49"/>
                    </a:cubicBezTo>
                    <a:cubicBezTo>
                      <a:pt x="22" y="44"/>
                      <a:pt x="31" y="40"/>
                      <a:pt x="38" y="40"/>
                    </a:cubicBezTo>
                    <a:cubicBezTo>
                      <a:pt x="48" y="40"/>
                      <a:pt x="48" y="40"/>
                      <a:pt x="48" y="40"/>
                    </a:cubicBezTo>
                    <a:cubicBezTo>
                      <a:pt x="48" y="64"/>
                      <a:pt x="48" y="64"/>
                      <a:pt x="48" y="64"/>
                    </a:cubicBezTo>
                    <a:cubicBezTo>
                      <a:pt x="38" y="64"/>
                      <a:pt x="38" y="64"/>
                      <a:pt x="38" y="64"/>
                    </a:cubicBezTo>
                    <a:cubicBezTo>
                      <a:pt x="29" y="64"/>
                      <a:pt x="17" y="69"/>
                      <a:pt x="11" y="75"/>
                    </a:cubicBezTo>
                    <a:cubicBezTo>
                      <a:pt x="1" y="85"/>
                      <a:pt x="1" y="85"/>
                      <a:pt x="1" y="85"/>
                    </a:cubicBezTo>
                    <a:cubicBezTo>
                      <a:pt x="0" y="87"/>
                      <a:pt x="0" y="89"/>
                      <a:pt x="1" y="91"/>
                    </a:cubicBezTo>
                    <a:cubicBezTo>
                      <a:pt x="2" y="92"/>
                      <a:pt x="3" y="92"/>
                      <a:pt x="4" y="92"/>
                    </a:cubicBezTo>
                    <a:cubicBezTo>
                      <a:pt x="5" y="92"/>
                      <a:pt x="6" y="92"/>
                      <a:pt x="7" y="91"/>
                    </a:cubicBezTo>
                    <a:cubicBezTo>
                      <a:pt x="17" y="81"/>
                      <a:pt x="17" y="81"/>
                      <a:pt x="17" y="81"/>
                    </a:cubicBezTo>
                    <a:cubicBezTo>
                      <a:pt x="22" y="76"/>
                      <a:pt x="31" y="72"/>
                      <a:pt x="38" y="72"/>
                    </a:cubicBezTo>
                    <a:cubicBezTo>
                      <a:pt x="48" y="72"/>
                      <a:pt x="48" y="72"/>
                      <a:pt x="48" y="72"/>
                    </a:cubicBezTo>
                    <a:cubicBezTo>
                      <a:pt x="52" y="101"/>
                      <a:pt x="99" y="141"/>
                      <a:pt x="101" y="143"/>
                    </a:cubicBezTo>
                    <a:cubicBezTo>
                      <a:pt x="102" y="144"/>
                      <a:pt x="103" y="144"/>
                      <a:pt x="104" y="144"/>
                    </a:cubicBezTo>
                    <a:cubicBezTo>
                      <a:pt x="105" y="144"/>
                      <a:pt x="106" y="144"/>
                      <a:pt x="107" y="143"/>
                    </a:cubicBezTo>
                    <a:cubicBezTo>
                      <a:pt x="109" y="141"/>
                      <a:pt x="156" y="101"/>
                      <a:pt x="160" y="72"/>
                    </a:cubicBezTo>
                    <a:cubicBezTo>
                      <a:pt x="170" y="72"/>
                      <a:pt x="170" y="72"/>
                      <a:pt x="170" y="72"/>
                    </a:cubicBezTo>
                    <a:cubicBezTo>
                      <a:pt x="177" y="72"/>
                      <a:pt x="186" y="76"/>
                      <a:pt x="191" y="81"/>
                    </a:cubicBezTo>
                    <a:cubicBezTo>
                      <a:pt x="201" y="91"/>
                      <a:pt x="201" y="91"/>
                      <a:pt x="201" y="91"/>
                    </a:cubicBezTo>
                    <a:cubicBezTo>
                      <a:pt x="202" y="92"/>
                      <a:pt x="203" y="92"/>
                      <a:pt x="204" y="92"/>
                    </a:cubicBezTo>
                    <a:cubicBezTo>
                      <a:pt x="205" y="92"/>
                      <a:pt x="206" y="92"/>
                      <a:pt x="207" y="91"/>
                    </a:cubicBezTo>
                    <a:cubicBezTo>
                      <a:pt x="208" y="89"/>
                      <a:pt x="208" y="87"/>
                      <a:pt x="207" y="85"/>
                    </a:cubicBezTo>
                    <a:cubicBezTo>
                      <a:pt x="197" y="75"/>
                      <a:pt x="197" y="75"/>
                      <a:pt x="197" y="75"/>
                    </a:cubicBezTo>
                    <a:cubicBezTo>
                      <a:pt x="191" y="69"/>
                      <a:pt x="179" y="64"/>
                      <a:pt x="170" y="64"/>
                    </a:cubicBezTo>
                    <a:cubicBezTo>
                      <a:pt x="160" y="64"/>
                      <a:pt x="160" y="64"/>
                      <a:pt x="160" y="64"/>
                    </a:cubicBezTo>
                    <a:cubicBezTo>
                      <a:pt x="160" y="40"/>
                      <a:pt x="160" y="40"/>
                      <a:pt x="160" y="40"/>
                    </a:cubicBezTo>
                    <a:lnTo>
                      <a:pt x="17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68" name="Freeform 29"/>
              <p:cNvSpPr>
                <a:spLocks/>
              </p:cNvSpPr>
              <p:nvPr/>
            </p:nvSpPr>
            <p:spPr bwMode="auto">
              <a:xfrm>
                <a:off x="1431" y="2863"/>
                <a:ext cx="268" cy="211"/>
              </a:xfrm>
              <a:custGeom>
                <a:avLst/>
                <a:gdLst>
                  <a:gd name="T0" fmla="*/ 4 w 112"/>
                  <a:gd name="T1" fmla="*/ 88 h 88"/>
                  <a:gd name="T2" fmla="*/ 108 w 112"/>
                  <a:gd name="T3" fmla="*/ 88 h 88"/>
                  <a:gd name="T4" fmla="*/ 108 w 112"/>
                  <a:gd name="T5" fmla="*/ 88 h 88"/>
                  <a:gd name="T6" fmla="*/ 112 w 112"/>
                  <a:gd name="T7" fmla="*/ 84 h 88"/>
                  <a:gd name="T8" fmla="*/ 112 w 112"/>
                  <a:gd name="T9" fmla="*/ 83 h 88"/>
                  <a:gd name="T10" fmla="*/ 94 w 112"/>
                  <a:gd name="T11" fmla="*/ 43 h 88"/>
                  <a:gd name="T12" fmla="*/ 101 w 112"/>
                  <a:gd name="T13" fmla="*/ 37 h 88"/>
                  <a:gd name="T14" fmla="*/ 112 w 112"/>
                  <a:gd name="T15" fmla="*/ 14 h 88"/>
                  <a:gd name="T16" fmla="*/ 112 w 112"/>
                  <a:gd name="T17" fmla="*/ 4 h 88"/>
                  <a:gd name="T18" fmla="*/ 108 w 112"/>
                  <a:gd name="T19" fmla="*/ 0 h 88"/>
                  <a:gd name="T20" fmla="*/ 104 w 112"/>
                  <a:gd name="T21" fmla="*/ 4 h 88"/>
                  <a:gd name="T22" fmla="*/ 104 w 112"/>
                  <a:gd name="T23" fmla="*/ 14 h 88"/>
                  <a:gd name="T24" fmla="*/ 95 w 112"/>
                  <a:gd name="T25" fmla="*/ 31 h 88"/>
                  <a:gd name="T26" fmla="*/ 88 w 112"/>
                  <a:gd name="T27" fmla="*/ 38 h 88"/>
                  <a:gd name="T28" fmla="*/ 56 w 112"/>
                  <a:gd name="T29" fmla="*/ 28 h 88"/>
                  <a:gd name="T30" fmla="*/ 24 w 112"/>
                  <a:gd name="T31" fmla="*/ 38 h 88"/>
                  <a:gd name="T32" fmla="*/ 17 w 112"/>
                  <a:gd name="T33" fmla="*/ 31 h 88"/>
                  <a:gd name="T34" fmla="*/ 8 w 112"/>
                  <a:gd name="T35" fmla="*/ 14 h 88"/>
                  <a:gd name="T36" fmla="*/ 8 w 112"/>
                  <a:gd name="T37" fmla="*/ 4 h 88"/>
                  <a:gd name="T38" fmla="*/ 4 w 112"/>
                  <a:gd name="T39" fmla="*/ 0 h 88"/>
                  <a:gd name="T40" fmla="*/ 0 w 112"/>
                  <a:gd name="T41" fmla="*/ 4 h 88"/>
                  <a:gd name="T42" fmla="*/ 0 w 112"/>
                  <a:gd name="T43" fmla="*/ 14 h 88"/>
                  <a:gd name="T44" fmla="*/ 11 w 112"/>
                  <a:gd name="T45" fmla="*/ 37 h 88"/>
                  <a:gd name="T46" fmla="*/ 18 w 112"/>
                  <a:gd name="T47" fmla="*/ 43 h 88"/>
                  <a:gd name="T48" fmla="*/ 0 w 112"/>
                  <a:gd name="T49" fmla="*/ 84 h 88"/>
                  <a:gd name="T50" fmla="*/ 4 w 112"/>
                  <a:gd name="T5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 h="88">
                    <a:moveTo>
                      <a:pt x="4" y="88"/>
                    </a:moveTo>
                    <a:cubicBezTo>
                      <a:pt x="108" y="88"/>
                      <a:pt x="108" y="88"/>
                      <a:pt x="108" y="88"/>
                    </a:cubicBezTo>
                    <a:cubicBezTo>
                      <a:pt x="108" y="88"/>
                      <a:pt x="108" y="88"/>
                      <a:pt x="108" y="88"/>
                    </a:cubicBezTo>
                    <a:cubicBezTo>
                      <a:pt x="110" y="88"/>
                      <a:pt x="112" y="86"/>
                      <a:pt x="112" y="84"/>
                    </a:cubicBezTo>
                    <a:cubicBezTo>
                      <a:pt x="112" y="84"/>
                      <a:pt x="112" y="83"/>
                      <a:pt x="112" y="83"/>
                    </a:cubicBezTo>
                    <a:cubicBezTo>
                      <a:pt x="112" y="67"/>
                      <a:pt x="105" y="53"/>
                      <a:pt x="94" y="43"/>
                    </a:cubicBezTo>
                    <a:cubicBezTo>
                      <a:pt x="101" y="37"/>
                      <a:pt x="101" y="37"/>
                      <a:pt x="101" y="37"/>
                    </a:cubicBezTo>
                    <a:cubicBezTo>
                      <a:pt x="107" y="30"/>
                      <a:pt x="112" y="21"/>
                      <a:pt x="112" y="14"/>
                    </a:cubicBezTo>
                    <a:cubicBezTo>
                      <a:pt x="112" y="4"/>
                      <a:pt x="112" y="4"/>
                      <a:pt x="112" y="4"/>
                    </a:cubicBezTo>
                    <a:cubicBezTo>
                      <a:pt x="112" y="2"/>
                      <a:pt x="110" y="0"/>
                      <a:pt x="108" y="0"/>
                    </a:cubicBezTo>
                    <a:cubicBezTo>
                      <a:pt x="106" y="0"/>
                      <a:pt x="104" y="2"/>
                      <a:pt x="104" y="4"/>
                    </a:cubicBezTo>
                    <a:cubicBezTo>
                      <a:pt x="104" y="14"/>
                      <a:pt x="104" y="14"/>
                      <a:pt x="104" y="14"/>
                    </a:cubicBezTo>
                    <a:cubicBezTo>
                      <a:pt x="104" y="18"/>
                      <a:pt x="100" y="26"/>
                      <a:pt x="95" y="31"/>
                    </a:cubicBezTo>
                    <a:cubicBezTo>
                      <a:pt x="88" y="38"/>
                      <a:pt x="88" y="38"/>
                      <a:pt x="88" y="38"/>
                    </a:cubicBezTo>
                    <a:cubicBezTo>
                      <a:pt x="79" y="32"/>
                      <a:pt x="68" y="28"/>
                      <a:pt x="56" y="28"/>
                    </a:cubicBezTo>
                    <a:cubicBezTo>
                      <a:pt x="44" y="28"/>
                      <a:pt x="33" y="32"/>
                      <a:pt x="24" y="38"/>
                    </a:cubicBezTo>
                    <a:cubicBezTo>
                      <a:pt x="17" y="31"/>
                      <a:pt x="17" y="31"/>
                      <a:pt x="17" y="31"/>
                    </a:cubicBezTo>
                    <a:cubicBezTo>
                      <a:pt x="12" y="26"/>
                      <a:pt x="8" y="18"/>
                      <a:pt x="8" y="14"/>
                    </a:cubicBezTo>
                    <a:cubicBezTo>
                      <a:pt x="8" y="4"/>
                      <a:pt x="8" y="4"/>
                      <a:pt x="8" y="4"/>
                    </a:cubicBezTo>
                    <a:cubicBezTo>
                      <a:pt x="8" y="2"/>
                      <a:pt x="6" y="0"/>
                      <a:pt x="4" y="0"/>
                    </a:cubicBezTo>
                    <a:cubicBezTo>
                      <a:pt x="2" y="0"/>
                      <a:pt x="0" y="2"/>
                      <a:pt x="0" y="4"/>
                    </a:cubicBezTo>
                    <a:cubicBezTo>
                      <a:pt x="0" y="14"/>
                      <a:pt x="0" y="14"/>
                      <a:pt x="0" y="14"/>
                    </a:cubicBezTo>
                    <a:cubicBezTo>
                      <a:pt x="0" y="21"/>
                      <a:pt x="5" y="30"/>
                      <a:pt x="11" y="37"/>
                    </a:cubicBezTo>
                    <a:cubicBezTo>
                      <a:pt x="18" y="43"/>
                      <a:pt x="18" y="43"/>
                      <a:pt x="18" y="43"/>
                    </a:cubicBezTo>
                    <a:cubicBezTo>
                      <a:pt x="7" y="54"/>
                      <a:pt x="0" y="68"/>
                      <a:pt x="0" y="84"/>
                    </a:cubicBezTo>
                    <a:cubicBezTo>
                      <a:pt x="0" y="86"/>
                      <a:pt x="2"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53" name="Group 1212"/>
            <p:cNvGrpSpPr/>
            <p:nvPr/>
          </p:nvGrpSpPr>
          <p:grpSpPr>
            <a:xfrm>
              <a:off x="7699208" y="-33886"/>
              <a:ext cx="820175" cy="969097"/>
              <a:chOff x="0" y="0"/>
              <a:chExt cx="2242165" cy="2646523"/>
            </a:xfrm>
            <a:grpFill/>
          </p:grpSpPr>
          <p:sp>
            <p:nvSpPr>
              <p:cNvPr id="65" name="Shape 1209"/>
              <p:cNvSpPr/>
              <p:nvPr/>
            </p:nvSpPr>
            <p:spPr>
              <a:xfrm>
                <a:off x="0" y="600579"/>
                <a:ext cx="2242165" cy="2045944"/>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66" name="Shape 1210"/>
              <p:cNvSpPr/>
              <p:nvPr/>
            </p:nvSpPr>
            <p:spPr>
              <a:xfrm>
                <a:off x="0" y="0"/>
                <a:ext cx="2242165" cy="503999"/>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algn="ctr" defTabSz="304483">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1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54" name="Freeform 44"/>
            <p:cNvSpPr>
              <a:spLocks noEditPoints="1"/>
            </p:cNvSpPr>
            <p:nvPr/>
          </p:nvSpPr>
          <p:spPr bwMode="auto">
            <a:xfrm>
              <a:off x="7542890" y="1011899"/>
              <a:ext cx="675327" cy="516906"/>
            </a:xfrm>
            <a:custGeom>
              <a:avLst/>
              <a:gdLst>
                <a:gd name="T0" fmla="*/ 145 w 240"/>
                <a:gd name="T1" fmla="*/ 80 h 176"/>
                <a:gd name="T2" fmla="*/ 144 w 240"/>
                <a:gd name="T3" fmla="*/ 68 h 176"/>
                <a:gd name="T4" fmla="*/ 128 w 240"/>
                <a:gd name="T5" fmla="*/ 64 h 176"/>
                <a:gd name="T6" fmla="*/ 92 w 240"/>
                <a:gd name="T7" fmla="*/ 0 h 176"/>
                <a:gd name="T8" fmla="*/ 56 w 240"/>
                <a:gd name="T9" fmla="*/ 4 h 176"/>
                <a:gd name="T10" fmla="*/ 92 w 240"/>
                <a:gd name="T11" fmla="*/ 8 h 176"/>
                <a:gd name="T12" fmla="*/ 120 w 240"/>
                <a:gd name="T13" fmla="*/ 64 h 176"/>
                <a:gd name="T14" fmla="*/ 96 w 240"/>
                <a:gd name="T15" fmla="*/ 68 h 176"/>
                <a:gd name="T16" fmla="*/ 95 w 240"/>
                <a:gd name="T17" fmla="*/ 80 h 176"/>
                <a:gd name="T18" fmla="*/ 0 w 240"/>
                <a:gd name="T19" fmla="*/ 120 h 176"/>
                <a:gd name="T20" fmla="*/ 95 w 240"/>
                <a:gd name="T21" fmla="*/ 160 h 176"/>
                <a:gd name="T22" fmla="*/ 184 w 240"/>
                <a:gd name="T23" fmla="*/ 176 h 176"/>
                <a:gd name="T24" fmla="*/ 184 w 240"/>
                <a:gd name="T25" fmla="*/ 64 h 176"/>
                <a:gd name="T26" fmla="*/ 56 w 240"/>
                <a:gd name="T27" fmla="*/ 124 h 176"/>
                <a:gd name="T28" fmla="*/ 52 w 240"/>
                <a:gd name="T29" fmla="*/ 144 h 176"/>
                <a:gd name="T30" fmla="*/ 48 w 240"/>
                <a:gd name="T31" fmla="*/ 124 h 176"/>
                <a:gd name="T32" fmla="*/ 28 w 240"/>
                <a:gd name="T33" fmla="*/ 120 h 176"/>
                <a:gd name="T34" fmla="*/ 48 w 240"/>
                <a:gd name="T35" fmla="*/ 116 h 176"/>
                <a:gd name="T36" fmla="*/ 52 w 240"/>
                <a:gd name="T37" fmla="*/ 96 h 176"/>
                <a:gd name="T38" fmla="*/ 56 w 240"/>
                <a:gd name="T39" fmla="*/ 116 h 176"/>
                <a:gd name="T40" fmla="*/ 76 w 240"/>
                <a:gd name="T41" fmla="*/ 120 h 176"/>
                <a:gd name="T42" fmla="*/ 104 w 240"/>
                <a:gd name="T43" fmla="*/ 72 h 176"/>
                <a:gd name="T44" fmla="*/ 136 w 240"/>
                <a:gd name="T45" fmla="*/ 80 h 176"/>
                <a:gd name="T46" fmla="*/ 104 w 240"/>
                <a:gd name="T47" fmla="*/ 72 h 176"/>
                <a:gd name="T48" fmla="*/ 100 w 240"/>
                <a:gd name="T49" fmla="*/ 144 h 176"/>
                <a:gd name="T50" fmla="*/ 100 w 240"/>
                <a:gd name="T51" fmla="*/ 136 h 176"/>
                <a:gd name="T52" fmla="*/ 112 w 240"/>
                <a:gd name="T53" fmla="*/ 140 h 176"/>
                <a:gd name="T54" fmla="*/ 140 w 240"/>
                <a:gd name="T55" fmla="*/ 144 h 176"/>
                <a:gd name="T56" fmla="*/ 128 w 240"/>
                <a:gd name="T57" fmla="*/ 140 h 176"/>
                <a:gd name="T58" fmla="*/ 140 w 240"/>
                <a:gd name="T59" fmla="*/ 136 h 176"/>
                <a:gd name="T60" fmla="*/ 140 w 240"/>
                <a:gd name="T61" fmla="*/ 144 h 176"/>
                <a:gd name="T62" fmla="*/ 198 w 240"/>
                <a:gd name="T63" fmla="*/ 100 h 176"/>
                <a:gd name="T64" fmla="*/ 178 w 240"/>
                <a:gd name="T65" fmla="*/ 100 h 176"/>
                <a:gd name="T66" fmla="*/ 168 w 240"/>
                <a:gd name="T67" fmla="*/ 130 h 176"/>
                <a:gd name="T68" fmla="*/ 168 w 240"/>
                <a:gd name="T69" fmla="*/ 110 h 176"/>
                <a:gd name="T70" fmla="*/ 168 w 240"/>
                <a:gd name="T71" fmla="*/ 130 h 176"/>
                <a:gd name="T72" fmla="*/ 178 w 240"/>
                <a:gd name="T73" fmla="*/ 140 h 176"/>
                <a:gd name="T74" fmla="*/ 198 w 240"/>
                <a:gd name="T75" fmla="*/ 140 h 176"/>
                <a:gd name="T76" fmla="*/ 208 w 240"/>
                <a:gd name="T77" fmla="*/ 130 h 176"/>
                <a:gd name="T78" fmla="*/ 208 w 240"/>
                <a:gd name="T79" fmla="*/ 110 h 176"/>
                <a:gd name="T80" fmla="*/ 208 w 240"/>
                <a:gd name="T81"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0" h="176">
                  <a:moveTo>
                    <a:pt x="184" y="64"/>
                  </a:moveTo>
                  <a:cubicBezTo>
                    <a:pt x="169" y="64"/>
                    <a:pt x="155" y="70"/>
                    <a:pt x="145" y="80"/>
                  </a:cubicBezTo>
                  <a:cubicBezTo>
                    <a:pt x="144" y="80"/>
                    <a:pt x="144" y="80"/>
                    <a:pt x="144" y="80"/>
                  </a:cubicBezTo>
                  <a:cubicBezTo>
                    <a:pt x="144" y="68"/>
                    <a:pt x="144" y="68"/>
                    <a:pt x="144" y="68"/>
                  </a:cubicBezTo>
                  <a:cubicBezTo>
                    <a:pt x="144" y="66"/>
                    <a:pt x="142" y="64"/>
                    <a:pt x="140" y="64"/>
                  </a:cubicBezTo>
                  <a:cubicBezTo>
                    <a:pt x="128" y="64"/>
                    <a:pt x="128" y="64"/>
                    <a:pt x="128" y="64"/>
                  </a:cubicBezTo>
                  <a:cubicBezTo>
                    <a:pt x="128" y="36"/>
                    <a:pt x="128" y="36"/>
                    <a:pt x="128" y="36"/>
                  </a:cubicBezTo>
                  <a:cubicBezTo>
                    <a:pt x="128" y="16"/>
                    <a:pt x="112" y="0"/>
                    <a:pt x="92" y="0"/>
                  </a:cubicBezTo>
                  <a:cubicBezTo>
                    <a:pt x="60" y="0"/>
                    <a:pt x="60" y="0"/>
                    <a:pt x="60" y="0"/>
                  </a:cubicBezTo>
                  <a:cubicBezTo>
                    <a:pt x="58" y="0"/>
                    <a:pt x="56" y="2"/>
                    <a:pt x="56" y="4"/>
                  </a:cubicBezTo>
                  <a:cubicBezTo>
                    <a:pt x="56" y="6"/>
                    <a:pt x="58" y="8"/>
                    <a:pt x="60" y="8"/>
                  </a:cubicBezTo>
                  <a:cubicBezTo>
                    <a:pt x="92" y="8"/>
                    <a:pt x="92" y="8"/>
                    <a:pt x="92" y="8"/>
                  </a:cubicBezTo>
                  <a:cubicBezTo>
                    <a:pt x="107" y="8"/>
                    <a:pt x="120" y="21"/>
                    <a:pt x="120" y="36"/>
                  </a:cubicBezTo>
                  <a:cubicBezTo>
                    <a:pt x="120" y="64"/>
                    <a:pt x="120" y="64"/>
                    <a:pt x="120" y="64"/>
                  </a:cubicBezTo>
                  <a:cubicBezTo>
                    <a:pt x="100" y="64"/>
                    <a:pt x="100" y="64"/>
                    <a:pt x="100" y="64"/>
                  </a:cubicBezTo>
                  <a:cubicBezTo>
                    <a:pt x="98" y="64"/>
                    <a:pt x="96" y="66"/>
                    <a:pt x="96" y="68"/>
                  </a:cubicBezTo>
                  <a:cubicBezTo>
                    <a:pt x="96" y="80"/>
                    <a:pt x="96" y="80"/>
                    <a:pt x="96" y="80"/>
                  </a:cubicBezTo>
                  <a:cubicBezTo>
                    <a:pt x="95" y="80"/>
                    <a:pt x="95" y="80"/>
                    <a:pt x="95" y="80"/>
                  </a:cubicBezTo>
                  <a:cubicBezTo>
                    <a:pt x="85" y="70"/>
                    <a:pt x="71" y="64"/>
                    <a:pt x="56" y="64"/>
                  </a:cubicBezTo>
                  <a:cubicBezTo>
                    <a:pt x="25" y="64"/>
                    <a:pt x="0" y="89"/>
                    <a:pt x="0" y="120"/>
                  </a:cubicBezTo>
                  <a:cubicBezTo>
                    <a:pt x="0" y="151"/>
                    <a:pt x="25" y="176"/>
                    <a:pt x="56" y="176"/>
                  </a:cubicBezTo>
                  <a:cubicBezTo>
                    <a:pt x="71" y="176"/>
                    <a:pt x="85" y="170"/>
                    <a:pt x="95" y="160"/>
                  </a:cubicBezTo>
                  <a:cubicBezTo>
                    <a:pt x="145" y="160"/>
                    <a:pt x="145" y="160"/>
                    <a:pt x="145" y="160"/>
                  </a:cubicBezTo>
                  <a:cubicBezTo>
                    <a:pt x="155" y="170"/>
                    <a:pt x="169" y="176"/>
                    <a:pt x="184" y="176"/>
                  </a:cubicBezTo>
                  <a:cubicBezTo>
                    <a:pt x="215" y="176"/>
                    <a:pt x="240" y="151"/>
                    <a:pt x="240" y="120"/>
                  </a:cubicBezTo>
                  <a:cubicBezTo>
                    <a:pt x="240" y="89"/>
                    <a:pt x="215" y="64"/>
                    <a:pt x="184" y="64"/>
                  </a:cubicBezTo>
                  <a:close/>
                  <a:moveTo>
                    <a:pt x="72" y="124"/>
                  </a:moveTo>
                  <a:cubicBezTo>
                    <a:pt x="56" y="124"/>
                    <a:pt x="56" y="124"/>
                    <a:pt x="56" y="124"/>
                  </a:cubicBezTo>
                  <a:cubicBezTo>
                    <a:pt x="56" y="140"/>
                    <a:pt x="56" y="140"/>
                    <a:pt x="56" y="140"/>
                  </a:cubicBezTo>
                  <a:cubicBezTo>
                    <a:pt x="56" y="142"/>
                    <a:pt x="54" y="144"/>
                    <a:pt x="52" y="144"/>
                  </a:cubicBezTo>
                  <a:cubicBezTo>
                    <a:pt x="50" y="144"/>
                    <a:pt x="48" y="142"/>
                    <a:pt x="48" y="140"/>
                  </a:cubicBezTo>
                  <a:cubicBezTo>
                    <a:pt x="48" y="124"/>
                    <a:pt x="48" y="124"/>
                    <a:pt x="48" y="124"/>
                  </a:cubicBezTo>
                  <a:cubicBezTo>
                    <a:pt x="32" y="124"/>
                    <a:pt x="32" y="124"/>
                    <a:pt x="32" y="124"/>
                  </a:cubicBezTo>
                  <a:cubicBezTo>
                    <a:pt x="30" y="124"/>
                    <a:pt x="28" y="122"/>
                    <a:pt x="28" y="120"/>
                  </a:cubicBezTo>
                  <a:cubicBezTo>
                    <a:pt x="28" y="118"/>
                    <a:pt x="30" y="116"/>
                    <a:pt x="32" y="116"/>
                  </a:cubicBezTo>
                  <a:cubicBezTo>
                    <a:pt x="48" y="116"/>
                    <a:pt x="48" y="116"/>
                    <a:pt x="48" y="116"/>
                  </a:cubicBezTo>
                  <a:cubicBezTo>
                    <a:pt x="48" y="100"/>
                    <a:pt x="48" y="100"/>
                    <a:pt x="48" y="100"/>
                  </a:cubicBezTo>
                  <a:cubicBezTo>
                    <a:pt x="48" y="98"/>
                    <a:pt x="50" y="96"/>
                    <a:pt x="52" y="96"/>
                  </a:cubicBezTo>
                  <a:cubicBezTo>
                    <a:pt x="54" y="96"/>
                    <a:pt x="56" y="98"/>
                    <a:pt x="56" y="100"/>
                  </a:cubicBezTo>
                  <a:cubicBezTo>
                    <a:pt x="56" y="116"/>
                    <a:pt x="56" y="116"/>
                    <a:pt x="56" y="116"/>
                  </a:cubicBezTo>
                  <a:cubicBezTo>
                    <a:pt x="72" y="116"/>
                    <a:pt x="72" y="116"/>
                    <a:pt x="72" y="116"/>
                  </a:cubicBezTo>
                  <a:cubicBezTo>
                    <a:pt x="74" y="116"/>
                    <a:pt x="76" y="118"/>
                    <a:pt x="76" y="120"/>
                  </a:cubicBezTo>
                  <a:cubicBezTo>
                    <a:pt x="76" y="122"/>
                    <a:pt x="74" y="124"/>
                    <a:pt x="72" y="124"/>
                  </a:cubicBezTo>
                  <a:close/>
                  <a:moveTo>
                    <a:pt x="104" y="72"/>
                  </a:moveTo>
                  <a:cubicBezTo>
                    <a:pt x="136" y="72"/>
                    <a:pt x="136" y="72"/>
                    <a:pt x="136" y="72"/>
                  </a:cubicBezTo>
                  <a:cubicBezTo>
                    <a:pt x="136" y="80"/>
                    <a:pt x="136" y="80"/>
                    <a:pt x="136" y="80"/>
                  </a:cubicBezTo>
                  <a:cubicBezTo>
                    <a:pt x="104" y="80"/>
                    <a:pt x="104" y="80"/>
                    <a:pt x="104" y="80"/>
                  </a:cubicBezTo>
                  <a:lnTo>
                    <a:pt x="104" y="72"/>
                  </a:lnTo>
                  <a:close/>
                  <a:moveTo>
                    <a:pt x="108" y="144"/>
                  </a:moveTo>
                  <a:cubicBezTo>
                    <a:pt x="100" y="144"/>
                    <a:pt x="100" y="144"/>
                    <a:pt x="100" y="144"/>
                  </a:cubicBezTo>
                  <a:cubicBezTo>
                    <a:pt x="98" y="144"/>
                    <a:pt x="96" y="142"/>
                    <a:pt x="96" y="140"/>
                  </a:cubicBezTo>
                  <a:cubicBezTo>
                    <a:pt x="96" y="138"/>
                    <a:pt x="98" y="136"/>
                    <a:pt x="100" y="136"/>
                  </a:cubicBezTo>
                  <a:cubicBezTo>
                    <a:pt x="108" y="136"/>
                    <a:pt x="108" y="136"/>
                    <a:pt x="108" y="136"/>
                  </a:cubicBezTo>
                  <a:cubicBezTo>
                    <a:pt x="110" y="136"/>
                    <a:pt x="112" y="138"/>
                    <a:pt x="112" y="140"/>
                  </a:cubicBezTo>
                  <a:cubicBezTo>
                    <a:pt x="112" y="142"/>
                    <a:pt x="110" y="144"/>
                    <a:pt x="108" y="144"/>
                  </a:cubicBezTo>
                  <a:close/>
                  <a:moveTo>
                    <a:pt x="140" y="144"/>
                  </a:moveTo>
                  <a:cubicBezTo>
                    <a:pt x="132" y="144"/>
                    <a:pt x="132" y="144"/>
                    <a:pt x="132" y="144"/>
                  </a:cubicBezTo>
                  <a:cubicBezTo>
                    <a:pt x="130" y="144"/>
                    <a:pt x="128" y="142"/>
                    <a:pt x="128" y="140"/>
                  </a:cubicBezTo>
                  <a:cubicBezTo>
                    <a:pt x="128" y="138"/>
                    <a:pt x="130" y="136"/>
                    <a:pt x="132" y="136"/>
                  </a:cubicBezTo>
                  <a:cubicBezTo>
                    <a:pt x="140" y="136"/>
                    <a:pt x="140" y="136"/>
                    <a:pt x="140" y="136"/>
                  </a:cubicBezTo>
                  <a:cubicBezTo>
                    <a:pt x="142" y="136"/>
                    <a:pt x="144" y="138"/>
                    <a:pt x="144" y="140"/>
                  </a:cubicBezTo>
                  <a:cubicBezTo>
                    <a:pt x="144" y="142"/>
                    <a:pt x="142" y="144"/>
                    <a:pt x="140" y="144"/>
                  </a:cubicBezTo>
                  <a:close/>
                  <a:moveTo>
                    <a:pt x="188" y="90"/>
                  </a:moveTo>
                  <a:cubicBezTo>
                    <a:pt x="194" y="90"/>
                    <a:pt x="198" y="94"/>
                    <a:pt x="198" y="100"/>
                  </a:cubicBezTo>
                  <a:cubicBezTo>
                    <a:pt x="198" y="106"/>
                    <a:pt x="194" y="110"/>
                    <a:pt x="188" y="110"/>
                  </a:cubicBezTo>
                  <a:cubicBezTo>
                    <a:pt x="182" y="110"/>
                    <a:pt x="178" y="106"/>
                    <a:pt x="178" y="100"/>
                  </a:cubicBezTo>
                  <a:cubicBezTo>
                    <a:pt x="178" y="94"/>
                    <a:pt x="182" y="90"/>
                    <a:pt x="188" y="90"/>
                  </a:cubicBezTo>
                  <a:close/>
                  <a:moveTo>
                    <a:pt x="168" y="130"/>
                  </a:moveTo>
                  <a:cubicBezTo>
                    <a:pt x="162" y="130"/>
                    <a:pt x="158" y="126"/>
                    <a:pt x="158" y="120"/>
                  </a:cubicBezTo>
                  <a:cubicBezTo>
                    <a:pt x="158" y="114"/>
                    <a:pt x="162" y="110"/>
                    <a:pt x="168" y="110"/>
                  </a:cubicBezTo>
                  <a:cubicBezTo>
                    <a:pt x="174" y="110"/>
                    <a:pt x="178" y="114"/>
                    <a:pt x="178" y="120"/>
                  </a:cubicBezTo>
                  <a:cubicBezTo>
                    <a:pt x="178" y="126"/>
                    <a:pt x="174" y="130"/>
                    <a:pt x="168" y="130"/>
                  </a:cubicBezTo>
                  <a:close/>
                  <a:moveTo>
                    <a:pt x="188" y="150"/>
                  </a:moveTo>
                  <a:cubicBezTo>
                    <a:pt x="182" y="150"/>
                    <a:pt x="178" y="146"/>
                    <a:pt x="178" y="140"/>
                  </a:cubicBezTo>
                  <a:cubicBezTo>
                    <a:pt x="178" y="134"/>
                    <a:pt x="182" y="130"/>
                    <a:pt x="188" y="130"/>
                  </a:cubicBezTo>
                  <a:cubicBezTo>
                    <a:pt x="194" y="130"/>
                    <a:pt x="198" y="134"/>
                    <a:pt x="198" y="140"/>
                  </a:cubicBezTo>
                  <a:cubicBezTo>
                    <a:pt x="198" y="146"/>
                    <a:pt x="194" y="150"/>
                    <a:pt x="188" y="150"/>
                  </a:cubicBezTo>
                  <a:close/>
                  <a:moveTo>
                    <a:pt x="208" y="130"/>
                  </a:moveTo>
                  <a:cubicBezTo>
                    <a:pt x="202" y="130"/>
                    <a:pt x="198" y="126"/>
                    <a:pt x="198" y="120"/>
                  </a:cubicBezTo>
                  <a:cubicBezTo>
                    <a:pt x="198" y="114"/>
                    <a:pt x="202" y="110"/>
                    <a:pt x="208" y="110"/>
                  </a:cubicBezTo>
                  <a:cubicBezTo>
                    <a:pt x="214" y="110"/>
                    <a:pt x="218" y="114"/>
                    <a:pt x="218" y="120"/>
                  </a:cubicBezTo>
                  <a:cubicBezTo>
                    <a:pt x="218" y="126"/>
                    <a:pt x="214" y="130"/>
                    <a:pt x="208"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55" name="Freeform 48"/>
            <p:cNvSpPr>
              <a:spLocks noEditPoints="1"/>
            </p:cNvSpPr>
            <p:nvPr/>
          </p:nvSpPr>
          <p:spPr bwMode="auto">
            <a:xfrm rot="16200000">
              <a:off x="8593183" y="471557"/>
              <a:ext cx="523965" cy="345696"/>
            </a:xfrm>
            <a:custGeom>
              <a:avLst/>
              <a:gdLst>
                <a:gd name="T0" fmla="*/ 220 w 240"/>
                <a:gd name="T1" fmla="*/ 0 h 160"/>
                <a:gd name="T2" fmla="*/ 20 w 240"/>
                <a:gd name="T3" fmla="*/ 0 h 160"/>
                <a:gd name="T4" fmla="*/ 0 w 240"/>
                <a:gd name="T5" fmla="*/ 20 h 160"/>
                <a:gd name="T6" fmla="*/ 0 w 240"/>
                <a:gd name="T7" fmla="*/ 140 h 160"/>
                <a:gd name="T8" fmla="*/ 20 w 240"/>
                <a:gd name="T9" fmla="*/ 160 h 160"/>
                <a:gd name="T10" fmla="*/ 220 w 240"/>
                <a:gd name="T11" fmla="*/ 160 h 160"/>
                <a:gd name="T12" fmla="*/ 240 w 240"/>
                <a:gd name="T13" fmla="*/ 140 h 160"/>
                <a:gd name="T14" fmla="*/ 240 w 240"/>
                <a:gd name="T15" fmla="*/ 20 h 160"/>
                <a:gd name="T16" fmla="*/ 220 w 240"/>
                <a:gd name="T17" fmla="*/ 0 h 160"/>
                <a:gd name="T18" fmla="*/ 74 w 240"/>
                <a:gd name="T19" fmla="*/ 99 h 160"/>
                <a:gd name="T20" fmla="*/ 38 w 240"/>
                <a:gd name="T21" fmla="*/ 123 h 160"/>
                <a:gd name="T22" fmla="*/ 36 w 240"/>
                <a:gd name="T23" fmla="*/ 124 h 160"/>
                <a:gd name="T24" fmla="*/ 33 w 240"/>
                <a:gd name="T25" fmla="*/ 122 h 160"/>
                <a:gd name="T26" fmla="*/ 34 w 240"/>
                <a:gd name="T27" fmla="*/ 117 h 160"/>
                <a:gd name="T28" fmla="*/ 70 w 240"/>
                <a:gd name="T29" fmla="*/ 93 h 160"/>
                <a:gd name="T30" fmla="*/ 75 w 240"/>
                <a:gd name="T31" fmla="*/ 94 h 160"/>
                <a:gd name="T32" fmla="*/ 74 w 240"/>
                <a:gd name="T33" fmla="*/ 99 h 160"/>
                <a:gd name="T34" fmla="*/ 207 w 240"/>
                <a:gd name="T35" fmla="*/ 122 h 160"/>
                <a:gd name="T36" fmla="*/ 204 w 240"/>
                <a:gd name="T37" fmla="*/ 124 h 160"/>
                <a:gd name="T38" fmla="*/ 202 w 240"/>
                <a:gd name="T39" fmla="*/ 123 h 160"/>
                <a:gd name="T40" fmla="*/ 166 w 240"/>
                <a:gd name="T41" fmla="*/ 99 h 160"/>
                <a:gd name="T42" fmla="*/ 165 w 240"/>
                <a:gd name="T43" fmla="*/ 94 h 160"/>
                <a:gd name="T44" fmla="*/ 170 w 240"/>
                <a:gd name="T45" fmla="*/ 93 h 160"/>
                <a:gd name="T46" fmla="*/ 206 w 240"/>
                <a:gd name="T47" fmla="*/ 117 h 160"/>
                <a:gd name="T48" fmla="*/ 207 w 240"/>
                <a:gd name="T49" fmla="*/ 122 h 160"/>
                <a:gd name="T50" fmla="*/ 206 w 240"/>
                <a:gd name="T51" fmla="*/ 47 h 160"/>
                <a:gd name="T52" fmla="*/ 122 w 240"/>
                <a:gd name="T53" fmla="*/ 103 h 160"/>
                <a:gd name="T54" fmla="*/ 120 w 240"/>
                <a:gd name="T55" fmla="*/ 104 h 160"/>
                <a:gd name="T56" fmla="*/ 118 w 240"/>
                <a:gd name="T57" fmla="*/ 103 h 160"/>
                <a:gd name="T58" fmla="*/ 34 w 240"/>
                <a:gd name="T59" fmla="*/ 47 h 160"/>
                <a:gd name="T60" fmla="*/ 33 w 240"/>
                <a:gd name="T61" fmla="*/ 42 h 160"/>
                <a:gd name="T62" fmla="*/ 38 w 240"/>
                <a:gd name="T63" fmla="*/ 41 h 160"/>
                <a:gd name="T64" fmla="*/ 120 w 240"/>
                <a:gd name="T65" fmla="*/ 95 h 160"/>
                <a:gd name="T66" fmla="*/ 202 w 240"/>
                <a:gd name="T67" fmla="*/ 41 h 160"/>
                <a:gd name="T68" fmla="*/ 207 w 240"/>
                <a:gd name="T69" fmla="*/ 42 h 160"/>
                <a:gd name="T70" fmla="*/ 206 w 240"/>
                <a:gd name="T71" fmla="*/ 4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0" h="160">
                  <a:moveTo>
                    <a:pt x="220" y="0"/>
                  </a:moveTo>
                  <a:cubicBezTo>
                    <a:pt x="20" y="0"/>
                    <a:pt x="20" y="0"/>
                    <a:pt x="20" y="0"/>
                  </a:cubicBezTo>
                  <a:cubicBezTo>
                    <a:pt x="9" y="0"/>
                    <a:pt x="0" y="9"/>
                    <a:pt x="0" y="20"/>
                  </a:cubicBezTo>
                  <a:cubicBezTo>
                    <a:pt x="0" y="140"/>
                    <a:pt x="0" y="140"/>
                    <a:pt x="0" y="140"/>
                  </a:cubicBezTo>
                  <a:cubicBezTo>
                    <a:pt x="0" y="151"/>
                    <a:pt x="9" y="160"/>
                    <a:pt x="20" y="160"/>
                  </a:cubicBezTo>
                  <a:cubicBezTo>
                    <a:pt x="220" y="160"/>
                    <a:pt x="220" y="160"/>
                    <a:pt x="220" y="160"/>
                  </a:cubicBezTo>
                  <a:cubicBezTo>
                    <a:pt x="231" y="160"/>
                    <a:pt x="240" y="151"/>
                    <a:pt x="240" y="140"/>
                  </a:cubicBezTo>
                  <a:cubicBezTo>
                    <a:pt x="240" y="20"/>
                    <a:pt x="240" y="20"/>
                    <a:pt x="240" y="20"/>
                  </a:cubicBezTo>
                  <a:cubicBezTo>
                    <a:pt x="240" y="9"/>
                    <a:pt x="231" y="0"/>
                    <a:pt x="220" y="0"/>
                  </a:cubicBezTo>
                  <a:close/>
                  <a:moveTo>
                    <a:pt x="74" y="99"/>
                  </a:moveTo>
                  <a:cubicBezTo>
                    <a:pt x="38" y="123"/>
                    <a:pt x="38" y="123"/>
                    <a:pt x="38" y="123"/>
                  </a:cubicBezTo>
                  <a:cubicBezTo>
                    <a:pt x="38" y="124"/>
                    <a:pt x="37" y="124"/>
                    <a:pt x="36" y="124"/>
                  </a:cubicBezTo>
                  <a:cubicBezTo>
                    <a:pt x="35" y="124"/>
                    <a:pt x="33" y="123"/>
                    <a:pt x="33" y="122"/>
                  </a:cubicBezTo>
                  <a:cubicBezTo>
                    <a:pt x="31" y="120"/>
                    <a:pt x="32" y="118"/>
                    <a:pt x="34" y="117"/>
                  </a:cubicBezTo>
                  <a:cubicBezTo>
                    <a:pt x="70" y="93"/>
                    <a:pt x="70" y="93"/>
                    <a:pt x="70" y="93"/>
                  </a:cubicBezTo>
                  <a:cubicBezTo>
                    <a:pt x="72" y="91"/>
                    <a:pt x="74" y="92"/>
                    <a:pt x="75" y="94"/>
                  </a:cubicBezTo>
                  <a:cubicBezTo>
                    <a:pt x="77" y="96"/>
                    <a:pt x="76" y="98"/>
                    <a:pt x="74" y="99"/>
                  </a:cubicBezTo>
                  <a:close/>
                  <a:moveTo>
                    <a:pt x="207" y="122"/>
                  </a:moveTo>
                  <a:cubicBezTo>
                    <a:pt x="207" y="123"/>
                    <a:pt x="205" y="124"/>
                    <a:pt x="204" y="124"/>
                  </a:cubicBezTo>
                  <a:cubicBezTo>
                    <a:pt x="203" y="124"/>
                    <a:pt x="202" y="124"/>
                    <a:pt x="202" y="123"/>
                  </a:cubicBezTo>
                  <a:cubicBezTo>
                    <a:pt x="166" y="99"/>
                    <a:pt x="166" y="99"/>
                    <a:pt x="166" y="99"/>
                  </a:cubicBezTo>
                  <a:cubicBezTo>
                    <a:pt x="164" y="98"/>
                    <a:pt x="163" y="96"/>
                    <a:pt x="165" y="94"/>
                  </a:cubicBezTo>
                  <a:cubicBezTo>
                    <a:pt x="166" y="92"/>
                    <a:pt x="168" y="91"/>
                    <a:pt x="170" y="93"/>
                  </a:cubicBezTo>
                  <a:cubicBezTo>
                    <a:pt x="206" y="117"/>
                    <a:pt x="206" y="117"/>
                    <a:pt x="206" y="117"/>
                  </a:cubicBezTo>
                  <a:cubicBezTo>
                    <a:pt x="208" y="118"/>
                    <a:pt x="209" y="120"/>
                    <a:pt x="207" y="122"/>
                  </a:cubicBezTo>
                  <a:close/>
                  <a:moveTo>
                    <a:pt x="206" y="47"/>
                  </a:moveTo>
                  <a:cubicBezTo>
                    <a:pt x="122" y="103"/>
                    <a:pt x="122" y="103"/>
                    <a:pt x="122" y="103"/>
                  </a:cubicBezTo>
                  <a:cubicBezTo>
                    <a:pt x="122" y="104"/>
                    <a:pt x="121" y="104"/>
                    <a:pt x="120" y="104"/>
                  </a:cubicBezTo>
                  <a:cubicBezTo>
                    <a:pt x="119" y="104"/>
                    <a:pt x="118" y="104"/>
                    <a:pt x="118" y="103"/>
                  </a:cubicBezTo>
                  <a:cubicBezTo>
                    <a:pt x="34" y="47"/>
                    <a:pt x="34" y="47"/>
                    <a:pt x="34" y="47"/>
                  </a:cubicBezTo>
                  <a:cubicBezTo>
                    <a:pt x="32" y="46"/>
                    <a:pt x="31" y="44"/>
                    <a:pt x="33" y="42"/>
                  </a:cubicBezTo>
                  <a:cubicBezTo>
                    <a:pt x="34" y="40"/>
                    <a:pt x="36" y="39"/>
                    <a:pt x="38" y="41"/>
                  </a:cubicBezTo>
                  <a:cubicBezTo>
                    <a:pt x="120" y="95"/>
                    <a:pt x="120" y="95"/>
                    <a:pt x="120" y="95"/>
                  </a:cubicBezTo>
                  <a:cubicBezTo>
                    <a:pt x="202" y="41"/>
                    <a:pt x="202" y="41"/>
                    <a:pt x="202" y="41"/>
                  </a:cubicBezTo>
                  <a:cubicBezTo>
                    <a:pt x="204" y="39"/>
                    <a:pt x="206" y="40"/>
                    <a:pt x="207" y="42"/>
                  </a:cubicBezTo>
                  <a:cubicBezTo>
                    <a:pt x="209" y="44"/>
                    <a:pt x="208" y="46"/>
                    <a:pt x="206"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nvGrpSpPr>
            <p:cNvPr id="56" name="Group 4"/>
            <p:cNvGrpSpPr>
              <a:grpSpLocks noChangeAspect="1"/>
            </p:cNvGrpSpPr>
            <p:nvPr/>
          </p:nvGrpSpPr>
          <p:grpSpPr bwMode="auto">
            <a:xfrm>
              <a:off x="8682317" y="2578272"/>
              <a:ext cx="676718" cy="582854"/>
              <a:chOff x="782" y="-189"/>
              <a:chExt cx="4196" cy="3614"/>
            </a:xfrm>
            <a:grpFill/>
          </p:grpSpPr>
          <p:sp>
            <p:nvSpPr>
              <p:cNvPr id="62"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63"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64"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grpSp>
          <p:nvGrpSpPr>
            <p:cNvPr id="57" name="Group 4"/>
            <p:cNvGrpSpPr>
              <a:grpSpLocks noChangeAspect="1"/>
            </p:cNvGrpSpPr>
            <p:nvPr/>
          </p:nvGrpSpPr>
          <p:grpSpPr bwMode="auto">
            <a:xfrm>
              <a:off x="8618337" y="-298211"/>
              <a:ext cx="676718" cy="582854"/>
              <a:chOff x="782" y="-189"/>
              <a:chExt cx="4196" cy="3614"/>
            </a:xfrm>
            <a:grpFill/>
          </p:grpSpPr>
          <p:sp>
            <p:nvSpPr>
              <p:cNvPr id="59" name="Freeform 5"/>
              <p:cNvSpPr>
                <a:spLocks/>
              </p:cNvSpPr>
              <p:nvPr/>
            </p:nvSpPr>
            <p:spPr bwMode="auto">
              <a:xfrm>
                <a:off x="782" y="1039"/>
                <a:ext cx="1960" cy="2383"/>
              </a:xfrm>
              <a:custGeom>
                <a:avLst/>
                <a:gdLst>
                  <a:gd name="T0" fmla="*/ 0 w 828"/>
                  <a:gd name="T1" fmla="*/ 604 h 1007"/>
                  <a:gd name="T2" fmla="*/ 17 w 828"/>
                  <a:gd name="T3" fmla="*/ 631 h 1007"/>
                  <a:gd name="T4" fmla="*/ 828 w 828"/>
                  <a:gd name="T5" fmla="*/ 1007 h 1007"/>
                  <a:gd name="T6" fmla="*/ 828 w 828"/>
                  <a:gd name="T7" fmla="*/ 988 h 1007"/>
                  <a:gd name="T8" fmla="*/ 828 w 828"/>
                  <a:gd name="T9" fmla="*/ 942 h 1007"/>
                  <a:gd name="T10" fmla="*/ 828 w 828"/>
                  <a:gd name="T11" fmla="*/ 386 h 1007"/>
                  <a:gd name="T12" fmla="*/ 828 w 828"/>
                  <a:gd name="T13" fmla="*/ 386 h 1007"/>
                  <a:gd name="T14" fmla="*/ 0 w 828"/>
                  <a:gd name="T15" fmla="*/ 0 h 1007"/>
                  <a:gd name="T16" fmla="*/ 0 w 828"/>
                  <a:gd name="T17" fmla="*/ 60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007">
                    <a:moveTo>
                      <a:pt x="0" y="604"/>
                    </a:moveTo>
                    <a:cubicBezTo>
                      <a:pt x="0" y="616"/>
                      <a:pt x="7" y="626"/>
                      <a:pt x="17" y="631"/>
                    </a:cubicBezTo>
                    <a:cubicBezTo>
                      <a:pt x="828" y="1007"/>
                      <a:pt x="828" y="1007"/>
                      <a:pt x="828" y="1007"/>
                    </a:cubicBezTo>
                    <a:cubicBezTo>
                      <a:pt x="828" y="988"/>
                      <a:pt x="828" y="988"/>
                      <a:pt x="828" y="988"/>
                    </a:cubicBezTo>
                    <a:cubicBezTo>
                      <a:pt x="828" y="942"/>
                      <a:pt x="828" y="942"/>
                      <a:pt x="828" y="942"/>
                    </a:cubicBezTo>
                    <a:cubicBezTo>
                      <a:pt x="828" y="386"/>
                      <a:pt x="828" y="386"/>
                      <a:pt x="828" y="386"/>
                    </a:cubicBezTo>
                    <a:cubicBezTo>
                      <a:pt x="828" y="386"/>
                      <a:pt x="828" y="386"/>
                      <a:pt x="828" y="386"/>
                    </a:cubicBezTo>
                    <a:cubicBezTo>
                      <a:pt x="0" y="0"/>
                      <a:pt x="0" y="0"/>
                      <a:pt x="0" y="0"/>
                    </a:cubicBezTo>
                    <a:lnTo>
                      <a:pt x="0"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60" name="Freeform 6"/>
              <p:cNvSpPr>
                <a:spLocks noEditPoints="1"/>
              </p:cNvSpPr>
              <p:nvPr/>
            </p:nvSpPr>
            <p:spPr bwMode="auto">
              <a:xfrm>
                <a:off x="860" y="-189"/>
                <a:ext cx="4035" cy="2021"/>
              </a:xfrm>
              <a:custGeom>
                <a:avLst/>
                <a:gdLst>
                  <a:gd name="T0" fmla="*/ 1601 w 1705"/>
                  <a:gd name="T1" fmla="*/ 431 h 854"/>
                  <a:gd name="T2" fmla="*/ 1628 w 1705"/>
                  <a:gd name="T3" fmla="*/ 365 h 854"/>
                  <a:gd name="T4" fmla="*/ 1375 w 1705"/>
                  <a:gd name="T5" fmla="*/ 224 h 854"/>
                  <a:gd name="T6" fmla="*/ 1202 w 1705"/>
                  <a:gd name="T7" fmla="*/ 260 h 854"/>
                  <a:gd name="T8" fmla="*/ 1079 w 1705"/>
                  <a:gd name="T9" fmla="*/ 207 h 854"/>
                  <a:gd name="T10" fmla="*/ 1107 w 1705"/>
                  <a:gd name="T11" fmla="*/ 141 h 854"/>
                  <a:gd name="T12" fmla="*/ 854 w 1705"/>
                  <a:gd name="T13" fmla="*/ 0 h 854"/>
                  <a:gd name="T14" fmla="*/ 600 w 1705"/>
                  <a:gd name="T15" fmla="*/ 141 h 854"/>
                  <a:gd name="T16" fmla="*/ 628 w 1705"/>
                  <a:gd name="T17" fmla="*/ 207 h 854"/>
                  <a:gd name="T18" fmla="*/ 525 w 1705"/>
                  <a:gd name="T19" fmla="*/ 252 h 854"/>
                  <a:gd name="T20" fmla="*/ 369 w 1705"/>
                  <a:gd name="T21" fmla="*/ 224 h 854"/>
                  <a:gd name="T22" fmla="*/ 116 w 1705"/>
                  <a:gd name="T23" fmla="*/ 365 h 854"/>
                  <a:gd name="T24" fmla="*/ 134 w 1705"/>
                  <a:gd name="T25" fmla="*/ 419 h 854"/>
                  <a:gd name="T26" fmla="*/ 0 w 1705"/>
                  <a:gd name="T27" fmla="*/ 470 h 854"/>
                  <a:gd name="T28" fmla="*/ 824 w 1705"/>
                  <a:gd name="T29" fmla="*/ 854 h 854"/>
                  <a:gd name="T30" fmla="*/ 1705 w 1705"/>
                  <a:gd name="T31" fmla="*/ 469 h 854"/>
                  <a:gd name="T32" fmla="*/ 1601 w 1705"/>
                  <a:gd name="T33" fmla="*/ 431 h 854"/>
                  <a:gd name="T34" fmla="*/ 369 w 1705"/>
                  <a:gd name="T35" fmla="*/ 447 h 854"/>
                  <a:gd name="T36" fmla="*/ 175 w 1705"/>
                  <a:gd name="T37" fmla="*/ 365 h 854"/>
                  <a:gd name="T38" fmla="*/ 369 w 1705"/>
                  <a:gd name="T39" fmla="*/ 283 h 854"/>
                  <a:gd name="T40" fmla="*/ 563 w 1705"/>
                  <a:gd name="T41" fmla="*/ 365 h 854"/>
                  <a:gd name="T42" fmla="*/ 369 w 1705"/>
                  <a:gd name="T43" fmla="*/ 447 h 854"/>
                  <a:gd name="T44" fmla="*/ 854 w 1705"/>
                  <a:gd name="T45" fmla="*/ 633 h 854"/>
                  <a:gd name="T46" fmla="*/ 660 w 1705"/>
                  <a:gd name="T47" fmla="*/ 551 h 854"/>
                  <a:gd name="T48" fmla="*/ 854 w 1705"/>
                  <a:gd name="T49" fmla="*/ 469 h 854"/>
                  <a:gd name="T50" fmla="*/ 1048 w 1705"/>
                  <a:gd name="T51" fmla="*/ 551 h 854"/>
                  <a:gd name="T52" fmla="*/ 854 w 1705"/>
                  <a:gd name="T53" fmla="*/ 633 h 854"/>
                  <a:gd name="T54" fmla="*/ 854 w 1705"/>
                  <a:gd name="T55" fmla="*/ 224 h 854"/>
                  <a:gd name="T56" fmla="*/ 660 w 1705"/>
                  <a:gd name="T57" fmla="*/ 141 h 854"/>
                  <a:gd name="T58" fmla="*/ 854 w 1705"/>
                  <a:gd name="T59" fmla="*/ 59 h 854"/>
                  <a:gd name="T60" fmla="*/ 1048 w 1705"/>
                  <a:gd name="T61" fmla="*/ 141 h 854"/>
                  <a:gd name="T62" fmla="*/ 854 w 1705"/>
                  <a:gd name="T63" fmla="*/ 224 h 854"/>
                  <a:gd name="T64" fmla="*/ 1375 w 1705"/>
                  <a:gd name="T65" fmla="*/ 447 h 854"/>
                  <a:gd name="T66" fmla="*/ 1181 w 1705"/>
                  <a:gd name="T67" fmla="*/ 365 h 854"/>
                  <a:gd name="T68" fmla="*/ 1375 w 1705"/>
                  <a:gd name="T69" fmla="*/ 283 h 854"/>
                  <a:gd name="T70" fmla="*/ 1569 w 1705"/>
                  <a:gd name="T71" fmla="*/ 365 h 854"/>
                  <a:gd name="T72" fmla="*/ 1375 w 1705"/>
                  <a:gd name="T73" fmla="*/ 44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5" h="854">
                    <a:moveTo>
                      <a:pt x="1601" y="431"/>
                    </a:moveTo>
                    <a:cubicBezTo>
                      <a:pt x="1619" y="411"/>
                      <a:pt x="1628" y="389"/>
                      <a:pt x="1628" y="365"/>
                    </a:cubicBezTo>
                    <a:cubicBezTo>
                      <a:pt x="1628" y="284"/>
                      <a:pt x="1520" y="224"/>
                      <a:pt x="1375" y="224"/>
                    </a:cubicBezTo>
                    <a:cubicBezTo>
                      <a:pt x="1307" y="224"/>
                      <a:pt x="1246" y="237"/>
                      <a:pt x="1202" y="260"/>
                    </a:cubicBezTo>
                    <a:cubicBezTo>
                      <a:pt x="1079" y="207"/>
                      <a:pt x="1079" y="207"/>
                      <a:pt x="1079" y="207"/>
                    </a:cubicBezTo>
                    <a:cubicBezTo>
                      <a:pt x="1097" y="188"/>
                      <a:pt x="1107" y="165"/>
                      <a:pt x="1107" y="141"/>
                    </a:cubicBezTo>
                    <a:cubicBezTo>
                      <a:pt x="1107" y="61"/>
                      <a:pt x="998" y="0"/>
                      <a:pt x="854" y="0"/>
                    </a:cubicBezTo>
                    <a:cubicBezTo>
                      <a:pt x="709" y="0"/>
                      <a:pt x="600" y="61"/>
                      <a:pt x="600" y="141"/>
                    </a:cubicBezTo>
                    <a:cubicBezTo>
                      <a:pt x="600" y="165"/>
                      <a:pt x="610" y="188"/>
                      <a:pt x="628" y="207"/>
                    </a:cubicBezTo>
                    <a:cubicBezTo>
                      <a:pt x="525" y="252"/>
                      <a:pt x="525" y="252"/>
                      <a:pt x="525" y="252"/>
                    </a:cubicBezTo>
                    <a:cubicBezTo>
                      <a:pt x="483" y="234"/>
                      <a:pt x="429" y="224"/>
                      <a:pt x="369" y="224"/>
                    </a:cubicBezTo>
                    <a:cubicBezTo>
                      <a:pt x="225" y="224"/>
                      <a:pt x="116" y="284"/>
                      <a:pt x="116" y="365"/>
                    </a:cubicBezTo>
                    <a:cubicBezTo>
                      <a:pt x="116" y="384"/>
                      <a:pt x="123" y="403"/>
                      <a:pt x="134" y="419"/>
                    </a:cubicBezTo>
                    <a:cubicBezTo>
                      <a:pt x="0" y="470"/>
                      <a:pt x="0" y="470"/>
                      <a:pt x="0" y="470"/>
                    </a:cubicBezTo>
                    <a:cubicBezTo>
                      <a:pt x="824" y="854"/>
                      <a:pt x="824" y="854"/>
                      <a:pt x="824" y="854"/>
                    </a:cubicBezTo>
                    <a:cubicBezTo>
                      <a:pt x="1705" y="469"/>
                      <a:pt x="1705" y="469"/>
                      <a:pt x="1705" y="469"/>
                    </a:cubicBezTo>
                    <a:lnTo>
                      <a:pt x="1601" y="431"/>
                    </a:lnTo>
                    <a:close/>
                    <a:moveTo>
                      <a:pt x="369" y="447"/>
                    </a:moveTo>
                    <a:cubicBezTo>
                      <a:pt x="258" y="447"/>
                      <a:pt x="175" y="404"/>
                      <a:pt x="175" y="365"/>
                    </a:cubicBezTo>
                    <a:cubicBezTo>
                      <a:pt x="175" y="326"/>
                      <a:pt x="258" y="283"/>
                      <a:pt x="369" y="283"/>
                    </a:cubicBezTo>
                    <a:cubicBezTo>
                      <a:pt x="480" y="283"/>
                      <a:pt x="563" y="326"/>
                      <a:pt x="563" y="365"/>
                    </a:cubicBezTo>
                    <a:cubicBezTo>
                      <a:pt x="563" y="404"/>
                      <a:pt x="480" y="447"/>
                      <a:pt x="369" y="447"/>
                    </a:cubicBezTo>
                    <a:close/>
                    <a:moveTo>
                      <a:pt x="854" y="633"/>
                    </a:moveTo>
                    <a:cubicBezTo>
                      <a:pt x="743" y="633"/>
                      <a:pt x="660" y="590"/>
                      <a:pt x="660" y="551"/>
                    </a:cubicBezTo>
                    <a:cubicBezTo>
                      <a:pt x="660" y="512"/>
                      <a:pt x="743" y="469"/>
                      <a:pt x="854" y="469"/>
                    </a:cubicBezTo>
                    <a:cubicBezTo>
                      <a:pt x="965" y="469"/>
                      <a:pt x="1048" y="512"/>
                      <a:pt x="1048" y="551"/>
                    </a:cubicBezTo>
                    <a:cubicBezTo>
                      <a:pt x="1048" y="590"/>
                      <a:pt x="965" y="633"/>
                      <a:pt x="854" y="633"/>
                    </a:cubicBezTo>
                    <a:close/>
                    <a:moveTo>
                      <a:pt x="854" y="224"/>
                    </a:moveTo>
                    <a:cubicBezTo>
                      <a:pt x="743" y="224"/>
                      <a:pt x="660" y="180"/>
                      <a:pt x="660" y="141"/>
                    </a:cubicBezTo>
                    <a:cubicBezTo>
                      <a:pt x="660" y="103"/>
                      <a:pt x="743" y="59"/>
                      <a:pt x="854" y="59"/>
                    </a:cubicBezTo>
                    <a:cubicBezTo>
                      <a:pt x="965" y="59"/>
                      <a:pt x="1048" y="103"/>
                      <a:pt x="1048" y="141"/>
                    </a:cubicBezTo>
                    <a:cubicBezTo>
                      <a:pt x="1048" y="180"/>
                      <a:pt x="965" y="224"/>
                      <a:pt x="854" y="224"/>
                    </a:cubicBezTo>
                    <a:close/>
                    <a:moveTo>
                      <a:pt x="1375" y="447"/>
                    </a:moveTo>
                    <a:cubicBezTo>
                      <a:pt x="1264" y="447"/>
                      <a:pt x="1181" y="404"/>
                      <a:pt x="1181" y="365"/>
                    </a:cubicBezTo>
                    <a:cubicBezTo>
                      <a:pt x="1181" y="326"/>
                      <a:pt x="1264" y="283"/>
                      <a:pt x="1375" y="283"/>
                    </a:cubicBezTo>
                    <a:cubicBezTo>
                      <a:pt x="1486" y="283"/>
                      <a:pt x="1569" y="326"/>
                      <a:pt x="1569" y="365"/>
                    </a:cubicBezTo>
                    <a:cubicBezTo>
                      <a:pt x="1569" y="404"/>
                      <a:pt x="1486" y="447"/>
                      <a:pt x="1375" y="4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sp>
            <p:nvSpPr>
              <p:cNvPr id="61" name="Freeform 7"/>
              <p:cNvSpPr>
                <a:spLocks/>
              </p:cNvSpPr>
              <p:nvPr/>
            </p:nvSpPr>
            <p:spPr bwMode="auto">
              <a:xfrm>
                <a:off x="2881" y="1037"/>
                <a:ext cx="2097" cy="2388"/>
              </a:xfrm>
              <a:custGeom>
                <a:avLst/>
                <a:gdLst>
                  <a:gd name="T0" fmla="*/ 0 w 886"/>
                  <a:gd name="T1" fmla="*/ 388 h 1009"/>
                  <a:gd name="T2" fmla="*/ 0 w 886"/>
                  <a:gd name="T3" fmla="*/ 388 h 1009"/>
                  <a:gd name="T4" fmla="*/ 0 w 886"/>
                  <a:gd name="T5" fmla="*/ 944 h 1009"/>
                  <a:gd name="T6" fmla="*/ 0 w 886"/>
                  <a:gd name="T7" fmla="*/ 989 h 1009"/>
                  <a:gd name="T8" fmla="*/ 0 w 886"/>
                  <a:gd name="T9" fmla="*/ 1009 h 1009"/>
                  <a:gd name="T10" fmla="*/ 868 w 886"/>
                  <a:gd name="T11" fmla="*/ 632 h 1009"/>
                  <a:gd name="T12" fmla="*/ 886 w 886"/>
                  <a:gd name="T13" fmla="*/ 605 h 1009"/>
                  <a:gd name="T14" fmla="*/ 886 w 886"/>
                  <a:gd name="T15" fmla="*/ 0 h 1009"/>
                  <a:gd name="T16" fmla="*/ 0 w 886"/>
                  <a:gd name="T17" fmla="*/ 38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6" h="1009">
                    <a:moveTo>
                      <a:pt x="0" y="388"/>
                    </a:moveTo>
                    <a:cubicBezTo>
                      <a:pt x="0" y="388"/>
                      <a:pt x="0" y="388"/>
                      <a:pt x="0" y="388"/>
                    </a:cubicBezTo>
                    <a:cubicBezTo>
                      <a:pt x="0" y="944"/>
                      <a:pt x="0" y="944"/>
                      <a:pt x="0" y="944"/>
                    </a:cubicBezTo>
                    <a:cubicBezTo>
                      <a:pt x="0" y="989"/>
                      <a:pt x="0" y="989"/>
                      <a:pt x="0" y="989"/>
                    </a:cubicBezTo>
                    <a:cubicBezTo>
                      <a:pt x="0" y="1009"/>
                      <a:pt x="0" y="1009"/>
                      <a:pt x="0" y="1009"/>
                    </a:cubicBezTo>
                    <a:cubicBezTo>
                      <a:pt x="868" y="632"/>
                      <a:pt x="868" y="632"/>
                      <a:pt x="868" y="632"/>
                    </a:cubicBezTo>
                    <a:cubicBezTo>
                      <a:pt x="879" y="627"/>
                      <a:pt x="886" y="617"/>
                      <a:pt x="886" y="605"/>
                    </a:cubicBezTo>
                    <a:cubicBezTo>
                      <a:pt x="886" y="0"/>
                      <a:pt x="886" y="0"/>
                      <a:pt x="886" y="0"/>
                    </a:cubicBezTo>
                    <a:lnTo>
                      <a:pt x="0"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58" name="Freeform 36"/>
            <p:cNvSpPr>
              <a:spLocks noEditPoints="1"/>
            </p:cNvSpPr>
            <p:nvPr/>
          </p:nvSpPr>
          <p:spPr bwMode="auto">
            <a:xfrm>
              <a:off x="6247528" y="2097284"/>
              <a:ext cx="264846" cy="361956"/>
            </a:xfrm>
            <a:custGeom>
              <a:avLst/>
              <a:gdLst>
                <a:gd name="T0" fmla="*/ 44 w 88"/>
                <a:gd name="T1" fmla="*/ 0 h 120"/>
                <a:gd name="T2" fmla="*/ 0 w 88"/>
                <a:gd name="T3" fmla="*/ 44 h 120"/>
                <a:gd name="T4" fmla="*/ 11 w 88"/>
                <a:gd name="T5" fmla="*/ 75 h 120"/>
                <a:gd name="T6" fmla="*/ 12 w 88"/>
                <a:gd name="T7" fmla="*/ 77 h 120"/>
                <a:gd name="T8" fmla="*/ 14 w 88"/>
                <a:gd name="T9" fmla="*/ 79 h 120"/>
                <a:gd name="T10" fmla="*/ 39 w 88"/>
                <a:gd name="T11" fmla="*/ 117 h 120"/>
                <a:gd name="T12" fmla="*/ 41 w 88"/>
                <a:gd name="T13" fmla="*/ 119 h 120"/>
                <a:gd name="T14" fmla="*/ 44 w 88"/>
                <a:gd name="T15" fmla="*/ 120 h 120"/>
                <a:gd name="T16" fmla="*/ 47 w 88"/>
                <a:gd name="T17" fmla="*/ 119 h 120"/>
                <a:gd name="T18" fmla="*/ 49 w 88"/>
                <a:gd name="T19" fmla="*/ 117 h 120"/>
                <a:gd name="T20" fmla="*/ 74 w 88"/>
                <a:gd name="T21" fmla="*/ 79 h 120"/>
                <a:gd name="T22" fmla="*/ 76 w 88"/>
                <a:gd name="T23" fmla="*/ 77 h 120"/>
                <a:gd name="T24" fmla="*/ 77 w 88"/>
                <a:gd name="T25" fmla="*/ 75 h 120"/>
                <a:gd name="T26" fmla="*/ 88 w 88"/>
                <a:gd name="T27" fmla="*/ 48 h 120"/>
                <a:gd name="T28" fmla="*/ 88 w 88"/>
                <a:gd name="T29" fmla="*/ 47 h 120"/>
                <a:gd name="T30" fmla="*/ 88 w 88"/>
                <a:gd name="T31" fmla="*/ 44 h 120"/>
                <a:gd name="T32" fmla="*/ 44 w 88"/>
                <a:gd name="T33" fmla="*/ 0 h 120"/>
                <a:gd name="T34" fmla="*/ 44 w 88"/>
                <a:gd name="T35" fmla="*/ 64 h 120"/>
                <a:gd name="T36" fmla="*/ 24 w 88"/>
                <a:gd name="T37" fmla="*/ 44 h 120"/>
                <a:gd name="T38" fmla="*/ 44 w 88"/>
                <a:gd name="T39" fmla="*/ 24 h 120"/>
                <a:gd name="T40" fmla="*/ 64 w 88"/>
                <a:gd name="T41" fmla="*/ 44 h 120"/>
                <a:gd name="T42" fmla="*/ 44 w 88"/>
                <a:gd name="T4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120">
                  <a:moveTo>
                    <a:pt x="44" y="0"/>
                  </a:moveTo>
                  <a:cubicBezTo>
                    <a:pt x="20" y="0"/>
                    <a:pt x="0" y="20"/>
                    <a:pt x="0" y="44"/>
                  </a:cubicBezTo>
                  <a:cubicBezTo>
                    <a:pt x="0" y="52"/>
                    <a:pt x="5" y="63"/>
                    <a:pt x="11" y="75"/>
                  </a:cubicBezTo>
                  <a:cubicBezTo>
                    <a:pt x="12" y="76"/>
                    <a:pt x="12" y="76"/>
                    <a:pt x="12" y="77"/>
                  </a:cubicBezTo>
                  <a:cubicBezTo>
                    <a:pt x="13" y="78"/>
                    <a:pt x="13" y="78"/>
                    <a:pt x="14" y="79"/>
                  </a:cubicBezTo>
                  <a:cubicBezTo>
                    <a:pt x="23" y="96"/>
                    <a:pt x="35" y="111"/>
                    <a:pt x="39" y="117"/>
                  </a:cubicBezTo>
                  <a:cubicBezTo>
                    <a:pt x="40" y="117"/>
                    <a:pt x="40" y="118"/>
                    <a:pt x="41" y="119"/>
                  </a:cubicBezTo>
                  <a:cubicBezTo>
                    <a:pt x="42" y="119"/>
                    <a:pt x="43" y="120"/>
                    <a:pt x="44" y="120"/>
                  </a:cubicBezTo>
                  <a:cubicBezTo>
                    <a:pt x="45" y="120"/>
                    <a:pt x="46" y="119"/>
                    <a:pt x="47" y="119"/>
                  </a:cubicBezTo>
                  <a:cubicBezTo>
                    <a:pt x="48" y="118"/>
                    <a:pt x="48" y="117"/>
                    <a:pt x="49" y="117"/>
                  </a:cubicBezTo>
                  <a:cubicBezTo>
                    <a:pt x="53" y="111"/>
                    <a:pt x="65" y="96"/>
                    <a:pt x="74" y="79"/>
                  </a:cubicBezTo>
                  <a:cubicBezTo>
                    <a:pt x="75" y="78"/>
                    <a:pt x="75" y="78"/>
                    <a:pt x="76" y="77"/>
                  </a:cubicBezTo>
                  <a:cubicBezTo>
                    <a:pt x="76" y="76"/>
                    <a:pt x="76" y="76"/>
                    <a:pt x="77" y="75"/>
                  </a:cubicBezTo>
                  <a:cubicBezTo>
                    <a:pt x="82" y="65"/>
                    <a:pt x="86" y="56"/>
                    <a:pt x="88" y="48"/>
                  </a:cubicBezTo>
                  <a:cubicBezTo>
                    <a:pt x="88" y="48"/>
                    <a:pt x="88" y="48"/>
                    <a:pt x="88" y="47"/>
                  </a:cubicBezTo>
                  <a:cubicBezTo>
                    <a:pt x="88" y="46"/>
                    <a:pt x="88" y="45"/>
                    <a:pt x="88" y="44"/>
                  </a:cubicBezTo>
                  <a:cubicBezTo>
                    <a:pt x="88" y="20"/>
                    <a:pt x="68" y="0"/>
                    <a:pt x="44" y="0"/>
                  </a:cubicBezTo>
                  <a:close/>
                  <a:moveTo>
                    <a:pt x="44" y="64"/>
                  </a:moveTo>
                  <a:cubicBezTo>
                    <a:pt x="33" y="64"/>
                    <a:pt x="24" y="55"/>
                    <a:pt x="24" y="44"/>
                  </a:cubicBezTo>
                  <a:cubicBezTo>
                    <a:pt x="24" y="33"/>
                    <a:pt x="33" y="24"/>
                    <a:pt x="44" y="24"/>
                  </a:cubicBezTo>
                  <a:cubicBezTo>
                    <a:pt x="55" y="24"/>
                    <a:pt x="64" y="33"/>
                    <a:pt x="64" y="44"/>
                  </a:cubicBezTo>
                  <a:cubicBezTo>
                    <a:pt x="64" y="55"/>
                    <a:pt x="55" y="64"/>
                    <a:pt x="4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8"/>
              <a:endParaRPr lang="en-US">
                <a:solidFill>
                  <a:prstClr val="black"/>
                </a:solidFill>
                <a:latin typeface="Helvetica Neue"/>
                <a:ea typeface="Arial"/>
                <a:cs typeface="Arial"/>
                <a:sym typeface="Arial"/>
                <a:rtl val="0"/>
              </a:endParaRPr>
            </a:p>
          </p:txBody>
        </p:sp>
      </p:grpSp>
      <p:sp>
        <p:nvSpPr>
          <p:cNvPr id="594" name="Rectangle 593"/>
          <p:cNvSpPr/>
          <p:nvPr userDrawn="1"/>
        </p:nvSpPr>
        <p:spPr>
          <a:xfrm rot="5400000">
            <a:off x="2971163" y="-2985599"/>
            <a:ext cx="6220096" cy="12196182"/>
          </a:xfrm>
          <a:prstGeom prst="rect">
            <a:avLst/>
          </a:prstGeom>
          <a:gradFill>
            <a:gsLst>
              <a:gs pos="0">
                <a:schemeClr val="tx1">
                  <a:lumMod val="85000"/>
                  <a:lumOff val="15000"/>
                  <a:alpha val="0"/>
                </a:schemeClr>
              </a:gs>
              <a:gs pos="100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1" tIns="60945" rIns="121891" bIns="60945" rtlCol="0" anchor="ctr"/>
          <a:lstStyle/>
          <a:p>
            <a:pPr algn="ctr" defTabSz="914178"/>
            <a:endParaRPr lang="en-US">
              <a:solidFill>
                <a:prstClr val="white"/>
              </a:solidFill>
              <a:latin typeface="Helvetica Neue"/>
              <a:sym typeface="Arial"/>
              <a:rtl val="0"/>
            </a:endParaRPr>
          </a:p>
        </p:txBody>
      </p:sp>
      <p:grpSp>
        <p:nvGrpSpPr>
          <p:cNvPr id="576" name="Group 575"/>
          <p:cNvGrpSpPr/>
          <p:nvPr userDrawn="1"/>
        </p:nvGrpSpPr>
        <p:grpSpPr>
          <a:xfrm>
            <a:off x="669209" y="684749"/>
            <a:ext cx="1923565" cy="638520"/>
            <a:chOff x="5813543" y="4786024"/>
            <a:chExt cx="12756914" cy="4230205"/>
          </a:xfrm>
        </p:grpSpPr>
        <p:grpSp>
          <p:nvGrpSpPr>
            <p:cNvPr id="577" name="Group 145"/>
            <p:cNvGrpSpPr/>
            <p:nvPr/>
          </p:nvGrpSpPr>
          <p:grpSpPr>
            <a:xfrm>
              <a:off x="5813543" y="5628304"/>
              <a:ext cx="12756914" cy="3387925"/>
              <a:chOff x="0" y="928531"/>
              <a:chExt cx="12756912" cy="3387923"/>
            </a:xfrm>
          </p:grpSpPr>
          <p:sp>
            <p:nvSpPr>
              <p:cNvPr id="579" name="Shape 139"/>
              <p:cNvSpPr/>
              <p:nvPr/>
            </p:nvSpPr>
            <p:spPr>
              <a:xfrm>
                <a:off x="5681728" y="928531"/>
                <a:ext cx="2274889" cy="3387925"/>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80" name="Shape 140"/>
              <p:cNvSpPr/>
              <p:nvPr/>
            </p:nvSpPr>
            <p:spPr>
              <a:xfrm>
                <a:off x="2453975" y="928531"/>
                <a:ext cx="2287464" cy="3383393"/>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81" name="Shape 141"/>
              <p:cNvSpPr/>
              <p:nvPr/>
            </p:nvSpPr>
            <p:spPr>
              <a:xfrm>
                <a:off x="0" y="928531"/>
                <a:ext cx="2285939" cy="2479867"/>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82" name="Shape 142"/>
              <p:cNvSpPr/>
              <p:nvPr/>
            </p:nvSpPr>
            <p:spPr>
              <a:xfrm>
                <a:off x="10457030" y="928531"/>
                <a:ext cx="2299884" cy="2474962"/>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83" name="Shape 143"/>
              <p:cNvSpPr/>
              <p:nvPr/>
            </p:nvSpPr>
            <p:spPr>
              <a:xfrm>
                <a:off x="8047273" y="928531"/>
                <a:ext cx="2288391" cy="2469559"/>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chemeClr val="bg1"/>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sp>
            <p:nvSpPr>
              <p:cNvPr id="584" name="Shape 144"/>
              <p:cNvSpPr/>
              <p:nvPr/>
            </p:nvSpPr>
            <p:spPr>
              <a:xfrm>
                <a:off x="4885844" y="950639"/>
                <a:ext cx="642448" cy="2419120"/>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19030" tIns="19030" rIns="19030" bIns="19030" numCol="1" anchor="ctr">
                <a:noAutofit/>
              </a:bodyPr>
              <a:lstStyle/>
              <a:p>
                <a:pPr algn="ctr" defTabSz="304407">
                  <a:defRPr sz="14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rtl val="0"/>
                </a:endParaRPr>
              </a:p>
            </p:txBody>
          </p:sp>
        </p:grpSp>
        <p:sp>
          <p:nvSpPr>
            <p:cNvPr id="578" name="Shape 146"/>
            <p:cNvSpPr/>
            <p:nvPr/>
          </p:nvSpPr>
          <p:spPr>
            <a:xfrm>
              <a:off x="10679960" y="4786024"/>
              <a:ext cx="700291" cy="7074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50800" tIns="50800" rIns="50800" bIns="50800" anchor="ctr"/>
            <a:lstStyle/>
            <a:p>
              <a:pPr algn="ctr" defTabSz="914178">
                <a:defRPr sz="6500" b="1" spc="-195">
                  <a:solidFill>
                    <a:srgbClr val="FFFFFF"/>
                  </a:solidFill>
                  <a:latin typeface="Helvetica"/>
                  <a:ea typeface="Helvetica"/>
                  <a:cs typeface="Helvetica"/>
                  <a:sym typeface="Helvetica"/>
                </a:defRPr>
              </a:pPr>
              <a:endParaRPr sz="6500" b="1" spc="-195">
                <a:solidFill>
                  <a:srgbClr val="FFFFFF"/>
                </a:solidFill>
                <a:latin typeface="Helvetica"/>
                <a:ea typeface="Helvetica"/>
                <a:cs typeface="Helvetica"/>
                <a:sym typeface="Helvetica"/>
                <a:rtl val="0"/>
              </a:endParaRPr>
            </a:p>
          </p:txBody>
        </p:sp>
      </p:grpSp>
      <p:sp>
        <p:nvSpPr>
          <p:cNvPr id="585" name="Text Placeholder 584"/>
          <p:cNvSpPr>
            <a:spLocks noGrp="1"/>
          </p:cNvSpPr>
          <p:nvPr>
            <p:ph type="body" sz="quarter" idx="10" hasCustomPrompt="1"/>
          </p:nvPr>
        </p:nvSpPr>
        <p:spPr>
          <a:xfrm>
            <a:off x="513775" y="4789352"/>
            <a:ext cx="11139027" cy="1520432"/>
          </a:xfrm>
          <a:prstGeom prst="rect">
            <a:avLst/>
          </a:prstGeom>
        </p:spPr>
        <p:txBody>
          <a:bodyPr lIns="121891" tIns="60945" rIns="121891" bIns="60945"/>
          <a:lstStyle>
            <a:lvl1pPr marL="0" indent="0">
              <a:buNone/>
              <a:defRPr sz="4300">
                <a:solidFill>
                  <a:schemeClr val="bg1"/>
                </a:solidFill>
              </a:defRPr>
            </a:lvl1pPr>
          </a:lstStyle>
          <a:p>
            <a:pPr lvl="0"/>
            <a:r>
              <a:rPr lang="en-US" dirty="0" smtClean="0"/>
              <a:t>Click to add title</a:t>
            </a:r>
          </a:p>
        </p:txBody>
      </p:sp>
      <p:sp>
        <p:nvSpPr>
          <p:cNvPr id="587" name="Text Placeholder 586"/>
          <p:cNvSpPr>
            <a:spLocks noGrp="1"/>
          </p:cNvSpPr>
          <p:nvPr>
            <p:ph type="body" sz="quarter" idx="11" hasCustomPrompt="1"/>
          </p:nvPr>
        </p:nvSpPr>
        <p:spPr>
          <a:xfrm>
            <a:off x="518047" y="3807893"/>
            <a:ext cx="11134756" cy="857249"/>
          </a:xfrm>
          <a:prstGeom prst="rect">
            <a:avLst/>
          </a:prstGeom>
        </p:spPr>
        <p:txBody>
          <a:bodyPr lIns="121891" tIns="60945" rIns="121891" bIns="60945" anchor="b"/>
          <a:lstStyle>
            <a:lvl1pPr marL="0" indent="0">
              <a:buNone/>
              <a:defRPr>
                <a:solidFill>
                  <a:schemeClr val="accent1"/>
                </a:solidFill>
              </a:defRPr>
            </a:lvl1pPr>
          </a:lstStyle>
          <a:p>
            <a:pPr lvl="0"/>
            <a:r>
              <a:rPr lang="en-US" dirty="0" smtClean="0"/>
              <a:t>Add speaker</a:t>
            </a:r>
          </a:p>
        </p:txBody>
      </p:sp>
    </p:spTree>
    <p:extLst>
      <p:ext uri="{BB962C8B-B14F-4D97-AF65-F5344CB8AC3E}">
        <p14:creationId xmlns:p14="http://schemas.microsoft.com/office/powerpoint/2010/main" val="2905598886"/>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51924" y="447330"/>
            <a:ext cx="10387113" cy="674695"/>
          </a:xfrm>
          <a:prstGeom prst="rect">
            <a:avLst/>
          </a:prstGeom>
        </p:spPr>
        <p:txBody>
          <a:bodyPr lIns="91477" tIns="45740" rIns="91477" bIns="45740"/>
          <a:lstStyle>
            <a:lvl1pPr>
              <a:defRPr>
                <a:latin typeface="+mj-lt"/>
              </a:defRPr>
            </a:lvl1pPr>
          </a:lstStyle>
          <a:p>
            <a:r>
              <a:rPr lang="en-US" smtClean="0"/>
              <a:t>Click to edit Master title style</a:t>
            </a:r>
            <a:endParaRPr lang="en-US" dirty="0"/>
          </a:p>
        </p:txBody>
      </p:sp>
      <p:sp>
        <p:nvSpPr>
          <p:cNvPr id="8" name="Slide Number Placeholder 9"/>
          <p:cNvSpPr>
            <a:spLocks noGrp="1"/>
          </p:cNvSpPr>
          <p:nvPr>
            <p:ph type="sldNum" sz="quarter" idx="4"/>
          </p:nvPr>
        </p:nvSpPr>
        <p:spPr>
          <a:xfrm>
            <a:off x="881097" y="6353020"/>
            <a:ext cx="2841837" cy="365125"/>
          </a:xfrm>
          <a:prstGeom prst="rect">
            <a:avLst/>
          </a:prstGeom>
        </p:spPr>
        <p:txBody>
          <a:bodyPr vert="horz" lIns="91477" tIns="45740" rIns="91477" bIns="45740" rtlCol="0" anchor="ctr"/>
          <a:lstStyle>
            <a:lvl1pPr algn="l">
              <a:defRPr sz="1200">
                <a:solidFill>
                  <a:schemeClr val="tx1">
                    <a:tint val="75000"/>
                  </a:schemeClr>
                </a:solidFill>
              </a:defRPr>
            </a:lvl1pPr>
          </a:lstStyle>
          <a:p>
            <a:pPr defTabSz="914178"/>
            <a:fld id="{B9CF2066-C172-C043-9656-E2597F9B5BE6}" type="slidenum">
              <a:rPr lang="en-US" smtClean="0">
                <a:solidFill>
                  <a:prstClr val="black">
                    <a:tint val="75000"/>
                  </a:prstClr>
                </a:solidFill>
                <a:latin typeface="Helvetica Neue"/>
                <a:ea typeface="Arial"/>
                <a:cs typeface="Arial"/>
                <a:sym typeface="Arial"/>
                <a:rtl val="0"/>
              </a:rPr>
              <a:pPr defTabSz="914178"/>
              <a:t>‹#›</a:t>
            </a:fld>
            <a:endParaRPr lang="en-US" dirty="0">
              <a:solidFill>
                <a:prstClr val="black">
                  <a:tint val="75000"/>
                </a:prstClr>
              </a:solidFill>
              <a:latin typeface="Helvetica Neue"/>
              <a:ea typeface="Arial"/>
              <a:cs typeface="Arial"/>
              <a:sym typeface="Arial"/>
              <a:rtl val="0"/>
            </a:endParaRPr>
          </a:p>
        </p:txBody>
      </p:sp>
    </p:spTree>
    <p:extLst>
      <p:ext uri="{BB962C8B-B14F-4D97-AF65-F5344CB8AC3E}">
        <p14:creationId xmlns:p14="http://schemas.microsoft.com/office/powerpoint/2010/main" val="26373381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8965" y="274639"/>
            <a:ext cx="10961370" cy="1143000"/>
          </a:xfrm>
          <a:prstGeom prst="rect">
            <a:avLst/>
          </a:prstGeom>
        </p:spPr>
        <p:txBody>
          <a:bodyPr lIns="121891" tIns="60945" rIns="121891" bIns="60945"/>
          <a:lstStyle/>
          <a:p>
            <a:r>
              <a:rPr lang="en-US" smtClean="0"/>
              <a:t>Click to edit Master title style</a:t>
            </a:r>
            <a:endParaRPr lang="en-US"/>
          </a:p>
        </p:txBody>
      </p:sp>
      <p:sp>
        <p:nvSpPr>
          <p:cNvPr id="3" name="Content Placeholder 2"/>
          <p:cNvSpPr>
            <a:spLocks noGrp="1"/>
          </p:cNvSpPr>
          <p:nvPr>
            <p:ph idx="1"/>
          </p:nvPr>
        </p:nvSpPr>
        <p:spPr>
          <a:xfrm>
            <a:off x="608965" y="1600206"/>
            <a:ext cx="10961370" cy="4525963"/>
          </a:xfrm>
          <a:prstGeom prst="rect">
            <a:avLst/>
          </a:prstGeom>
        </p:spPr>
        <p:txBody>
          <a:bodyPr lIns="121891" tIns="60945" rIns="121891" bIns="609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8969" y="6356356"/>
            <a:ext cx="2841837" cy="365125"/>
          </a:xfrm>
          <a:prstGeom prst="rect">
            <a:avLst/>
          </a:prstGeom>
        </p:spPr>
        <p:txBody>
          <a:bodyPr lIns="121891" tIns="60945" rIns="121891" bIns="60945"/>
          <a:lstStyle/>
          <a:p>
            <a:pPr defTabSz="914178"/>
            <a:fld id="{8509F2CC-3C34-4F4B-8716-7AF9C525DA84}" type="datetimeFigureOut">
              <a:rPr lang="en-US" smtClean="0">
                <a:solidFill>
                  <a:prstClr val="black"/>
                </a:solidFill>
                <a:latin typeface="Helvetica Neue"/>
                <a:ea typeface="Arial"/>
                <a:cs typeface="Arial"/>
                <a:sym typeface="Arial"/>
                <a:rtl val="0"/>
              </a:rPr>
              <a:pPr defTabSz="914178"/>
              <a:t>30/05/17</a:t>
            </a:fld>
            <a:endParaRPr lang="en-US">
              <a:solidFill>
                <a:prstClr val="black"/>
              </a:solidFill>
              <a:latin typeface="Helvetica Neue"/>
              <a:ea typeface="Arial"/>
              <a:cs typeface="Arial"/>
              <a:sym typeface="Arial"/>
              <a:rtl val="0"/>
            </a:endParaRPr>
          </a:p>
        </p:txBody>
      </p:sp>
      <p:sp>
        <p:nvSpPr>
          <p:cNvPr id="5" name="Footer Placeholder 4"/>
          <p:cNvSpPr>
            <a:spLocks noGrp="1"/>
          </p:cNvSpPr>
          <p:nvPr>
            <p:ph type="ftr" sz="quarter" idx="11"/>
          </p:nvPr>
        </p:nvSpPr>
        <p:spPr>
          <a:xfrm>
            <a:off x="4161261" y="6356356"/>
            <a:ext cx="3856780" cy="365125"/>
          </a:xfrm>
          <a:prstGeom prst="rect">
            <a:avLst/>
          </a:prstGeom>
        </p:spPr>
        <p:txBody>
          <a:bodyPr lIns="121891" tIns="60945" rIns="121891" bIns="60945"/>
          <a:lstStyle/>
          <a:p>
            <a:pPr defTabSz="914178"/>
            <a:endParaRPr lang="en-US">
              <a:solidFill>
                <a:prstClr val="black"/>
              </a:solidFill>
              <a:latin typeface="Helvetica Neue"/>
              <a:ea typeface="Arial"/>
              <a:cs typeface="Arial"/>
              <a:sym typeface="Arial"/>
              <a:rtl val="0"/>
            </a:endParaRPr>
          </a:p>
        </p:txBody>
      </p:sp>
      <p:sp>
        <p:nvSpPr>
          <p:cNvPr id="6" name="Slide Number Placeholder 5"/>
          <p:cNvSpPr>
            <a:spLocks noGrp="1"/>
          </p:cNvSpPr>
          <p:nvPr>
            <p:ph type="sldNum" sz="quarter" idx="12"/>
          </p:nvPr>
        </p:nvSpPr>
        <p:spPr>
          <a:xfrm>
            <a:off x="8728502" y="6356356"/>
            <a:ext cx="2841837" cy="365125"/>
          </a:xfrm>
          <a:prstGeom prst="rect">
            <a:avLst/>
          </a:prstGeom>
        </p:spPr>
        <p:txBody>
          <a:bodyPr lIns="121891" tIns="60945" rIns="121891" bIns="60945"/>
          <a:lstStyle/>
          <a:p>
            <a:pPr defTabSz="914178"/>
            <a:fld id="{B1AE80D0-E3AD-D943-81B5-64B8C505BA04}" type="slidenum">
              <a:rPr lang="en-US" smtClean="0">
                <a:solidFill>
                  <a:prstClr val="black"/>
                </a:solidFill>
                <a:latin typeface="Helvetica Neue"/>
                <a:ea typeface="Arial"/>
                <a:cs typeface="Arial"/>
                <a:sym typeface="Arial"/>
                <a:rtl val="0"/>
              </a:rPr>
              <a:pPr defTabSz="914178"/>
              <a:t>‹#›</a:t>
            </a:fld>
            <a:endParaRPr lang="en-US">
              <a:solidFill>
                <a:prstClr val="black"/>
              </a:solidFill>
              <a:latin typeface="Helvetica Neue"/>
              <a:ea typeface="Arial"/>
              <a:cs typeface="Arial"/>
              <a:sym typeface="Arial"/>
              <a:rtl val="0"/>
            </a:endParaRPr>
          </a:p>
        </p:txBody>
      </p:sp>
    </p:spTree>
    <p:extLst>
      <p:ext uri="{BB962C8B-B14F-4D97-AF65-F5344CB8AC3E}">
        <p14:creationId xmlns:p14="http://schemas.microsoft.com/office/powerpoint/2010/main" val="3197545049"/>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3449" y="2130433"/>
            <a:ext cx="10352404" cy="1470024"/>
          </a:xfrm>
          <a:prstGeom prst="rect">
            <a:avLst/>
          </a:prstGeom>
          <a:noFill/>
          <a:ln>
            <a:noFill/>
          </a:ln>
        </p:spPr>
        <p:txBody>
          <a:bodyPr lIns="91417" tIns="91417" rIns="91417" bIns="91417"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7" name="Shape 17"/>
          <p:cNvSpPr txBox="1">
            <a:spLocks noGrp="1"/>
          </p:cNvSpPr>
          <p:nvPr>
            <p:ph type="subTitle" idx="1"/>
          </p:nvPr>
        </p:nvSpPr>
        <p:spPr>
          <a:xfrm>
            <a:off x="1826895" y="3886200"/>
            <a:ext cx="8525510" cy="1752600"/>
          </a:xfrm>
          <a:prstGeom prst="rect">
            <a:avLst/>
          </a:prstGeom>
          <a:noFill/>
          <a:ln>
            <a:noFill/>
          </a:ln>
        </p:spPr>
        <p:txBody>
          <a:bodyPr lIns="91417" tIns="91417" rIns="91417" bIns="91417" anchor="t" anchorCtr="0"/>
          <a:lstStyle>
            <a:lvl1pPr marL="0" marR="0" indent="0" algn="ctr" rtl="0">
              <a:spcBef>
                <a:spcPts val="640"/>
              </a:spcBef>
              <a:buClr>
                <a:srgbClr val="888888"/>
              </a:buClr>
              <a:buFont typeface="Arial"/>
              <a:buNone/>
              <a:defRPr/>
            </a:lvl1pPr>
            <a:lvl2pPr marL="457169" marR="0" indent="0" algn="ctr" rtl="0">
              <a:spcBef>
                <a:spcPts val="560"/>
              </a:spcBef>
              <a:buClr>
                <a:srgbClr val="888888"/>
              </a:buClr>
              <a:buFont typeface="Arial"/>
              <a:buNone/>
              <a:defRPr/>
            </a:lvl2pPr>
            <a:lvl3pPr marL="914338" marR="0" indent="0" algn="ctr" rtl="0">
              <a:spcBef>
                <a:spcPts val="480"/>
              </a:spcBef>
              <a:buClr>
                <a:srgbClr val="888888"/>
              </a:buClr>
              <a:buFont typeface="Arial"/>
              <a:buNone/>
              <a:defRPr/>
            </a:lvl3pPr>
            <a:lvl4pPr marL="1371507" marR="0" indent="0" algn="ctr" rtl="0">
              <a:spcBef>
                <a:spcPts val="400"/>
              </a:spcBef>
              <a:buClr>
                <a:srgbClr val="888888"/>
              </a:buClr>
              <a:buFont typeface="Arial"/>
              <a:buNone/>
              <a:defRPr/>
            </a:lvl4pPr>
            <a:lvl5pPr marL="1828676" marR="0" indent="0" algn="ctr" rtl="0">
              <a:spcBef>
                <a:spcPts val="400"/>
              </a:spcBef>
              <a:buClr>
                <a:srgbClr val="888888"/>
              </a:buClr>
              <a:buFont typeface="Arial"/>
              <a:buNone/>
              <a:defRPr/>
            </a:lvl5pPr>
            <a:lvl6pPr marL="2285845" marR="0" indent="0" algn="ctr" rtl="0">
              <a:spcBef>
                <a:spcPts val="400"/>
              </a:spcBef>
              <a:buClr>
                <a:srgbClr val="888888"/>
              </a:buClr>
              <a:buFont typeface="Arial"/>
              <a:buNone/>
              <a:defRPr/>
            </a:lvl6pPr>
            <a:lvl7pPr marL="2743016" marR="0" indent="0" algn="ctr" rtl="0">
              <a:spcBef>
                <a:spcPts val="400"/>
              </a:spcBef>
              <a:buClr>
                <a:srgbClr val="888888"/>
              </a:buClr>
              <a:buFont typeface="Arial"/>
              <a:buNone/>
              <a:defRPr/>
            </a:lvl7pPr>
            <a:lvl8pPr marL="3200184" marR="0" indent="0" algn="ctr" rtl="0">
              <a:spcBef>
                <a:spcPts val="400"/>
              </a:spcBef>
              <a:buClr>
                <a:srgbClr val="888888"/>
              </a:buClr>
              <a:buFont typeface="Arial"/>
              <a:buNone/>
              <a:defRPr/>
            </a:lvl8pPr>
            <a:lvl9pPr marL="3657353" marR="0" indent="0" algn="ctr" rtl="0">
              <a:spcBef>
                <a:spcPts val="400"/>
              </a:spcBef>
              <a:buClr>
                <a:srgbClr val="888888"/>
              </a:buClr>
              <a:buFont typeface="Arial"/>
              <a:buNone/>
              <a:defRPr/>
            </a:lvl9pPr>
          </a:lstStyle>
          <a:p>
            <a:endParaRPr/>
          </a:p>
        </p:txBody>
      </p:sp>
      <p:sp>
        <p:nvSpPr>
          <p:cNvPr id="18" name="Shape 18"/>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19" name="Shape 19"/>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20" name="Shape 20"/>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8832091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body" idx="1"/>
          </p:nvPr>
        </p:nvSpPr>
        <p:spPr>
          <a:xfrm>
            <a:off x="608965" y="1600206"/>
            <a:ext cx="10961370" cy="4525963"/>
          </a:xfrm>
          <a:prstGeom prst="rect">
            <a:avLst/>
          </a:prstGeom>
          <a:noFill/>
          <a:ln>
            <a:noFill/>
          </a:ln>
        </p:spPr>
        <p:txBody>
          <a:bodyPr lIns="91417" tIns="91417" rIns="91417" bIns="91417" anchor="t" anchorCtr="0"/>
          <a:lstStyle>
            <a:lvl1pPr marL="342876" indent="-139690" algn="l" rtl="0">
              <a:spcBef>
                <a:spcPts val="640"/>
              </a:spcBef>
              <a:buClr>
                <a:schemeClr val="dk1"/>
              </a:buClr>
              <a:buFont typeface="Arial"/>
              <a:buChar char="•"/>
              <a:defRPr/>
            </a:lvl1pPr>
            <a:lvl2pPr marL="742900" indent="-107942" algn="l" rtl="0">
              <a:spcBef>
                <a:spcPts val="560"/>
              </a:spcBef>
              <a:buClr>
                <a:schemeClr val="dk1"/>
              </a:buClr>
              <a:buFont typeface="Arial"/>
              <a:buChar char="–"/>
              <a:defRPr/>
            </a:lvl2pPr>
            <a:lvl3pPr marL="1142923" indent="-76195" algn="l" rtl="0">
              <a:spcBef>
                <a:spcPts val="480"/>
              </a:spcBef>
              <a:buClr>
                <a:schemeClr val="dk1"/>
              </a:buClr>
              <a:buFont typeface="Arial"/>
              <a:buChar char="•"/>
              <a:defRPr/>
            </a:lvl3pPr>
            <a:lvl4pPr marL="1600092" indent="-101594" algn="l" rtl="0">
              <a:spcBef>
                <a:spcPts val="400"/>
              </a:spcBef>
              <a:buClr>
                <a:schemeClr val="dk1"/>
              </a:buClr>
              <a:buFont typeface="Arial"/>
              <a:buChar char="–"/>
              <a:defRPr/>
            </a:lvl4pPr>
            <a:lvl5pPr marL="2057262" indent="-101594" algn="l" rtl="0">
              <a:spcBef>
                <a:spcPts val="400"/>
              </a:spcBef>
              <a:buClr>
                <a:schemeClr val="dk1"/>
              </a:buClr>
              <a:buFont typeface="Arial"/>
              <a:buChar char="»"/>
              <a:defRPr/>
            </a:lvl5pPr>
            <a:lvl6pPr marL="2514431" indent="-101594" algn="l" rtl="0">
              <a:spcBef>
                <a:spcPts val="400"/>
              </a:spcBef>
              <a:buClr>
                <a:schemeClr val="dk1"/>
              </a:buClr>
              <a:buFont typeface="Arial"/>
              <a:buChar char="•"/>
              <a:defRPr/>
            </a:lvl6pPr>
            <a:lvl7pPr marL="2971600" indent="-101594" algn="l" rtl="0">
              <a:spcBef>
                <a:spcPts val="400"/>
              </a:spcBef>
              <a:buClr>
                <a:schemeClr val="dk1"/>
              </a:buClr>
              <a:buFont typeface="Arial"/>
              <a:buChar char="•"/>
              <a:defRPr/>
            </a:lvl7pPr>
            <a:lvl8pPr marL="3428769" indent="-101594" algn="l" rtl="0">
              <a:spcBef>
                <a:spcPts val="400"/>
              </a:spcBef>
              <a:buClr>
                <a:schemeClr val="dk1"/>
              </a:buClr>
              <a:buFont typeface="Arial"/>
              <a:buChar char="•"/>
              <a:defRPr/>
            </a:lvl8pPr>
            <a:lvl9pPr marL="3885938" indent="-101594" algn="l" rtl="0">
              <a:spcBef>
                <a:spcPts val="400"/>
              </a:spcBef>
              <a:buClr>
                <a:schemeClr val="dk1"/>
              </a:buClr>
              <a:buFont typeface="Arial"/>
              <a:buChar char="•"/>
              <a:defRPr/>
            </a:lvl9pPr>
          </a:lstStyle>
          <a:p>
            <a:endParaRPr/>
          </a:p>
        </p:txBody>
      </p:sp>
      <p:sp>
        <p:nvSpPr>
          <p:cNvPr id="24" name="Shape 24"/>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25" name="Shape 25"/>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26" name="Shape 26"/>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4058851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2081" y="4406913"/>
            <a:ext cx="10352404" cy="1362075"/>
          </a:xfrm>
          <a:prstGeom prst="rect">
            <a:avLst/>
          </a:prstGeom>
          <a:noFill/>
          <a:ln>
            <a:noFill/>
          </a:ln>
        </p:spPr>
        <p:txBody>
          <a:bodyPr lIns="91417" tIns="91417" rIns="91417" bIns="91417"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body" idx="1"/>
          </p:nvPr>
        </p:nvSpPr>
        <p:spPr>
          <a:xfrm>
            <a:off x="962081" y="2906713"/>
            <a:ext cx="10352404" cy="1500187"/>
          </a:xfrm>
          <a:prstGeom prst="rect">
            <a:avLst/>
          </a:prstGeom>
          <a:noFill/>
          <a:ln>
            <a:noFill/>
          </a:ln>
        </p:spPr>
        <p:txBody>
          <a:bodyPr lIns="91417" tIns="91417" rIns="91417" bIns="91417" anchor="b" anchorCtr="0"/>
          <a:lstStyle>
            <a:lvl1pPr marL="0" indent="0" rtl="0">
              <a:spcBef>
                <a:spcPts val="0"/>
              </a:spcBef>
              <a:buClr>
                <a:srgbClr val="888888"/>
              </a:buClr>
              <a:buFont typeface="Calibri"/>
              <a:buNone/>
              <a:defRPr/>
            </a:lvl1pPr>
            <a:lvl2pPr marL="457169" indent="0" rtl="0">
              <a:spcBef>
                <a:spcPts val="0"/>
              </a:spcBef>
              <a:buClr>
                <a:srgbClr val="888888"/>
              </a:buClr>
              <a:buFont typeface="Calibri"/>
              <a:buNone/>
              <a:defRPr/>
            </a:lvl2pPr>
            <a:lvl3pPr marL="914338" indent="0" rtl="0">
              <a:spcBef>
                <a:spcPts val="0"/>
              </a:spcBef>
              <a:buClr>
                <a:srgbClr val="888888"/>
              </a:buClr>
              <a:buFont typeface="Calibri"/>
              <a:buNone/>
              <a:defRPr/>
            </a:lvl3pPr>
            <a:lvl4pPr marL="1371507" indent="0" rtl="0">
              <a:spcBef>
                <a:spcPts val="0"/>
              </a:spcBef>
              <a:buClr>
                <a:srgbClr val="888888"/>
              </a:buClr>
              <a:buFont typeface="Calibri"/>
              <a:buNone/>
              <a:defRPr/>
            </a:lvl4pPr>
            <a:lvl5pPr marL="1828676" indent="0" rtl="0">
              <a:spcBef>
                <a:spcPts val="0"/>
              </a:spcBef>
              <a:buClr>
                <a:srgbClr val="888888"/>
              </a:buClr>
              <a:buFont typeface="Calibri"/>
              <a:buNone/>
              <a:defRPr/>
            </a:lvl5pPr>
            <a:lvl6pPr marL="2285845" indent="0" rtl="0">
              <a:spcBef>
                <a:spcPts val="0"/>
              </a:spcBef>
              <a:buClr>
                <a:srgbClr val="888888"/>
              </a:buClr>
              <a:buFont typeface="Calibri"/>
              <a:buNone/>
              <a:defRPr/>
            </a:lvl6pPr>
            <a:lvl7pPr marL="2743016" indent="0" rtl="0">
              <a:spcBef>
                <a:spcPts val="0"/>
              </a:spcBef>
              <a:buClr>
                <a:srgbClr val="888888"/>
              </a:buClr>
              <a:buFont typeface="Calibri"/>
              <a:buNone/>
              <a:defRPr/>
            </a:lvl7pPr>
            <a:lvl8pPr marL="3200184" indent="0" rtl="0">
              <a:spcBef>
                <a:spcPts val="0"/>
              </a:spcBef>
              <a:buClr>
                <a:srgbClr val="888888"/>
              </a:buClr>
              <a:buFont typeface="Calibri"/>
              <a:buNone/>
              <a:defRPr/>
            </a:lvl8pPr>
            <a:lvl9pPr marL="3657353" indent="0" rtl="0">
              <a:spcBef>
                <a:spcPts val="0"/>
              </a:spcBef>
              <a:buClr>
                <a:srgbClr val="888888"/>
              </a:buClr>
              <a:buFont typeface="Calibri"/>
              <a:buNone/>
              <a:defRPr/>
            </a:lvl9pPr>
          </a:lstStyle>
          <a:p>
            <a:endParaRPr/>
          </a:p>
        </p:txBody>
      </p:sp>
      <p:sp>
        <p:nvSpPr>
          <p:cNvPr id="30" name="Shape 30"/>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31" name="Shape 31"/>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32" name="Shape 32"/>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10254966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811954" y="1600206"/>
            <a:ext cx="7203972" cy="4525963"/>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2"/>
          </p:nvPr>
        </p:nvSpPr>
        <p:spPr>
          <a:xfrm>
            <a:off x="8218916" y="1600206"/>
            <a:ext cx="7203969" cy="4525963"/>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38" name="Shape 38"/>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39" name="Shape 39"/>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7387429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1"/>
          </p:nvPr>
        </p:nvSpPr>
        <p:spPr>
          <a:xfrm>
            <a:off x="608971" y="1535113"/>
            <a:ext cx="5381305" cy="639763"/>
          </a:xfrm>
          <a:prstGeom prst="rect">
            <a:avLst/>
          </a:prstGeom>
          <a:noFill/>
          <a:ln>
            <a:noFill/>
          </a:ln>
        </p:spPr>
        <p:txBody>
          <a:bodyPr lIns="91417" tIns="91417" rIns="91417" bIns="91417" anchor="b" anchorCtr="0"/>
          <a:lstStyle>
            <a:lvl1pPr marL="0" indent="0" rtl="0">
              <a:spcBef>
                <a:spcPts val="0"/>
              </a:spcBef>
              <a:buFont typeface="Calibri"/>
              <a:buNone/>
              <a:defRPr/>
            </a:lvl1pPr>
            <a:lvl2pPr marL="457169" indent="0" rtl="0">
              <a:spcBef>
                <a:spcPts val="0"/>
              </a:spcBef>
              <a:buFont typeface="Calibri"/>
              <a:buNone/>
              <a:defRPr/>
            </a:lvl2pPr>
            <a:lvl3pPr marL="914338" indent="0" rtl="0">
              <a:spcBef>
                <a:spcPts val="0"/>
              </a:spcBef>
              <a:buFont typeface="Calibri"/>
              <a:buNone/>
              <a:defRPr/>
            </a:lvl3pPr>
            <a:lvl4pPr marL="1371507" indent="0" rtl="0">
              <a:spcBef>
                <a:spcPts val="0"/>
              </a:spcBef>
              <a:buFont typeface="Calibri"/>
              <a:buNone/>
              <a:defRPr/>
            </a:lvl4pPr>
            <a:lvl5pPr marL="1828676" indent="0" rtl="0">
              <a:spcBef>
                <a:spcPts val="0"/>
              </a:spcBef>
              <a:buFont typeface="Calibri"/>
              <a:buNone/>
              <a:defRPr/>
            </a:lvl5pPr>
            <a:lvl6pPr marL="2285845" indent="0" rtl="0">
              <a:spcBef>
                <a:spcPts val="0"/>
              </a:spcBef>
              <a:buFont typeface="Calibri"/>
              <a:buNone/>
              <a:defRPr/>
            </a:lvl6pPr>
            <a:lvl7pPr marL="2743016" indent="0" rtl="0">
              <a:spcBef>
                <a:spcPts val="0"/>
              </a:spcBef>
              <a:buFont typeface="Calibri"/>
              <a:buNone/>
              <a:defRPr/>
            </a:lvl7pPr>
            <a:lvl8pPr marL="3200184" indent="0" rtl="0">
              <a:spcBef>
                <a:spcPts val="0"/>
              </a:spcBef>
              <a:buFont typeface="Calibri"/>
              <a:buNone/>
              <a:defRPr/>
            </a:lvl8pPr>
            <a:lvl9pPr marL="3657353" indent="0" rtl="0">
              <a:spcBef>
                <a:spcPts val="0"/>
              </a:spcBef>
              <a:buFont typeface="Calibri"/>
              <a:buNone/>
              <a:defRPr/>
            </a:lvl9pPr>
          </a:lstStyle>
          <a:p>
            <a:endParaRPr/>
          </a:p>
        </p:txBody>
      </p:sp>
      <p:sp>
        <p:nvSpPr>
          <p:cNvPr id="43" name="Shape 43"/>
          <p:cNvSpPr txBox="1">
            <a:spLocks noGrp="1"/>
          </p:cNvSpPr>
          <p:nvPr>
            <p:ph type="body" idx="2"/>
          </p:nvPr>
        </p:nvSpPr>
        <p:spPr>
          <a:xfrm>
            <a:off x="608971" y="2174876"/>
            <a:ext cx="5381305" cy="3951287"/>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3"/>
          </p:nvPr>
        </p:nvSpPr>
        <p:spPr>
          <a:xfrm>
            <a:off x="6186915" y="1535113"/>
            <a:ext cx="5383418" cy="639763"/>
          </a:xfrm>
          <a:prstGeom prst="rect">
            <a:avLst/>
          </a:prstGeom>
          <a:noFill/>
          <a:ln>
            <a:noFill/>
          </a:ln>
        </p:spPr>
        <p:txBody>
          <a:bodyPr lIns="91417" tIns="91417" rIns="91417" bIns="91417" anchor="b" anchorCtr="0"/>
          <a:lstStyle>
            <a:lvl1pPr marL="0" indent="0" rtl="0">
              <a:spcBef>
                <a:spcPts val="0"/>
              </a:spcBef>
              <a:buFont typeface="Calibri"/>
              <a:buNone/>
              <a:defRPr/>
            </a:lvl1pPr>
            <a:lvl2pPr marL="457169" indent="0" rtl="0">
              <a:spcBef>
                <a:spcPts val="0"/>
              </a:spcBef>
              <a:buFont typeface="Calibri"/>
              <a:buNone/>
              <a:defRPr/>
            </a:lvl2pPr>
            <a:lvl3pPr marL="914338" indent="0" rtl="0">
              <a:spcBef>
                <a:spcPts val="0"/>
              </a:spcBef>
              <a:buFont typeface="Calibri"/>
              <a:buNone/>
              <a:defRPr/>
            </a:lvl3pPr>
            <a:lvl4pPr marL="1371507" indent="0" rtl="0">
              <a:spcBef>
                <a:spcPts val="0"/>
              </a:spcBef>
              <a:buFont typeface="Calibri"/>
              <a:buNone/>
              <a:defRPr/>
            </a:lvl4pPr>
            <a:lvl5pPr marL="1828676" indent="0" rtl="0">
              <a:spcBef>
                <a:spcPts val="0"/>
              </a:spcBef>
              <a:buFont typeface="Calibri"/>
              <a:buNone/>
              <a:defRPr/>
            </a:lvl5pPr>
            <a:lvl6pPr marL="2285845" indent="0" rtl="0">
              <a:spcBef>
                <a:spcPts val="0"/>
              </a:spcBef>
              <a:buFont typeface="Calibri"/>
              <a:buNone/>
              <a:defRPr/>
            </a:lvl6pPr>
            <a:lvl7pPr marL="2743016" indent="0" rtl="0">
              <a:spcBef>
                <a:spcPts val="0"/>
              </a:spcBef>
              <a:buFont typeface="Calibri"/>
              <a:buNone/>
              <a:defRPr/>
            </a:lvl7pPr>
            <a:lvl8pPr marL="3200184" indent="0" rtl="0">
              <a:spcBef>
                <a:spcPts val="0"/>
              </a:spcBef>
              <a:buFont typeface="Calibri"/>
              <a:buNone/>
              <a:defRPr/>
            </a:lvl8pPr>
            <a:lvl9pPr marL="3657353" indent="0" rtl="0">
              <a:spcBef>
                <a:spcPts val="0"/>
              </a:spcBef>
              <a:buFont typeface="Calibri"/>
              <a:buNone/>
              <a:defRPr/>
            </a:lvl9pPr>
          </a:lstStyle>
          <a:p>
            <a:endParaRPr/>
          </a:p>
        </p:txBody>
      </p:sp>
      <p:sp>
        <p:nvSpPr>
          <p:cNvPr id="45" name="Shape 45"/>
          <p:cNvSpPr txBox="1">
            <a:spLocks noGrp="1"/>
          </p:cNvSpPr>
          <p:nvPr>
            <p:ph type="body" idx="4"/>
          </p:nvPr>
        </p:nvSpPr>
        <p:spPr>
          <a:xfrm>
            <a:off x="6186915" y="2174876"/>
            <a:ext cx="5383418" cy="3951287"/>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47" name="Shape 47"/>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48" name="Shape 48"/>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899388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52" name="Shape 52"/>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53" name="Shape 53"/>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8276959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56" name="Shape 56"/>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57" name="Shape 57"/>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73409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585" y="1419988"/>
            <a:ext cx="5230421"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2427" y="1419988"/>
            <a:ext cx="5236152" cy="4515671"/>
          </a:xfrm>
        </p:spPr>
        <p:txBody>
          <a:bodyPr/>
          <a:lstStyle>
            <a:lvl1pPr>
              <a:defRPr sz="2000">
                <a:latin typeface="+mn-lt"/>
              </a:defRPr>
            </a:lvl1pPr>
            <a:lvl2pPr>
              <a:defRPr sz="1900">
                <a:latin typeface="+mn-lt"/>
              </a:defRPr>
            </a:lvl2pPr>
            <a:lvl3pPr>
              <a:defRPr sz="1600">
                <a:latin typeface="+mn-lt"/>
              </a:defRPr>
            </a:lvl3pPr>
            <a:lvl4pPr>
              <a:defRPr sz="1600">
                <a:latin typeface="+mn-lt"/>
              </a:defRPr>
            </a:lvl4pPr>
            <a:lvl5pPr>
              <a:defRPr sz="1600">
                <a:latin typeface="+mn-lt"/>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1097" y="6353016"/>
            <a:ext cx="2841837" cy="365125"/>
          </a:xfrm>
          <a:prstGeom prst="rect">
            <a:avLst/>
          </a:prstGeom>
        </p:spPr>
        <p:txBody>
          <a:bodyPr vert="horz" lIns="91433" tIns="45717" rIns="91433" bIns="45717" rtlCol="0" anchor="ctr"/>
          <a:lstStyle>
            <a:lvl1pPr algn="l">
              <a:defRPr sz="1200">
                <a:solidFill>
                  <a:schemeClr val="tx1">
                    <a:tint val="75000"/>
                  </a:schemeClr>
                </a:solidFil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1324263921"/>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8972" y="273058"/>
            <a:ext cx="4006904" cy="1162049"/>
          </a:xfrm>
          <a:prstGeom prst="rect">
            <a:avLst/>
          </a:prstGeom>
          <a:noFill/>
          <a:ln>
            <a:noFill/>
          </a:ln>
        </p:spPr>
        <p:txBody>
          <a:bodyPr lIns="91417" tIns="91417" rIns="91417" bIns="91417"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1"/>
          </p:nvPr>
        </p:nvSpPr>
        <p:spPr>
          <a:xfrm>
            <a:off x="4761772" y="273052"/>
            <a:ext cx="6808566" cy="5853112"/>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608972" y="1435104"/>
            <a:ext cx="4006904" cy="4691063"/>
          </a:xfrm>
          <a:prstGeom prst="rect">
            <a:avLst/>
          </a:prstGeom>
          <a:noFill/>
          <a:ln>
            <a:noFill/>
          </a:ln>
        </p:spPr>
        <p:txBody>
          <a:bodyPr lIns="91417" tIns="91417" rIns="91417" bIns="91417" anchor="t" anchorCtr="0"/>
          <a:lstStyle>
            <a:lvl1pPr marL="0" indent="0" rtl="0">
              <a:spcBef>
                <a:spcPts val="0"/>
              </a:spcBef>
              <a:buFont typeface="Calibri"/>
              <a:buNone/>
              <a:defRPr/>
            </a:lvl1pPr>
            <a:lvl2pPr marL="457169" indent="0" rtl="0">
              <a:spcBef>
                <a:spcPts val="0"/>
              </a:spcBef>
              <a:buFont typeface="Calibri"/>
              <a:buNone/>
              <a:defRPr/>
            </a:lvl2pPr>
            <a:lvl3pPr marL="914338" indent="0" rtl="0">
              <a:spcBef>
                <a:spcPts val="0"/>
              </a:spcBef>
              <a:buFont typeface="Calibri"/>
              <a:buNone/>
              <a:defRPr/>
            </a:lvl3pPr>
            <a:lvl4pPr marL="1371507" indent="0" rtl="0">
              <a:spcBef>
                <a:spcPts val="0"/>
              </a:spcBef>
              <a:buFont typeface="Calibri"/>
              <a:buNone/>
              <a:defRPr/>
            </a:lvl4pPr>
            <a:lvl5pPr marL="1828676" indent="0" rtl="0">
              <a:spcBef>
                <a:spcPts val="0"/>
              </a:spcBef>
              <a:buFont typeface="Calibri"/>
              <a:buNone/>
              <a:defRPr/>
            </a:lvl5pPr>
            <a:lvl6pPr marL="2285845" indent="0" rtl="0">
              <a:spcBef>
                <a:spcPts val="0"/>
              </a:spcBef>
              <a:buFont typeface="Calibri"/>
              <a:buNone/>
              <a:defRPr/>
            </a:lvl6pPr>
            <a:lvl7pPr marL="2743016" indent="0" rtl="0">
              <a:spcBef>
                <a:spcPts val="0"/>
              </a:spcBef>
              <a:buFont typeface="Calibri"/>
              <a:buNone/>
              <a:defRPr/>
            </a:lvl7pPr>
            <a:lvl8pPr marL="3200184" indent="0" rtl="0">
              <a:spcBef>
                <a:spcPts val="0"/>
              </a:spcBef>
              <a:buFont typeface="Calibri"/>
              <a:buNone/>
              <a:defRPr/>
            </a:lvl8pPr>
            <a:lvl9pPr marL="3657353" indent="0" rtl="0">
              <a:spcBef>
                <a:spcPts val="0"/>
              </a:spcBef>
              <a:buFont typeface="Calibri"/>
              <a:buNone/>
              <a:defRPr/>
            </a:lvl9pPr>
          </a:lstStyle>
          <a:p>
            <a:endParaRPr/>
          </a:p>
        </p:txBody>
      </p:sp>
      <p:sp>
        <p:nvSpPr>
          <p:cNvPr id="62" name="Shape 62"/>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63" name="Shape 63"/>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64" name="Shape 64"/>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5021784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7230" y="4800608"/>
            <a:ext cx="7307579" cy="566737"/>
          </a:xfrm>
          <a:prstGeom prst="rect">
            <a:avLst/>
          </a:prstGeom>
          <a:noFill/>
          <a:ln>
            <a:noFill/>
          </a:ln>
        </p:spPr>
        <p:txBody>
          <a:bodyPr lIns="91417" tIns="91417" rIns="91417" bIns="91417"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a:spLocks noGrp="1"/>
          </p:cNvSpPr>
          <p:nvPr>
            <p:ph type="pic" idx="2"/>
          </p:nvPr>
        </p:nvSpPr>
        <p:spPr>
          <a:xfrm>
            <a:off x="2387230" y="612775"/>
            <a:ext cx="7307579" cy="4114800"/>
          </a:xfrm>
          <a:prstGeom prst="rect">
            <a:avLst/>
          </a:prstGeom>
          <a:noFill/>
          <a:ln>
            <a:noFill/>
          </a:ln>
        </p:spPr>
      </p:sp>
      <p:sp>
        <p:nvSpPr>
          <p:cNvPr id="68" name="Shape 68"/>
          <p:cNvSpPr txBox="1">
            <a:spLocks noGrp="1"/>
          </p:cNvSpPr>
          <p:nvPr>
            <p:ph type="body" idx="1"/>
          </p:nvPr>
        </p:nvSpPr>
        <p:spPr>
          <a:xfrm>
            <a:off x="2387230" y="5367344"/>
            <a:ext cx="7307579" cy="804861"/>
          </a:xfrm>
          <a:prstGeom prst="rect">
            <a:avLst/>
          </a:prstGeom>
          <a:noFill/>
          <a:ln>
            <a:noFill/>
          </a:ln>
        </p:spPr>
        <p:txBody>
          <a:bodyPr lIns="91417" tIns="91417" rIns="91417" bIns="91417" anchor="t" anchorCtr="0"/>
          <a:lstStyle>
            <a:lvl1pPr marL="0" indent="0" rtl="0">
              <a:spcBef>
                <a:spcPts val="0"/>
              </a:spcBef>
              <a:buFont typeface="Calibri"/>
              <a:buNone/>
              <a:defRPr/>
            </a:lvl1pPr>
            <a:lvl2pPr marL="457169" indent="0" rtl="0">
              <a:spcBef>
                <a:spcPts val="0"/>
              </a:spcBef>
              <a:buFont typeface="Calibri"/>
              <a:buNone/>
              <a:defRPr/>
            </a:lvl2pPr>
            <a:lvl3pPr marL="914338" indent="0" rtl="0">
              <a:spcBef>
                <a:spcPts val="0"/>
              </a:spcBef>
              <a:buFont typeface="Calibri"/>
              <a:buNone/>
              <a:defRPr/>
            </a:lvl3pPr>
            <a:lvl4pPr marL="1371507" indent="0" rtl="0">
              <a:spcBef>
                <a:spcPts val="0"/>
              </a:spcBef>
              <a:buFont typeface="Calibri"/>
              <a:buNone/>
              <a:defRPr/>
            </a:lvl4pPr>
            <a:lvl5pPr marL="1828676" indent="0" rtl="0">
              <a:spcBef>
                <a:spcPts val="0"/>
              </a:spcBef>
              <a:buFont typeface="Calibri"/>
              <a:buNone/>
              <a:defRPr/>
            </a:lvl5pPr>
            <a:lvl6pPr marL="2285845" indent="0" rtl="0">
              <a:spcBef>
                <a:spcPts val="0"/>
              </a:spcBef>
              <a:buFont typeface="Calibri"/>
              <a:buNone/>
              <a:defRPr/>
            </a:lvl6pPr>
            <a:lvl7pPr marL="2743016" indent="0" rtl="0">
              <a:spcBef>
                <a:spcPts val="0"/>
              </a:spcBef>
              <a:buFont typeface="Calibri"/>
              <a:buNone/>
              <a:defRPr/>
            </a:lvl7pPr>
            <a:lvl8pPr marL="3200184" indent="0" rtl="0">
              <a:spcBef>
                <a:spcPts val="0"/>
              </a:spcBef>
              <a:buFont typeface="Calibri"/>
              <a:buNone/>
              <a:defRPr/>
            </a:lvl8pPr>
            <a:lvl9pPr marL="3657353" indent="0" rtl="0">
              <a:spcBef>
                <a:spcPts val="0"/>
              </a:spcBef>
              <a:buFont typeface="Calibri"/>
              <a:buNone/>
              <a:defRPr/>
            </a:lvl9pPr>
          </a:lstStyle>
          <a:p>
            <a:endParaRPr/>
          </a:p>
        </p:txBody>
      </p:sp>
      <p:sp>
        <p:nvSpPr>
          <p:cNvPr id="69" name="Shape 69"/>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70" name="Shape 70"/>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71" name="Shape 71"/>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4286105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1"/>
          </p:nvPr>
        </p:nvSpPr>
        <p:spPr>
          <a:xfrm rot="5400000">
            <a:off x="3826672" y="-1617498"/>
            <a:ext cx="4525963" cy="10961370"/>
          </a:xfrm>
          <a:prstGeom prst="rect">
            <a:avLst/>
          </a:prstGeom>
          <a:noFill/>
          <a:ln>
            <a:noFill/>
          </a:ln>
        </p:spPr>
        <p:txBody>
          <a:bodyPr lIns="91417" tIns="91417" rIns="91417" bIns="91417" anchor="t" anchorCtr="0"/>
          <a:lstStyle>
            <a:lvl1pPr marL="342876" indent="-139690" algn="l" rtl="0">
              <a:spcBef>
                <a:spcPts val="640"/>
              </a:spcBef>
              <a:buClr>
                <a:schemeClr val="dk1"/>
              </a:buClr>
              <a:buFont typeface="Arial"/>
              <a:buChar char="•"/>
              <a:defRPr/>
            </a:lvl1pPr>
            <a:lvl2pPr marL="742900" indent="-107942" algn="l" rtl="0">
              <a:spcBef>
                <a:spcPts val="560"/>
              </a:spcBef>
              <a:buClr>
                <a:schemeClr val="dk1"/>
              </a:buClr>
              <a:buFont typeface="Arial"/>
              <a:buChar char="–"/>
              <a:defRPr/>
            </a:lvl2pPr>
            <a:lvl3pPr marL="1142923" indent="-76195" algn="l" rtl="0">
              <a:spcBef>
                <a:spcPts val="480"/>
              </a:spcBef>
              <a:buClr>
                <a:schemeClr val="dk1"/>
              </a:buClr>
              <a:buFont typeface="Arial"/>
              <a:buChar char="•"/>
              <a:defRPr/>
            </a:lvl3pPr>
            <a:lvl4pPr marL="1600092" indent="-101594" algn="l" rtl="0">
              <a:spcBef>
                <a:spcPts val="400"/>
              </a:spcBef>
              <a:buClr>
                <a:schemeClr val="dk1"/>
              </a:buClr>
              <a:buFont typeface="Arial"/>
              <a:buChar char="–"/>
              <a:defRPr/>
            </a:lvl4pPr>
            <a:lvl5pPr marL="2057262" indent="-101594" algn="l" rtl="0">
              <a:spcBef>
                <a:spcPts val="400"/>
              </a:spcBef>
              <a:buClr>
                <a:schemeClr val="dk1"/>
              </a:buClr>
              <a:buFont typeface="Arial"/>
              <a:buChar char="»"/>
              <a:defRPr/>
            </a:lvl5pPr>
            <a:lvl6pPr marL="2514431" indent="-101594" algn="l" rtl="0">
              <a:spcBef>
                <a:spcPts val="400"/>
              </a:spcBef>
              <a:buClr>
                <a:schemeClr val="dk1"/>
              </a:buClr>
              <a:buFont typeface="Arial"/>
              <a:buChar char="•"/>
              <a:defRPr/>
            </a:lvl6pPr>
            <a:lvl7pPr marL="2971600" indent="-101594" algn="l" rtl="0">
              <a:spcBef>
                <a:spcPts val="400"/>
              </a:spcBef>
              <a:buClr>
                <a:schemeClr val="dk1"/>
              </a:buClr>
              <a:buFont typeface="Arial"/>
              <a:buChar char="•"/>
              <a:defRPr/>
            </a:lvl7pPr>
            <a:lvl8pPr marL="3428769" indent="-101594" algn="l" rtl="0">
              <a:spcBef>
                <a:spcPts val="400"/>
              </a:spcBef>
              <a:buClr>
                <a:schemeClr val="dk1"/>
              </a:buClr>
              <a:buFont typeface="Arial"/>
              <a:buChar char="•"/>
              <a:defRPr/>
            </a:lvl8pPr>
            <a:lvl9pPr marL="3885938" indent="-101594" algn="l" rtl="0">
              <a:spcBef>
                <a:spcPts val="400"/>
              </a:spcBef>
              <a:buClr>
                <a:schemeClr val="dk1"/>
              </a:buClr>
              <a:buFont typeface="Arial"/>
              <a:buChar char="•"/>
              <a:defRPr/>
            </a:lvl9pPr>
          </a:lstStyle>
          <a:p>
            <a:endParaRPr/>
          </a:p>
        </p:txBody>
      </p:sp>
      <p:sp>
        <p:nvSpPr>
          <p:cNvPr id="75" name="Shape 75"/>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76" name="Shape 76"/>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77" name="Shape 77"/>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11847959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10671287" y="1374564"/>
            <a:ext cx="5851525" cy="3651674"/>
          </a:xfrm>
          <a:prstGeom prst="rect">
            <a:avLst/>
          </a:prstGeom>
          <a:noFill/>
          <a:ln>
            <a:noFill/>
          </a:ln>
        </p:spPr>
        <p:txBody>
          <a:bodyPr lIns="91417" tIns="91417" rIns="91417" bIns="91417"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rot="5400000">
            <a:off x="3264329" y="-2177732"/>
            <a:ext cx="5851525" cy="10756267"/>
          </a:xfrm>
          <a:prstGeom prst="rect">
            <a:avLst/>
          </a:prstGeom>
          <a:noFill/>
          <a:ln>
            <a:noFill/>
          </a:ln>
        </p:spPr>
        <p:txBody>
          <a:bodyPr lIns="91417" tIns="91417" rIns="91417" bIns="91417" anchor="t" anchorCtr="0"/>
          <a:lstStyle>
            <a:lvl1pPr marL="342876" indent="-139690" algn="l" rtl="0">
              <a:spcBef>
                <a:spcPts val="640"/>
              </a:spcBef>
              <a:buClr>
                <a:schemeClr val="dk1"/>
              </a:buClr>
              <a:buFont typeface="Arial"/>
              <a:buChar char="•"/>
              <a:defRPr/>
            </a:lvl1pPr>
            <a:lvl2pPr marL="742900" indent="-107942" algn="l" rtl="0">
              <a:spcBef>
                <a:spcPts val="560"/>
              </a:spcBef>
              <a:buClr>
                <a:schemeClr val="dk1"/>
              </a:buClr>
              <a:buFont typeface="Arial"/>
              <a:buChar char="–"/>
              <a:defRPr/>
            </a:lvl2pPr>
            <a:lvl3pPr marL="1142923" indent="-76195" algn="l" rtl="0">
              <a:spcBef>
                <a:spcPts val="480"/>
              </a:spcBef>
              <a:buClr>
                <a:schemeClr val="dk1"/>
              </a:buClr>
              <a:buFont typeface="Arial"/>
              <a:buChar char="•"/>
              <a:defRPr/>
            </a:lvl3pPr>
            <a:lvl4pPr marL="1600092" indent="-101594" algn="l" rtl="0">
              <a:spcBef>
                <a:spcPts val="400"/>
              </a:spcBef>
              <a:buClr>
                <a:schemeClr val="dk1"/>
              </a:buClr>
              <a:buFont typeface="Arial"/>
              <a:buChar char="–"/>
              <a:defRPr/>
            </a:lvl4pPr>
            <a:lvl5pPr marL="2057262" indent="-101594" algn="l" rtl="0">
              <a:spcBef>
                <a:spcPts val="400"/>
              </a:spcBef>
              <a:buClr>
                <a:schemeClr val="dk1"/>
              </a:buClr>
              <a:buFont typeface="Arial"/>
              <a:buChar char="»"/>
              <a:defRPr/>
            </a:lvl5pPr>
            <a:lvl6pPr marL="2514431" indent="-101594" algn="l" rtl="0">
              <a:spcBef>
                <a:spcPts val="400"/>
              </a:spcBef>
              <a:buClr>
                <a:schemeClr val="dk1"/>
              </a:buClr>
              <a:buFont typeface="Arial"/>
              <a:buChar char="•"/>
              <a:defRPr/>
            </a:lvl6pPr>
            <a:lvl7pPr marL="2971600" indent="-101594" algn="l" rtl="0">
              <a:spcBef>
                <a:spcPts val="400"/>
              </a:spcBef>
              <a:buClr>
                <a:schemeClr val="dk1"/>
              </a:buClr>
              <a:buFont typeface="Arial"/>
              <a:buChar char="•"/>
              <a:defRPr/>
            </a:lvl7pPr>
            <a:lvl8pPr marL="3428769" indent="-101594" algn="l" rtl="0">
              <a:spcBef>
                <a:spcPts val="400"/>
              </a:spcBef>
              <a:buClr>
                <a:schemeClr val="dk1"/>
              </a:buClr>
              <a:buFont typeface="Arial"/>
              <a:buChar char="•"/>
              <a:defRPr/>
            </a:lvl8pPr>
            <a:lvl9pPr marL="3885938" indent="-101594" algn="l" rtl="0">
              <a:spcBef>
                <a:spcPts val="400"/>
              </a:spcBef>
              <a:buClr>
                <a:schemeClr val="dk1"/>
              </a:buClr>
              <a:buFont typeface="Arial"/>
              <a:buChar char="•"/>
              <a:defRPr/>
            </a:lvl9pPr>
          </a:lstStyle>
          <a:p>
            <a:endParaRPr/>
          </a:p>
        </p:txBody>
      </p:sp>
      <p:sp>
        <p:nvSpPr>
          <p:cNvPr id="81" name="Shape 81"/>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82" name="Shape 82"/>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endParaRPr/>
          </a:p>
        </p:txBody>
      </p:sp>
      <p:sp>
        <p:nvSpPr>
          <p:cNvPr id="83" name="Shape 83"/>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6598488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913449" y="2130433"/>
            <a:ext cx="10352404" cy="1470024"/>
          </a:xfrm>
          <a:prstGeom prst="rect">
            <a:avLst/>
          </a:prstGeom>
          <a:noFill/>
          <a:ln>
            <a:noFill/>
          </a:ln>
        </p:spPr>
        <p:txBody>
          <a:bodyPr lIns="91421" tIns="91421" rIns="91421" bIns="91421"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7" name="Shape 17"/>
          <p:cNvSpPr txBox="1">
            <a:spLocks noGrp="1"/>
          </p:cNvSpPr>
          <p:nvPr>
            <p:ph type="subTitle" idx="1"/>
          </p:nvPr>
        </p:nvSpPr>
        <p:spPr>
          <a:xfrm>
            <a:off x="1826895" y="3886200"/>
            <a:ext cx="8525510" cy="1752600"/>
          </a:xfrm>
          <a:prstGeom prst="rect">
            <a:avLst/>
          </a:prstGeom>
          <a:noFill/>
          <a:ln>
            <a:noFill/>
          </a:ln>
        </p:spPr>
        <p:txBody>
          <a:bodyPr lIns="91421" tIns="91421" rIns="91421" bIns="91421" anchor="t" anchorCtr="0"/>
          <a:lstStyle>
            <a:lvl1pPr marL="0" marR="0" indent="0" algn="ctr" rtl="0">
              <a:spcBef>
                <a:spcPts val="640"/>
              </a:spcBef>
              <a:buClr>
                <a:srgbClr val="888888"/>
              </a:buClr>
              <a:buFont typeface="Arial"/>
              <a:buNone/>
              <a:defRPr/>
            </a:lvl1pPr>
            <a:lvl2pPr marL="457185" marR="0" indent="0" algn="ctr" rtl="0">
              <a:spcBef>
                <a:spcPts val="560"/>
              </a:spcBef>
              <a:buClr>
                <a:srgbClr val="888888"/>
              </a:buClr>
              <a:buFont typeface="Arial"/>
              <a:buNone/>
              <a:defRPr/>
            </a:lvl2pPr>
            <a:lvl3pPr marL="914369" marR="0" indent="0" algn="ctr" rtl="0">
              <a:spcBef>
                <a:spcPts val="480"/>
              </a:spcBef>
              <a:buClr>
                <a:srgbClr val="888888"/>
              </a:buClr>
              <a:buFont typeface="Arial"/>
              <a:buNone/>
              <a:defRPr/>
            </a:lvl3pPr>
            <a:lvl4pPr marL="1371554" marR="0" indent="0" algn="ctr" rtl="0">
              <a:spcBef>
                <a:spcPts val="400"/>
              </a:spcBef>
              <a:buClr>
                <a:srgbClr val="888888"/>
              </a:buClr>
              <a:buFont typeface="Arial"/>
              <a:buNone/>
              <a:defRPr/>
            </a:lvl4pPr>
            <a:lvl5pPr marL="1828738" marR="0" indent="0" algn="ctr" rtl="0">
              <a:spcBef>
                <a:spcPts val="400"/>
              </a:spcBef>
              <a:buClr>
                <a:srgbClr val="888888"/>
              </a:buClr>
              <a:buFont typeface="Arial"/>
              <a:buNone/>
              <a:defRPr/>
            </a:lvl5pPr>
            <a:lvl6pPr marL="2285923" marR="0" indent="0" algn="ctr" rtl="0">
              <a:spcBef>
                <a:spcPts val="400"/>
              </a:spcBef>
              <a:buClr>
                <a:srgbClr val="888888"/>
              </a:buClr>
              <a:buFont typeface="Arial"/>
              <a:buNone/>
              <a:defRPr/>
            </a:lvl6pPr>
            <a:lvl7pPr marL="2743108" marR="0" indent="0" algn="ctr" rtl="0">
              <a:spcBef>
                <a:spcPts val="400"/>
              </a:spcBef>
              <a:buClr>
                <a:srgbClr val="888888"/>
              </a:buClr>
              <a:buFont typeface="Arial"/>
              <a:buNone/>
              <a:defRPr/>
            </a:lvl7pPr>
            <a:lvl8pPr marL="3200292" marR="0" indent="0" algn="ctr" rtl="0">
              <a:spcBef>
                <a:spcPts val="400"/>
              </a:spcBef>
              <a:buClr>
                <a:srgbClr val="888888"/>
              </a:buClr>
              <a:buFont typeface="Arial"/>
              <a:buNone/>
              <a:defRPr/>
            </a:lvl8pPr>
            <a:lvl9pPr marL="3657477" marR="0" indent="0" algn="ctr" rtl="0">
              <a:spcBef>
                <a:spcPts val="400"/>
              </a:spcBef>
              <a:buClr>
                <a:srgbClr val="888888"/>
              </a:buClr>
              <a:buFont typeface="Arial"/>
              <a:buNone/>
              <a:defRPr/>
            </a:lvl9pPr>
          </a:lstStyle>
          <a:p>
            <a:endParaRPr/>
          </a:p>
        </p:txBody>
      </p:sp>
      <p:sp>
        <p:nvSpPr>
          <p:cNvPr id="18" name="Shape 18"/>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19" name="Shape 19"/>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20" name="Shape 20"/>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4219806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 name="Shape 23"/>
          <p:cNvSpPr txBox="1">
            <a:spLocks noGrp="1"/>
          </p:cNvSpPr>
          <p:nvPr>
            <p:ph type="body" idx="1"/>
          </p:nvPr>
        </p:nvSpPr>
        <p:spPr>
          <a:xfrm>
            <a:off x="608965" y="1600205"/>
            <a:ext cx="10961370" cy="4525963"/>
          </a:xfrm>
          <a:prstGeom prst="rect">
            <a:avLst/>
          </a:prstGeom>
          <a:noFill/>
          <a:ln>
            <a:noFill/>
          </a:ln>
        </p:spPr>
        <p:txBody>
          <a:bodyPr lIns="91421" tIns="91421" rIns="91421" bIns="91421" anchor="t" anchorCtr="0"/>
          <a:lstStyle>
            <a:lvl1pPr marL="342888" indent="-139695" algn="l" rtl="0">
              <a:spcBef>
                <a:spcPts val="640"/>
              </a:spcBef>
              <a:buClr>
                <a:schemeClr val="dk1"/>
              </a:buClr>
              <a:buFont typeface="Arial"/>
              <a:buChar char="•"/>
              <a:defRPr/>
            </a:lvl1pPr>
            <a:lvl2pPr marL="742925" indent="-107946" algn="l" rtl="0">
              <a:spcBef>
                <a:spcPts val="560"/>
              </a:spcBef>
              <a:buClr>
                <a:schemeClr val="dk1"/>
              </a:buClr>
              <a:buFont typeface="Arial"/>
              <a:buChar char="–"/>
              <a:defRPr/>
            </a:lvl2pPr>
            <a:lvl3pPr marL="1142962" indent="-76197" algn="l" rtl="0">
              <a:spcBef>
                <a:spcPts val="480"/>
              </a:spcBef>
              <a:buClr>
                <a:schemeClr val="dk1"/>
              </a:buClr>
              <a:buFont typeface="Arial"/>
              <a:buChar char="•"/>
              <a:defRPr/>
            </a:lvl3pPr>
            <a:lvl4pPr marL="1600146" indent="-101597" algn="l" rtl="0">
              <a:spcBef>
                <a:spcPts val="400"/>
              </a:spcBef>
              <a:buClr>
                <a:schemeClr val="dk1"/>
              </a:buClr>
              <a:buFont typeface="Arial"/>
              <a:buChar char="–"/>
              <a:defRPr/>
            </a:lvl4pPr>
            <a:lvl5pPr marL="2057331" indent="-101597" algn="l" rtl="0">
              <a:spcBef>
                <a:spcPts val="400"/>
              </a:spcBef>
              <a:buClr>
                <a:schemeClr val="dk1"/>
              </a:buClr>
              <a:buFont typeface="Arial"/>
              <a:buChar char="»"/>
              <a:defRPr/>
            </a:lvl5pPr>
            <a:lvl6pPr marL="2514515" indent="-101597" algn="l" rtl="0">
              <a:spcBef>
                <a:spcPts val="400"/>
              </a:spcBef>
              <a:buClr>
                <a:schemeClr val="dk1"/>
              </a:buClr>
              <a:buFont typeface="Arial"/>
              <a:buChar char="•"/>
              <a:defRPr/>
            </a:lvl6pPr>
            <a:lvl7pPr marL="2971700" indent="-101597" algn="l" rtl="0">
              <a:spcBef>
                <a:spcPts val="400"/>
              </a:spcBef>
              <a:buClr>
                <a:schemeClr val="dk1"/>
              </a:buClr>
              <a:buFont typeface="Arial"/>
              <a:buChar char="•"/>
              <a:defRPr/>
            </a:lvl7pPr>
            <a:lvl8pPr marL="3428885" indent="-101597" algn="l" rtl="0">
              <a:spcBef>
                <a:spcPts val="400"/>
              </a:spcBef>
              <a:buClr>
                <a:schemeClr val="dk1"/>
              </a:buClr>
              <a:buFont typeface="Arial"/>
              <a:buChar char="•"/>
              <a:defRPr/>
            </a:lvl8pPr>
            <a:lvl9pPr marL="3886069" indent="-101597" algn="l" rtl="0">
              <a:spcBef>
                <a:spcPts val="400"/>
              </a:spcBef>
              <a:buClr>
                <a:schemeClr val="dk1"/>
              </a:buClr>
              <a:buFont typeface="Arial"/>
              <a:buChar char="•"/>
              <a:defRPr/>
            </a:lvl9pPr>
          </a:lstStyle>
          <a:p>
            <a:endParaRPr/>
          </a:p>
        </p:txBody>
      </p:sp>
      <p:sp>
        <p:nvSpPr>
          <p:cNvPr id="24" name="Shape 24"/>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25" name="Shape 25"/>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26" name="Shape 26"/>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7680202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962081" y="4406909"/>
            <a:ext cx="10352404" cy="1362075"/>
          </a:xfrm>
          <a:prstGeom prst="rect">
            <a:avLst/>
          </a:prstGeom>
          <a:noFill/>
          <a:ln>
            <a:noFill/>
          </a:ln>
        </p:spPr>
        <p:txBody>
          <a:bodyPr lIns="91421" tIns="91421" rIns="91421" bIns="91421"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body" idx="1"/>
          </p:nvPr>
        </p:nvSpPr>
        <p:spPr>
          <a:xfrm>
            <a:off x="962081" y="2906713"/>
            <a:ext cx="10352404" cy="1500187"/>
          </a:xfrm>
          <a:prstGeom prst="rect">
            <a:avLst/>
          </a:prstGeom>
          <a:noFill/>
          <a:ln>
            <a:noFill/>
          </a:ln>
        </p:spPr>
        <p:txBody>
          <a:bodyPr lIns="91421" tIns="91421" rIns="91421" bIns="91421" anchor="b" anchorCtr="0"/>
          <a:lstStyle>
            <a:lvl1pPr marL="0" indent="0" rtl="0">
              <a:spcBef>
                <a:spcPts val="0"/>
              </a:spcBef>
              <a:buClr>
                <a:srgbClr val="888888"/>
              </a:buClr>
              <a:buFont typeface="Calibri"/>
              <a:buNone/>
              <a:defRPr/>
            </a:lvl1pPr>
            <a:lvl2pPr marL="457185" indent="0" rtl="0">
              <a:spcBef>
                <a:spcPts val="0"/>
              </a:spcBef>
              <a:buClr>
                <a:srgbClr val="888888"/>
              </a:buClr>
              <a:buFont typeface="Calibri"/>
              <a:buNone/>
              <a:defRPr/>
            </a:lvl2pPr>
            <a:lvl3pPr marL="914369" indent="0" rtl="0">
              <a:spcBef>
                <a:spcPts val="0"/>
              </a:spcBef>
              <a:buClr>
                <a:srgbClr val="888888"/>
              </a:buClr>
              <a:buFont typeface="Calibri"/>
              <a:buNone/>
              <a:defRPr/>
            </a:lvl3pPr>
            <a:lvl4pPr marL="1371554" indent="0" rtl="0">
              <a:spcBef>
                <a:spcPts val="0"/>
              </a:spcBef>
              <a:buClr>
                <a:srgbClr val="888888"/>
              </a:buClr>
              <a:buFont typeface="Calibri"/>
              <a:buNone/>
              <a:defRPr/>
            </a:lvl4pPr>
            <a:lvl5pPr marL="1828738" indent="0" rtl="0">
              <a:spcBef>
                <a:spcPts val="0"/>
              </a:spcBef>
              <a:buClr>
                <a:srgbClr val="888888"/>
              </a:buClr>
              <a:buFont typeface="Calibri"/>
              <a:buNone/>
              <a:defRPr/>
            </a:lvl5pPr>
            <a:lvl6pPr marL="2285923" indent="0" rtl="0">
              <a:spcBef>
                <a:spcPts val="0"/>
              </a:spcBef>
              <a:buClr>
                <a:srgbClr val="888888"/>
              </a:buClr>
              <a:buFont typeface="Calibri"/>
              <a:buNone/>
              <a:defRPr/>
            </a:lvl6pPr>
            <a:lvl7pPr marL="2743108" indent="0" rtl="0">
              <a:spcBef>
                <a:spcPts val="0"/>
              </a:spcBef>
              <a:buClr>
                <a:srgbClr val="888888"/>
              </a:buClr>
              <a:buFont typeface="Calibri"/>
              <a:buNone/>
              <a:defRPr/>
            </a:lvl7pPr>
            <a:lvl8pPr marL="3200292" indent="0" rtl="0">
              <a:spcBef>
                <a:spcPts val="0"/>
              </a:spcBef>
              <a:buClr>
                <a:srgbClr val="888888"/>
              </a:buClr>
              <a:buFont typeface="Calibri"/>
              <a:buNone/>
              <a:defRPr/>
            </a:lvl8pPr>
            <a:lvl9pPr marL="3657477" indent="0" rtl="0">
              <a:spcBef>
                <a:spcPts val="0"/>
              </a:spcBef>
              <a:buClr>
                <a:srgbClr val="888888"/>
              </a:buClr>
              <a:buFont typeface="Calibri"/>
              <a:buNone/>
              <a:defRPr/>
            </a:lvl9pPr>
          </a:lstStyle>
          <a:p>
            <a:endParaRPr/>
          </a:p>
        </p:txBody>
      </p:sp>
      <p:sp>
        <p:nvSpPr>
          <p:cNvPr id="30" name="Shape 30"/>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31" name="Shape 31"/>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32" name="Shape 32"/>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412024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811954" y="1600205"/>
            <a:ext cx="7203972" cy="4525963"/>
          </a:xfrm>
          <a:prstGeom prst="rect">
            <a:avLst/>
          </a:prstGeom>
          <a:noFill/>
          <a:ln>
            <a:noFill/>
          </a:ln>
        </p:spPr>
        <p:txBody>
          <a:bodyPr lIns="91421" tIns="91421" rIns="91421" bIns="91421"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2"/>
          </p:nvPr>
        </p:nvSpPr>
        <p:spPr>
          <a:xfrm>
            <a:off x="8218913" y="1600205"/>
            <a:ext cx="7203969" cy="4525963"/>
          </a:xfrm>
          <a:prstGeom prst="rect">
            <a:avLst/>
          </a:prstGeom>
          <a:noFill/>
          <a:ln>
            <a:noFill/>
          </a:ln>
        </p:spPr>
        <p:txBody>
          <a:bodyPr lIns="91421" tIns="91421" rIns="91421" bIns="91421"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38" name="Shape 38"/>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39" name="Shape 39"/>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9409437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1"/>
          </p:nvPr>
        </p:nvSpPr>
        <p:spPr>
          <a:xfrm>
            <a:off x="608967" y="1535112"/>
            <a:ext cx="5381305" cy="639763"/>
          </a:xfrm>
          <a:prstGeom prst="rect">
            <a:avLst/>
          </a:prstGeom>
          <a:noFill/>
          <a:ln>
            <a:noFill/>
          </a:ln>
        </p:spPr>
        <p:txBody>
          <a:bodyPr lIns="91421" tIns="91421" rIns="91421" bIns="91421" anchor="b" anchorCtr="0"/>
          <a:lstStyle>
            <a:lvl1pPr marL="0" indent="0" rtl="0">
              <a:spcBef>
                <a:spcPts val="0"/>
              </a:spcBef>
              <a:buFont typeface="Calibri"/>
              <a:buNone/>
              <a:defRPr/>
            </a:lvl1pPr>
            <a:lvl2pPr marL="457185" indent="0" rtl="0">
              <a:spcBef>
                <a:spcPts val="0"/>
              </a:spcBef>
              <a:buFont typeface="Calibri"/>
              <a:buNone/>
              <a:defRPr/>
            </a:lvl2pPr>
            <a:lvl3pPr marL="914369" indent="0" rtl="0">
              <a:spcBef>
                <a:spcPts val="0"/>
              </a:spcBef>
              <a:buFont typeface="Calibri"/>
              <a:buNone/>
              <a:defRPr/>
            </a:lvl3pPr>
            <a:lvl4pPr marL="1371554" indent="0" rtl="0">
              <a:spcBef>
                <a:spcPts val="0"/>
              </a:spcBef>
              <a:buFont typeface="Calibri"/>
              <a:buNone/>
              <a:defRPr/>
            </a:lvl4pPr>
            <a:lvl5pPr marL="1828738" indent="0" rtl="0">
              <a:spcBef>
                <a:spcPts val="0"/>
              </a:spcBef>
              <a:buFont typeface="Calibri"/>
              <a:buNone/>
              <a:defRPr/>
            </a:lvl5pPr>
            <a:lvl6pPr marL="2285923" indent="0" rtl="0">
              <a:spcBef>
                <a:spcPts val="0"/>
              </a:spcBef>
              <a:buFont typeface="Calibri"/>
              <a:buNone/>
              <a:defRPr/>
            </a:lvl6pPr>
            <a:lvl7pPr marL="2743108" indent="0" rtl="0">
              <a:spcBef>
                <a:spcPts val="0"/>
              </a:spcBef>
              <a:buFont typeface="Calibri"/>
              <a:buNone/>
              <a:defRPr/>
            </a:lvl7pPr>
            <a:lvl8pPr marL="3200292" indent="0" rtl="0">
              <a:spcBef>
                <a:spcPts val="0"/>
              </a:spcBef>
              <a:buFont typeface="Calibri"/>
              <a:buNone/>
              <a:defRPr/>
            </a:lvl8pPr>
            <a:lvl9pPr marL="3657477" indent="0" rtl="0">
              <a:spcBef>
                <a:spcPts val="0"/>
              </a:spcBef>
              <a:buFont typeface="Calibri"/>
              <a:buNone/>
              <a:defRPr/>
            </a:lvl9pPr>
          </a:lstStyle>
          <a:p>
            <a:endParaRPr/>
          </a:p>
        </p:txBody>
      </p:sp>
      <p:sp>
        <p:nvSpPr>
          <p:cNvPr id="43" name="Shape 43"/>
          <p:cNvSpPr txBox="1">
            <a:spLocks noGrp="1"/>
          </p:cNvSpPr>
          <p:nvPr>
            <p:ph type="body" idx="2"/>
          </p:nvPr>
        </p:nvSpPr>
        <p:spPr>
          <a:xfrm>
            <a:off x="608967" y="2174876"/>
            <a:ext cx="5381305" cy="3951287"/>
          </a:xfrm>
          <a:prstGeom prst="rect">
            <a:avLst/>
          </a:prstGeom>
          <a:noFill/>
          <a:ln>
            <a:noFill/>
          </a:ln>
        </p:spPr>
        <p:txBody>
          <a:bodyPr lIns="91421" tIns="91421" rIns="91421" bIns="91421"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body" idx="3"/>
          </p:nvPr>
        </p:nvSpPr>
        <p:spPr>
          <a:xfrm>
            <a:off x="6186915" y="1535112"/>
            <a:ext cx="5383418" cy="639763"/>
          </a:xfrm>
          <a:prstGeom prst="rect">
            <a:avLst/>
          </a:prstGeom>
          <a:noFill/>
          <a:ln>
            <a:noFill/>
          </a:ln>
        </p:spPr>
        <p:txBody>
          <a:bodyPr lIns="91421" tIns="91421" rIns="91421" bIns="91421" anchor="b" anchorCtr="0"/>
          <a:lstStyle>
            <a:lvl1pPr marL="0" indent="0" rtl="0">
              <a:spcBef>
                <a:spcPts val="0"/>
              </a:spcBef>
              <a:buFont typeface="Calibri"/>
              <a:buNone/>
              <a:defRPr/>
            </a:lvl1pPr>
            <a:lvl2pPr marL="457185" indent="0" rtl="0">
              <a:spcBef>
                <a:spcPts val="0"/>
              </a:spcBef>
              <a:buFont typeface="Calibri"/>
              <a:buNone/>
              <a:defRPr/>
            </a:lvl2pPr>
            <a:lvl3pPr marL="914369" indent="0" rtl="0">
              <a:spcBef>
                <a:spcPts val="0"/>
              </a:spcBef>
              <a:buFont typeface="Calibri"/>
              <a:buNone/>
              <a:defRPr/>
            </a:lvl3pPr>
            <a:lvl4pPr marL="1371554" indent="0" rtl="0">
              <a:spcBef>
                <a:spcPts val="0"/>
              </a:spcBef>
              <a:buFont typeface="Calibri"/>
              <a:buNone/>
              <a:defRPr/>
            </a:lvl4pPr>
            <a:lvl5pPr marL="1828738" indent="0" rtl="0">
              <a:spcBef>
                <a:spcPts val="0"/>
              </a:spcBef>
              <a:buFont typeface="Calibri"/>
              <a:buNone/>
              <a:defRPr/>
            </a:lvl5pPr>
            <a:lvl6pPr marL="2285923" indent="0" rtl="0">
              <a:spcBef>
                <a:spcPts val="0"/>
              </a:spcBef>
              <a:buFont typeface="Calibri"/>
              <a:buNone/>
              <a:defRPr/>
            </a:lvl6pPr>
            <a:lvl7pPr marL="2743108" indent="0" rtl="0">
              <a:spcBef>
                <a:spcPts val="0"/>
              </a:spcBef>
              <a:buFont typeface="Calibri"/>
              <a:buNone/>
              <a:defRPr/>
            </a:lvl7pPr>
            <a:lvl8pPr marL="3200292" indent="0" rtl="0">
              <a:spcBef>
                <a:spcPts val="0"/>
              </a:spcBef>
              <a:buFont typeface="Calibri"/>
              <a:buNone/>
              <a:defRPr/>
            </a:lvl8pPr>
            <a:lvl9pPr marL="3657477" indent="0" rtl="0">
              <a:spcBef>
                <a:spcPts val="0"/>
              </a:spcBef>
              <a:buFont typeface="Calibri"/>
              <a:buNone/>
              <a:defRPr/>
            </a:lvl9pPr>
          </a:lstStyle>
          <a:p>
            <a:endParaRPr/>
          </a:p>
        </p:txBody>
      </p:sp>
      <p:sp>
        <p:nvSpPr>
          <p:cNvPr id="45" name="Shape 45"/>
          <p:cNvSpPr txBox="1">
            <a:spLocks noGrp="1"/>
          </p:cNvSpPr>
          <p:nvPr>
            <p:ph type="body" idx="4"/>
          </p:nvPr>
        </p:nvSpPr>
        <p:spPr>
          <a:xfrm>
            <a:off x="6186915" y="2174876"/>
            <a:ext cx="5383418" cy="3951287"/>
          </a:xfrm>
          <a:prstGeom prst="rect">
            <a:avLst/>
          </a:prstGeom>
          <a:noFill/>
          <a:ln>
            <a:noFill/>
          </a:ln>
        </p:spPr>
        <p:txBody>
          <a:bodyPr lIns="91421" tIns="91421" rIns="91421" bIns="91421"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47" name="Shape 47"/>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48" name="Shape 48"/>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828119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52" name="Shape 52"/>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53" name="Shape 53"/>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8065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6714345"/>
            <a:ext cx="12179300" cy="150672"/>
          </a:xfrm>
          <a:prstGeom prst="rect">
            <a:avLst/>
          </a:prstGeom>
        </p:spPr>
      </p:pic>
    </p:spTree>
    <p:extLst>
      <p:ext uri="{BB962C8B-B14F-4D97-AF65-F5344CB8AC3E}">
        <p14:creationId xmlns:p14="http://schemas.microsoft.com/office/powerpoint/2010/main" val="30094150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56" name="Shape 56"/>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57" name="Shape 57"/>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140216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8972" y="273053"/>
            <a:ext cx="4006904" cy="1162049"/>
          </a:xfrm>
          <a:prstGeom prst="rect">
            <a:avLst/>
          </a:prstGeom>
          <a:noFill/>
          <a:ln>
            <a:noFill/>
          </a:ln>
        </p:spPr>
        <p:txBody>
          <a:bodyPr lIns="91421" tIns="91421" rIns="91421" bIns="91421"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1"/>
          </p:nvPr>
        </p:nvSpPr>
        <p:spPr>
          <a:xfrm>
            <a:off x="4761770" y="273052"/>
            <a:ext cx="6808566" cy="5853112"/>
          </a:xfrm>
          <a:prstGeom prst="rect">
            <a:avLst/>
          </a:prstGeom>
          <a:noFill/>
          <a:ln>
            <a:noFill/>
          </a:ln>
        </p:spPr>
        <p:txBody>
          <a:bodyPr lIns="91421" tIns="91421" rIns="91421" bIns="91421"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608972" y="1435103"/>
            <a:ext cx="4006904" cy="4691063"/>
          </a:xfrm>
          <a:prstGeom prst="rect">
            <a:avLst/>
          </a:prstGeom>
          <a:noFill/>
          <a:ln>
            <a:noFill/>
          </a:ln>
        </p:spPr>
        <p:txBody>
          <a:bodyPr lIns="91421" tIns="91421" rIns="91421" bIns="91421" anchor="t" anchorCtr="0"/>
          <a:lstStyle>
            <a:lvl1pPr marL="0" indent="0" rtl="0">
              <a:spcBef>
                <a:spcPts val="0"/>
              </a:spcBef>
              <a:buFont typeface="Calibri"/>
              <a:buNone/>
              <a:defRPr/>
            </a:lvl1pPr>
            <a:lvl2pPr marL="457185" indent="0" rtl="0">
              <a:spcBef>
                <a:spcPts val="0"/>
              </a:spcBef>
              <a:buFont typeface="Calibri"/>
              <a:buNone/>
              <a:defRPr/>
            </a:lvl2pPr>
            <a:lvl3pPr marL="914369" indent="0" rtl="0">
              <a:spcBef>
                <a:spcPts val="0"/>
              </a:spcBef>
              <a:buFont typeface="Calibri"/>
              <a:buNone/>
              <a:defRPr/>
            </a:lvl3pPr>
            <a:lvl4pPr marL="1371554" indent="0" rtl="0">
              <a:spcBef>
                <a:spcPts val="0"/>
              </a:spcBef>
              <a:buFont typeface="Calibri"/>
              <a:buNone/>
              <a:defRPr/>
            </a:lvl4pPr>
            <a:lvl5pPr marL="1828738" indent="0" rtl="0">
              <a:spcBef>
                <a:spcPts val="0"/>
              </a:spcBef>
              <a:buFont typeface="Calibri"/>
              <a:buNone/>
              <a:defRPr/>
            </a:lvl5pPr>
            <a:lvl6pPr marL="2285923" indent="0" rtl="0">
              <a:spcBef>
                <a:spcPts val="0"/>
              </a:spcBef>
              <a:buFont typeface="Calibri"/>
              <a:buNone/>
              <a:defRPr/>
            </a:lvl6pPr>
            <a:lvl7pPr marL="2743108" indent="0" rtl="0">
              <a:spcBef>
                <a:spcPts val="0"/>
              </a:spcBef>
              <a:buFont typeface="Calibri"/>
              <a:buNone/>
              <a:defRPr/>
            </a:lvl7pPr>
            <a:lvl8pPr marL="3200292" indent="0" rtl="0">
              <a:spcBef>
                <a:spcPts val="0"/>
              </a:spcBef>
              <a:buFont typeface="Calibri"/>
              <a:buNone/>
              <a:defRPr/>
            </a:lvl8pPr>
            <a:lvl9pPr marL="3657477" indent="0" rtl="0">
              <a:spcBef>
                <a:spcPts val="0"/>
              </a:spcBef>
              <a:buFont typeface="Calibri"/>
              <a:buNone/>
              <a:defRPr/>
            </a:lvl9pPr>
          </a:lstStyle>
          <a:p>
            <a:endParaRPr/>
          </a:p>
        </p:txBody>
      </p:sp>
      <p:sp>
        <p:nvSpPr>
          <p:cNvPr id="62" name="Shape 62"/>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63" name="Shape 63"/>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64" name="Shape 64"/>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33010037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7229" y="4800602"/>
            <a:ext cx="7307579" cy="566737"/>
          </a:xfrm>
          <a:prstGeom prst="rect">
            <a:avLst/>
          </a:prstGeom>
          <a:noFill/>
          <a:ln>
            <a:noFill/>
          </a:ln>
        </p:spPr>
        <p:txBody>
          <a:bodyPr lIns="91421" tIns="91421" rIns="91421" bIns="91421"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a:spLocks noGrp="1"/>
          </p:cNvSpPr>
          <p:nvPr>
            <p:ph type="pic" idx="2"/>
          </p:nvPr>
        </p:nvSpPr>
        <p:spPr>
          <a:xfrm>
            <a:off x="2387229" y="612775"/>
            <a:ext cx="7307579" cy="4114800"/>
          </a:xfrm>
          <a:prstGeom prst="rect">
            <a:avLst/>
          </a:prstGeom>
          <a:noFill/>
          <a:ln>
            <a:noFill/>
          </a:ln>
        </p:spPr>
      </p:sp>
      <p:sp>
        <p:nvSpPr>
          <p:cNvPr id="68" name="Shape 68"/>
          <p:cNvSpPr txBox="1">
            <a:spLocks noGrp="1"/>
          </p:cNvSpPr>
          <p:nvPr>
            <p:ph type="body" idx="1"/>
          </p:nvPr>
        </p:nvSpPr>
        <p:spPr>
          <a:xfrm>
            <a:off x="2387229" y="5367339"/>
            <a:ext cx="7307579" cy="804861"/>
          </a:xfrm>
          <a:prstGeom prst="rect">
            <a:avLst/>
          </a:prstGeom>
          <a:noFill/>
          <a:ln>
            <a:noFill/>
          </a:ln>
        </p:spPr>
        <p:txBody>
          <a:bodyPr lIns="91421" tIns="91421" rIns="91421" bIns="91421" anchor="t" anchorCtr="0"/>
          <a:lstStyle>
            <a:lvl1pPr marL="0" indent="0" rtl="0">
              <a:spcBef>
                <a:spcPts val="0"/>
              </a:spcBef>
              <a:buFont typeface="Calibri"/>
              <a:buNone/>
              <a:defRPr/>
            </a:lvl1pPr>
            <a:lvl2pPr marL="457185" indent="0" rtl="0">
              <a:spcBef>
                <a:spcPts val="0"/>
              </a:spcBef>
              <a:buFont typeface="Calibri"/>
              <a:buNone/>
              <a:defRPr/>
            </a:lvl2pPr>
            <a:lvl3pPr marL="914369" indent="0" rtl="0">
              <a:spcBef>
                <a:spcPts val="0"/>
              </a:spcBef>
              <a:buFont typeface="Calibri"/>
              <a:buNone/>
              <a:defRPr/>
            </a:lvl3pPr>
            <a:lvl4pPr marL="1371554" indent="0" rtl="0">
              <a:spcBef>
                <a:spcPts val="0"/>
              </a:spcBef>
              <a:buFont typeface="Calibri"/>
              <a:buNone/>
              <a:defRPr/>
            </a:lvl4pPr>
            <a:lvl5pPr marL="1828738" indent="0" rtl="0">
              <a:spcBef>
                <a:spcPts val="0"/>
              </a:spcBef>
              <a:buFont typeface="Calibri"/>
              <a:buNone/>
              <a:defRPr/>
            </a:lvl5pPr>
            <a:lvl6pPr marL="2285923" indent="0" rtl="0">
              <a:spcBef>
                <a:spcPts val="0"/>
              </a:spcBef>
              <a:buFont typeface="Calibri"/>
              <a:buNone/>
              <a:defRPr/>
            </a:lvl6pPr>
            <a:lvl7pPr marL="2743108" indent="0" rtl="0">
              <a:spcBef>
                <a:spcPts val="0"/>
              </a:spcBef>
              <a:buFont typeface="Calibri"/>
              <a:buNone/>
              <a:defRPr/>
            </a:lvl7pPr>
            <a:lvl8pPr marL="3200292" indent="0" rtl="0">
              <a:spcBef>
                <a:spcPts val="0"/>
              </a:spcBef>
              <a:buFont typeface="Calibri"/>
              <a:buNone/>
              <a:defRPr/>
            </a:lvl8pPr>
            <a:lvl9pPr marL="3657477" indent="0" rtl="0">
              <a:spcBef>
                <a:spcPts val="0"/>
              </a:spcBef>
              <a:buFont typeface="Calibri"/>
              <a:buNone/>
              <a:defRPr/>
            </a:lvl9pPr>
          </a:lstStyle>
          <a:p>
            <a:endParaRPr/>
          </a:p>
        </p:txBody>
      </p:sp>
      <p:sp>
        <p:nvSpPr>
          <p:cNvPr id="69" name="Shape 69"/>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70" name="Shape 70"/>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71" name="Shape 71"/>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17582116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1"/>
          </p:nvPr>
        </p:nvSpPr>
        <p:spPr>
          <a:xfrm rot="5400000">
            <a:off x="3826670" y="-1617498"/>
            <a:ext cx="4525963" cy="10961370"/>
          </a:xfrm>
          <a:prstGeom prst="rect">
            <a:avLst/>
          </a:prstGeom>
          <a:noFill/>
          <a:ln>
            <a:noFill/>
          </a:ln>
        </p:spPr>
        <p:txBody>
          <a:bodyPr lIns="91421" tIns="91421" rIns="91421" bIns="91421" anchor="t" anchorCtr="0"/>
          <a:lstStyle>
            <a:lvl1pPr marL="342888" indent="-139695" algn="l" rtl="0">
              <a:spcBef>
                <a:spcPts val="640"/>
              </a:spcBef>
              <a:buClr>
                <a:schemeClr val="dk1"/>
              </a:buClr>
              <a:buFont typeface="Arial"/>
              <a:buChar char="•"/>
              <a:defRPr/>
            </a:lvl1pPr>
            <a:lvl2pPr marL="742925" indent="-107946" algn="l" rtl="0">
              <a:spcBef>
                <a:spcPts val="560"/>
              </a:spcBef>
              <a:buClr>
                <a:schemeClr val="dk1"/>
              </a:buClr>
              <a:buFont typeface="Arial"/>
              <a:buChar char="–"/>
              <a:defRPr/>
            </a:lvl2pPr>
            <a:lvl3pPr marL="1142962" indent="-76197" algn="l" rtl="0">
              <a:spcBef>
                <a:spcPts val="480"/>
              </a:spcBef>
              <a:buClr>
                <a:schemeClr val="dk1"/>
              </a:buClr>
              <a:buFont typeface="Arial"/>
              <a:buChar char="•"/>
              <a:defRPr/>
            </a:lvl3pPr>
            <a:lvl4pPr marL="1600146" indent="-101597" algn="l" rtl="0">
              <a:spcBef>
                <a:spcPts val="400"/>
              </a:spcBef>
              <a:buClr>
                <a:schemeClr val="dk1"/>
              </a:buClr>
              <a:buFont typeface="Arial"/>
              <a:buChar char="–"/>
              <a:defRPr/>
            </a:lvl4pPr>
            <a:lvl5pPr marL="2057331" indent="-101597" algn="l" rtl="0">
              <a:spcBef>
                <a:spcPts val="400"/>
              </a:spcBef>
              <a:buClr>
                <a:schemeClr val="dk1"/>
              </a:buClr>
              <a:buFont typeface="Arial"/>
              <a:buChar char="»"/>
              <a:defRPr/>
            </a:lvl5pPr>
            <a:lvl6pPr marL="2514515" indent="-101597" algn="l" rtl="0">
              <a:spcBef>
                <a:spcPts val="400"/>
              </a:spcBef>
              <a:buClr>
                <a:schemeClr val="dk1"/>
              </a:buClr>
              <a:buFont typeface="Arial"/>
              <a:buChar char="•"/>
              <a:defRPr/>
            </a:lvl6pPr>
            <a:lvl7pPr marL="2971700" indent="-101597" algn="l" rtl="0">
              <a:spcBef>
                <a:spcPts val="400"/>
              </a:spcBef>
              <a:buClr>
                <a:schemeClr val="dk1"/>
              </a:buClr>
              <a:buFont typeface="Arial"/>
              <a:buChar char="•"/>
              <a:defRPr/>
            </a:lvl7pPr>
            <a:lvl8pPr marL="3428885" indent="-101597" algn="l" rtl="0">
              <a:spcBef>
                <a:spcPts val="400"/>
              </a:spcBef>
              <a:buClr>
                <a:schemeClr val="dk1"/>
              </a:buClr>
              <a:buFont typeface="Arial"/>
              <a:buChar char="•"/>
              <a:defRPr/>
            </a:lvl8pPr>
            <a:lvl9pPr marL="3886069" indent="-101597" algn="l" rtl="0">
              <a:spcBef>
                <a:spcPts val="400"/>
              </a:spcBef>
              <a:buClr>
                <a:schemeClr val="dk1"/>
              </a:buClr>
              <a:buFont typeface="Arial"/>
              <a:buChar char="•"/>
              <a:defRPr/>
            </a:lvl9pPr>
          </a:lstStyle>
          <a:p>
            <a:endParaRPr/>
          </a:p>
        </p:txBody>
      </p:sp>
      <p:sp>
        <p:nvSpPr>
          <p:cNvPr id="75" name="Shape 75"/>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76" name="Shape 76"/>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77" name="Shape 77"/>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3026604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10671284" y="1374564"/>
            <a:ext cx="5851525" cy="3651674"/>
          </a:xfrm>
          <a:prstGeom prst="rect">
            <a:avLst/>
          </a:prstGeom>
          <a:noFill/>
          <a:ln>
            <a:noFill/>
          </a:ln>
        </p:spPr>
        <p:txBody>
          <a:bodyPr lIns="91421" tIns="91421" rIns="91421" bIns="91421"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rot="5400000">
            <a:off x="3264327" y="-2177732"/>
            <a:ext cx="5851525" cy="10756267"/>
          </a:xfrm>
          <a:prstGeom prst="rect">
            <a:avLst/>
          </a:prstGeom>
          <a:noFill/>
          <a:ln>
            <a:noFill/>
          </a:ln>
        </p:spPr>
        <p:txBody>
          <a:bodyPr lIns="91421" tIns="91421" rIns="91421" bIns="91421" anchor="t" anchorCtr="0"/>
          <a:lstStyle>
            <a:lvl1pPr marL="342888" indent="-139695" algn="l" rtl="0">
              <a:spcBef>
                <a:spcPts val="640"/>
              </a:spcBef>
              <a:buClr>
                <a:schemeClr val="dk1"/>
              </a:buClr>
              <a:buFont typeface="Arial"/>
              <a:buChar char="•"/>
              <a:defRPr/>
            </a:lvl1pPr>
            <a:lvl2pPr marL="742925" indent="-107946" algn="l" rtl="0">
              <a:spcBef>
                <a:spcPts val="560"/>
              </a:spcBef>
              <a:buClr>
                <a:schemeClr val="dk1"/>
              </a:buClr>
              <a:buFont typeface="Arial"/>
              <a:buChar char="–"/>
              <a:defRPr/>
            </a:lvl2pPr>
            <a:lvl3pPr marL="1142962" indent="-76197" algn="l" rtl="0">
              <a:spcBef>
                <a:spcPts val="480"/>
              </a:spcBef>
              <a:buClr>
                <a:schemeClr val="dk1"/>
              </a:buClr>
              <a:buFont typeface="Arial"/>
              <a:buChar char="•"/>
              <a:defRPr/>
            </a:lvl3pPr>
            <a:lvl4pPr marL="1600146" indent="-101597" algn="l" rtl="0">
              <a:spcBef>
                <a:spcPts val="400"/>
              </a:spcBef>
              <a:buClr>
                <a:schemeClr val="dk1"/>
              </a:buClr>
              <a:buFont typeface="Arial"/>
              <a:buChar char="–"/>
              <a:defRPr/>
            </a:lvl4pPr>
            <a:lvl5pPr marL="2057331" indent="-101597" algn="l" rtl="0">
              <a:spcBef>
                <a:spcPts val="400"/>
              </a:spcBef>
              <a:buClr>
                <a:schemeClr val="dk1"/>
              </a:buClr>
              <a:buFont typeface="Arial"/>
              <a:buChar char="»"/>
              <a:defRPr/>
            </a:lvl5pPr>
            <a:lvl6pPr marL="2514515" indent="-101597" algn="l" rtl="0">
              <a:spcBef>
                <a:spcPts val="400"/>
              </a:spcBef>
              <a:buClr>
                <a:schemeClr val="dk1"/>
              </a:buClr>
              <a:buFont typeface="Arial"/>
              <a:buChar char="•"/>
              <a:defRPr/>
            </a:lvl6pPr>
            <a:lvl7pPr marL="2971700" indent="-101597" algn="l" rtl="0">
              <a:spcBef>
                <a:spcPts val="400"/>
              </a:spcBef>
              <a:buClr>
                <a:schemeClr val="dk1"/>
              </a:buClr>
              <a:buFont typeface="Arial"/>
              <a:buChar char="•"/>
              <a:defRPr/>
            </a:lvl7pPr>
            <a:lvl8pPr marL="3428885" indent="-101597" algn="l" rtl="0">
              <a:spcBef>
                <a:spcPts val="400"/>
              </a:spcBef>
              <a:buClr>
                <a:schemeClr val="dk1"/>
              </a:buClr>
              <a:buFont typeface="Arial"/>
              <a:buChar char="•"/>
              <a:defRPr/>
            </a:lvl8pPr>
            <a:lvl9pPr marL="3886069" indent="-101597" algn="l" rtl="0">
              <a:spcBef>
                <a:spcPts val="400"/>
              </a:spcBef>
              <a:buClr>
                <a:schemeClr val="dk1"/>
              </a:buClr>
              <a:buFont typeface="Arial"/>
              <a:buChar char="•"/>
              <a:defRPr/>
            </a:lvl9pPr>
          </a:lstStyle>
          <a:p>
            <a:endParaRPr/>
          </a:p>
        </p:txBody>
      </p:sp>
      <p:sp>
        <p:nvSpPr>
          <p:cNvPr id="81" name="Shape 81"/>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82" name="Shape 82"/>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endParaRPr/>
          </a:p>
        </p:txBody>
      </p:sp>
      <p:sp>
        <p:nvSpPr>
          <p:cNvPr id="83" name="Shape 83"/>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a:buSzPct val="25000"/>
            </a:pPr>
            <a:fld id="{00000000-1234-1234-1234-123412341234}" type="slidenum">
              <a:rPr lang="en-US"/>
              <a:pPr>
                <a:buSzPct val="25000"/>
              </a:pPr>
              <a:t>‹#›</a:t>
            </a:fld>
            <a:endParaRPr lang="en-US"/>
          </a:p>
        </p:txBody>
      </p:sp>
    </p:spTree>
    <p:extLst>
      <p:ext uri="{BB962C8B-B14F-4D97-AF65-F5344CB8AC3E}">
        <p14:creationId xmlns:p14="http://schemas.microsoft.com/office/powerpoint/2010/main" val="2045105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1 Column">
    <p:bg>
      <p:bgPr>
        <a:solidFill>
          <a:srgbClr val="FFFFFF"/>
        </a:solidFill>
        <a:effectLst/>
      </p:bgPr>
    </p:bg>
    <p:spTree>
      <p:nvGrpSpPr>
        <p:cNvPr id="1" name=""/>
        <p:cNvGrpSpPr/>
        <p:nvPr/>
      </p:nvGrpSpPr>
      <p:grpSpPr>
        <a:xfrm>
          <a:off x="0" y="0"/>
          <a:ext cx="0" cy="0"/>
          <a:chOff x="0" y="0"/>
          <a:chExt cx="0" cy="0"/>
        </a:xfrm>
      </p:grpSpPr>
      <p:sp>
        <p:nvSpPr>
          <p:cNvPr id="19" name="Text Placeholder 2"/>
          <p:cNvSpPr>
            <a:spLocks noGrp="1"/>
          </p:cNvSpPr>
          <p:nvPr>
            <p:ph type="body" sz="quarter" idx="36"/>
          </p:nvPr>
        </p:nvSpPr>
        <p:spPr>
          <a:xfrm>
            <a:off x="487085" y="1470026"/>
            <a:ext cx="11190832"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(1 Column layout)</a:t>
            </a:r>
          </a:p>
        </p:txBody>
      </p:sp>
      <p:sp>
        <p:nvSpPr>
          <p:cNvPr id="7" name="TextBox 6"/>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1906612618"/>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2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(2 Column layout)</a:t>
            </a:r>
          </a:p>
        </p:txBody>
      </p:sp>
      <p:sp>
        <p:nvSpPr>
          <p:cNvPr id="22" name="Text Placeholder 2"/>
          <p:cNvSpPr>
            <a:spLocks noGrp="1"/>
          </p:cNvSpPr>
          <p:nvPr>
            <p:ph type="body" sz="quarter" idx="38"/>
          </p:nvPr>
        </p:nvSpPr>
        <p:spPr>
          <a:xfrm>
            <a:off x="487085" y="1470026"/>
            <a:ext cx="5463259"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3" name="Text Placeholder 2"/>
          <p:cNvSpPr>
            <a:spLocks noGrp="1"/>
          </p:cNvSpPr>
          <p:nvPr>
            <p:ph type="body" sz="quarter" idx="39"/>
          </p:nvPr>
        </p:nvSpPr>
        <p:spPr>
          <a:xfrm>
            <a:off x="6214659" y="1470026"/>
            <a:ext cx="5463259"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TextBox 6"/>
          <p:cNvSpPr txBox="1"/>
          <p:nvPr userDrawn="1"/>
        </p:nvSpPr>
        <p:spPr>
          <a:xfrm>
            <a:off x="8052872" y="6515465"/>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310570336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(3 Column layout)</a:t>
            </a:r>
          </a:p>
        </p:txBody>
      </p:sp>
      <p:sp>
        <p:nvSpPr>
          <p:cNvPr id="23" name="Text Placeholder 2"/>
          <p:cNvSpPr>
            <a:spLocks noGrp="1"/>
          </p:cNvSpPr>
          <p:nvPr>
            <p:ph type="body" sz="quarter" idx="38"/>
          </p:nvPr>
        </p:nvSpPr>
        <p:spPr>
          <a:xfrm>
            <a:off x="487086" y="1470026"/>
            <a:ext cx="3601704"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Text Placeholder 2"/>
          <p:cNvSpPr>
            <a:spLocks noGrp="1"/>
          </p:cNvSpPr>
          <p:nvPr>
            <p:ph type="body" sz="quarter" idx="39"/>
          </p:nvPr>
        </p:nvSpPr>
        <p:spPr>
          <a:xfrm>
            <a:off x="4286402" y="1470026"/>
            <a:ext cx="3601704"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7" name="Text Placeholder 2"/>
          <p:cNvSpPr>
            <a:spLocks noGrp="1"/>
          </p:cNvSpPr>
          <p:nvPr>
            <p:ph type="body" sz="quarter" idx="40"/>
          </p:nvPr>
        </p:nvSpPr>
        <p:spPr>
          <a:xfrm>
            <a:off x="8076214" y="1470026"/>
            <a:ext cx="3601704"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TextBox 8"/>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224078334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 Columns">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(4 Column layout)</a:t>
            </a:r>
          </a:p>
        </p:txBody>
      </p:sp>
      <p:sp>
        <p:nvSpPr>
          <p:cNvPr id="24" name="Text Placeholder 2"/>
          <p:cNvSpPr>
            <a:spLocks noGrp="1"/>
          </p:cNvSpPr>
          <p:nvPr>
            <p:ph type="body" sz="quarter" idx="38"/>
          </p:nvPr>
        </p:nvSpPr>
        <p:spPr>
          <a:xfrm>
            <a:off x="487086" y="1470026"/>
            <a:ext cx="2688057"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8" name="Text Placeholder 2"/>
          <p:cNvSpPr>
            <a:spLocks noGrp="1"/>
          </p:cNvSpPr>
          <p:nvPr>
            <p:ph type="body" sz="quarter" idx="39"/>
          </p:nvPr>
        </p:nvSpPr>
        <p:spPr>
          <a:xfrm>
            <a:off x="3321344" y="1470026"/>
            <a:ext cx="2688057"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9" name="Text Placeholder 2"/>
          <p:cNvSpPr>
            <a:spLocks noGrp="1"/>
          </p:cNvSpPr>
          <p:nvPr>
            <p:ph type="body" sz="quarter" idx="40"/>
          </p:nvPr>
        </p:nvSpPr>
        <p:spPr>
          <a:xfrm>
            <a:off x="6155602" y="1470026"/>
            <a:ext cx="2688057"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0" name="Text Placeholder 2"/>
          <p:cNvSpPr>
            <a:spLocks noGrp="1"/>
          </p:cNvSpPr>
          <p:nvPr>
            <p:ph type="body" sz="quarter" idx="41"/>
          </p:nvPr>
        </p:nvSpPr>
        <p:spPr>
          <a:xfrm>
            <a:off x="8989861" y="1470026"/>
            <a:ext cx="2688057"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 name="TextBox 9"/>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3513157855"/>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 Columns w/Image">
    <p:bg>
      <p:bgPr>
        <a:solidFill>
          <a:srgbClr val="FFFFFF"/>
        </a:solidFill>
        <a:effectLst/>
      </p:bgPr>
    </p:bg>
    <p:spTree>
      <p:nvGrpSpPr>
        <p:cNvPr id="1" name=""/>
        <p:cNvGrpSpPr/>
        <p:nvPr/>
      </p:nvGrpSpPr>
      <p:grpSpPr>
        <a:xfrm>
          <a:off x="0" y="0"/>
          <a:ext cx="0" cy="0"/>
          <a:chOff x="0" y="0"/>
          <a:chExt cx="0" cy="0"/>
        </a:xfrm>
      </p:grpSpPr>
      <p:sp>
        <p:nvSpPr>
          <p:cNvPr id="49" name="Slide Number Placeholder 5"/>
          <p:cNvSpPr>
            <a:spLocks noGrp="1"/>
          </p:cNvSpPr>
          <p:nvPr>
            <p:ph type="sldNum" sz="quarter" idx="4"/>
          </p:nvPr>
        </p:nvSpPr>
        <p:spPr>
          <a:xfrm>
            <a:off x="11502097" y="6402391"/>
            <a:ext cx="456724" cy="365125"/>
          </a:xfrm>
          <a:prstGeom prst="rect">
            <a:avLst/>
          </a:prstGeom>
        </p:spPr>
        <p:txBody>
          <a:bodyPr lIns="121835" tIns="60917" rIns="121835" bIns="60917" anchor="b" anchorCtr="0"/>
          <a:lstStyle>
            <a:lvl1pPr algn="r">
              <a:defRPr lang="en-US" sz="700" b="0" i="0" kern="1200" smtClean="0">
                <a:solidFill>
                  <a:schemeClr val="bg1">
                    <a:lumMod val="75000"/>
                  </a:schemeClr>
                </a:solidFill>
                <a:effectLst/>
                <a:latin typeface="+mj-lt"/>
                <a:ea typeface="Gill Sans" charset="0"/>
                <a:cs typeface="Gill Sans" charset="0"/>
              </a:defRPr>
            </a:lvl1pPr>
          </a:lstStyle>
          <a:p>
            <a:pPr defTabSz="913760"/>
            <a:fld id="{9A68FE36-BDA6-4A87-8648-115964FC2835}" type="slidenum">
              <a:rPr>
                <a:solidFill>
                  <a:prstClr val="white">
                    <a:lumMod val="75000"/>
                  </a:prstClr>
                </a:solidFill>
                <a:latin typeface="Helvetica Neue"/>
              </a:rPr>
              <a:pPr defTabSz="913760"/>
              <a:t>‹#›</a:t>
            </a:fld>
            <a:endParaRPr dirty="0">
              <a:solidFill>
                <a:prstClr val="white">
                  <a:lumMod val="75000"/>
                </a:prstClr>
              </a:solidFill>
              <a:latin typeface="Helvetica Neue"/>
            </a:endParaRPr>
          </a:p>
        </p:txBody>
      </p:sp>
      <p:sp>
        <p:nvSpPr>
          <p:cNvPr id="2" name="Title 1"/>
          <p:cNvSpPr>
            <a:spLocks noGrp="1"/>
          </p:cNvSpPr>
          <p:nvPr>
            <p:ph type="title" hasCustomPrompt="1"/>
          </p:nvPr>
        </p:nvSpPr>
        <p:spPr>
          <a:xfrm>
            <a:off x="481547" y="490254"/>
            <a:ext cx="11196370" cy="733316"/>
          </a:xfrm>
          <a:prstGeom prst="rect">
            <a:avLst/>
          </a:prstGeom>
        </p:spPr>
        <p:txBody>
          <a:bodyPr lIns="121835" tIns="60917" rIns="121835" bIns="60917" anchor="t" anchorCtr="0">
            <a:noAutofit/>
          </a:bodyPr>
          <a:lstStyle>
            <a:lvl1pPr marL="0" indent="0" defTabSz="913760" rtl="0" eaLnBrk="1" latinLnBrk="0" hangingPunct="1">
              <a:lnSpc>
                <a:spcPct val="90000"/>
              </a:lnSpc>
              <a:spcBef>
                <a:spcPts val="999"/>
              </a:spcBef>
              <a:buFont typeface="Arial" panose="020B0604020202020204" pitchFamily="34" charset="0"/>
              <a:defRPr lang="en-US" sz="3200" b="1" spc="-80" baseline="0">
                <a:solidFill>
                  <a:schemeClr val="tx1">
                    <a:lumMod val="75000"/>
                    <a:lumOff val="25000"/>
                  </a:schemeClr>
                </a:solidFill>
                <a:latin typeface="+mn-lt"/>
                <a:ea typeface="+mn-ea"/>
                <a:cs typeface="+mn-cs"/>
              </a:defRPr>
            </a:lvl1pPr>
          </a:lstStyle>
          <a:p>
            <a:pPr marL="0" lvl="0" indent="0">
              <a:spcBef>
                <a:spcPts val="999"/>
              </a:spcBef>
              <a:buFont typeface="Arial" panose="020B0604020202020204" pitchFamily="34" charset="0"/>
            </a:pPr>
            <a:r>
              <a:rPr lang="en-US" dirty="0" smtClean="0"/>
              <a:t>Add your Title Here (1 Column layout and image)</a:t>
            </a:r>
          </a:p>
        </p:txBody>
      </p:sp>
      <p:sp>
        <p:nvSpPr>
          <p:cNvPr id="4" name="Picture Placeholder 3"/>
          <p:cNvSpPr>
            <a:spLocks noGrp="1"/>
          </p:cNvSpPr>
          <p:nvPr>
            <p:ph type="pic" sz="quarter" idx="38" hasCustomPrompt="1"/>
          </p:nvPr>
        </p:nvSpPr>
        <p:spPr>
          <a:xfrm>
            <a:off x="6301097" y="1471085"/>
            <a:ext cx="5377077" cy="4940300"/>
          </a:xfrm>
          <a:prstGeom prst="rect">
            <a:avLst/>
          </a:prstGeom>
          <a:solidFill>
            <a:schemeClr val="bg1">
              <a:lumMod val="95000"/>
            </a:schemeClr>
          </a:solidFill>
        </p:spPr>
        <p:txBody>
          <a:bodyPr vert="horz" lIns="121835" tIns="60917" rIns="121835" bIns="60917"/>
          <a:lstStyle>
            <a:lvl1pPr>
              <a:buClr>
                <a:schemeClr val="accent1"/>
              </a:buClr>
              <a:defRPr lang="en-US" sz="2700" spc="0" dirty="0">
                <a:solidFill>
                  <a:srgbClr val="53585F"/>
                </a:solidFill>
              </a:defRPr>
            </a:lvl1pPr>
          </a:lstStyle>
          <a:p>
            <a:pPr lvl="0">
              <a:buClr>
                <a:schemeClr val="accent2"/>
              </a:buClr>
              <a:buSzPct val="80000"/>
              <a:buFont typeface="Wingdings" panose="05000000000000000000" pitchFamily="2" charset="2"/>
              <a:buChar char="§"/>
            </a:pPr>
            <a:r>
              <a:rPr lang="en-US" dirty="0" smtClean="0"/>
              <a:t>Insert a Picture</a:t>
            </a:r>
            <a:endParaRPr lang="en-US" dirty="0"/>
          </a:p>
        </p:txBody>
      </p:sp>
      <p:sp>
        <p:nvSpPr>
          <p:cNvPr id="20" name="Text Placeholder 2"/>
          <p:cNvSpPr>
            <a:spLocks noGrp="1"/>
          </p:cNvSpPr>
          <p:nvPr>
            <p:ph type="body" sz="quarter" idx="39"/>
          </p:nvPr>
        </p:nvSpPr>
        <p:spPr>
          <a:xfrm>
            <a:off x="487086" y="1470026"/>
            <a:ext cx="5483270" cy="4914463"/>
          </a:xfrm>
          <a:prstGeom prst="rect">
            <a:avLst/>
          </a:prstGeom>
        </p:spPr>
        <p:txBody>
          <a:bodyPr vert="horz" lIns="121835" tIns="60917" rIns="121835" bIns="60917"/>
          <a:lstStyle>
            <a:lvl1pPr marL="228440" indent="-228440" algn="l" defTabSz="913760" rtl="0" eaLnBrk="1" latinLnBrk="0" hangingPunct="1">
              <a:lnSpc>
                <a:spcPct val="90000"/>
              </a:lnSpc>
              <a:buClr>
                <a:schemeClr val="accent1"/>
              </a:buClr>
              <a:buSzPct val="80000"/>
              <a:buFont typeface="Wingdings" panose="05000000000000000000" pitchFamily="2" charset="2"/>
              <a:buChar char="§"/>
              <a:defRPr lang="en-US" sz="2700" kern="1200" spc="0" dirty="0" smtClean="0">
                <a:solidFill>
                  <a:srgbClr val="53585F"/>
                </a:solidFill>
                <a:latin typeface="+mn-lt"/>
                <a:ea typeface="+mn-ea"/>
                <a:cs typeface="+mn-cs"/>
              </a:defRPr>
            </a:lvl1pPr>
            <a:lvl2pPr marL="380733" indent="-209404" algn="l" defTabSz="913760" rtl="0" eaLnBrk="1" latinLnBrk="0" hangingPunct="1">
              <a:lnSpc>
                <a:spcPct val="90000"/>
              </a:lnSpc>
              <a:buClr>
                <a:schemeClr val="accent1"/>
              </a:buClr>
              <a:buSzPct val="80000"/>
              <a:buFont typeface="Wingdings" panose="05000000000000000000" pitchFamily="2" charset="2"/>
              <a:buChar char="§"/>
              <a:defRPr lang="en-US" sz="2100" kern="1200" spc="0" dirty="0" smtClean="0">
                <a:solidFill>
                  <a:srgbClr val="53585F"/>
                </a:solidFill>
                <a:latin typeface="+mn-lt"/>
                <a:ea typeface="+mn-ea"/>
                <a:cs typeface="+mn-cs"/>
              </a:defRPr>
            </a:lvl2pPr>
            <a:lvl3pPr marL="51716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3pPr>
            <a:lvl4pPr marL="685320" indent="-171331"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4pPr>
            <a:lvl5pPr marL="859823" indent="-174503" algn="l" defTabSz="913760" rtl="0" eaLnBrk="1" latinLnBrk="0" hangingPunct="1">
              <a:lnSpc>
                <a:spcPct val="90000"/>
              </a:lnSpc>
              <a:buClr>
                <a:schemeClr val="accent1"/>
              </a:buClr>
              <a:buSzPct val="80000"/>
              <a:buFont typeface="Wingdings" panose="05000000000000000000" pitchFamily="2" charset="2"/>
              <a:buChar char="§"/>
              <a:defRPr lang="en-US" sz="1900" kern="1200" spc="0" dirty="0" smtClean="0">
                <a:solidFill>
                  <a:srgbClr val="53585F"/>
                </a:solidFill>
                <a:latin typeface="+mn-lt"/>
                <a:ea typeface="+mn-ea"/>
                <a:cs typeface="+mn-cs"/>
              </a:defRPr>
            </a:lvl5pPr>
            <a:lvl6pPr marL="945884" indent="-89235">
              <a:buNone/>
              <a:defRPr sz="100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7"/>
          <p:cNvSpPr txBox="1"/>
          <p:nvPr userDrawn="1"/>
        </p:nvSpPr>
        <p:spPr>
          <a:xfrm>
            <a:off x="7849884" y="6544124"/>
            <a:ext cx="3213982" cy="231859"/>
          </a:xfrm>
          <a:prstGeom prst="rect">
            <a:avLst/>
          </a:prstGeom>
        </p:spPr>
        <p:txBody>
          <a:bodyPr vert="horz" wrap="square" lIns="121835" tIns="60917" rIns="121835" bIns="60917" rtlCol="0">
            <a:spAutoFit/>
          </a:bodyPr>
          <a:lstStyle/>
          <a:p>
            <a:pPr algn="r" defTabSz="913760">
              <a:buClr>
                <a:srgbClr val="54585A"/>
              </a:buClr>
              <a:buSzPct val="80000"/>
              <a:buFont typeface="Wingdings" charset="2"/>
              <a:buNone/>
              <a:defRPr/>
            </a:pPr>
            <a:r>
              <a:rPr lang="en-US" sz="700" dirty="0" smtClean="0">
                <a:solidFill>
                  <a:prstClr val="white">
                    <a:lumMod val="75000"/>
                  </a:prstClr>
                </a:solidFill>
                <a:latin typeface="Helvetica Neue"/>
              </a:rPr>
              <a:t>CC-BY_SA Apigee 2015. </a:t>
            </a:r>
          </a:p>
        </p:txBody>
      </p:sp>
    </p:spTree>
    <p:extLst>
      <p:ext uri="{BB962C8B-B14F-4D97-AF65-F5344CB8AC3E}">
        <p14:creationId xmlns:p14="http://schemas.microsoft.com/office/powerpoint/2010/main" val="2453565797"/>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21" Type="http://schemas.openxmlformats.org/officeDocument/2006/relationships/image" Target="../media/image2.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theme" Target="../theme/theme2.xml"/><Relationship Id="rId13" Type="http://schemas.openxmlformats.org/officeDocument/2006/relationships/image" Target="../media/image1.emf"/><Relationship Id="rId14" Type="http://schemas.openxmlformats.org/officeDocument/2006/relationships/image" Target="../media/image2.emf"/><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3.xml"/><Relationship Id="rId13" Type="http://schemas.openxmlformats.org/officeDocument/2006/relationships/image" Target="../media/image1.emf"/><Relationship Id="rId14" Type="http://schemas.openxmlformats.org/officeDocument/2006/relationships/image" Target="../media/image2.emf"/><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theme" Target="../theme/theme4.xml"/><Relationship Id="rId13" Type="http://schemas.openxmlformats.org/officeDocument/2006/relationships/image" Target="../media/image1.emf"/><Relationship Id="rId14" Type="http://schemas.openxmlformats.org/officeDocument/2006/relationships/image" Target="../media/image2.emf"/><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2.xml"/><Relationship Id="rId12" Type="http://schemas.openxmlformats.org/officeDocument/2006/relationships/theme" Target="../theme/theme5.xml"/><Relationship Id="rId13" Type="http://schemas.openxmlformats.org/officeDocument/2006/relationships/image" Target="../media/image1.emf"/><Relationship Id="rId14" Type="http://schemas.openxmlformats.org/officeDocument/2006/relationships/image" Target="../media/image2.emf"/><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9" Type="http://schemas.openxmlformats.org/officeDocument/2006/relationships/slideLayout" Target="../slideLayouts/slideLayout60.xml"/><Relationship Id="rId10"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9" Type="http://schemas.openxmlformats.org/officeDocument/2006/relationships/slideLayout" Target="../slideLayouts/slideLayout71.xml"/><Relationship Id="rId10" Type="http://schemas.openxmlformats.org/officeDocument/2006/relationships/slideLayout" Target="../slideLayouts/slideLayout72.xml"/><Relationship Id="rId11" Type="http://schemas.openxmlformats.org/officeDocument/2006/relationships/theme" Target="../theme/theme6.xml"/><Relationship Id="rId1" Type="http://schemas.openxmlformats.org/officeDocument/2006/relationships/slideLayout" Target="../slideLayouts/slideLayout63.xml"/><Relationship Id="rId2"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theme" Target="../theme/theme7.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2" Type="http://schemas.openxmlformats.org/officeDocument/2006/relationships/theme" Target="../theme/theme8.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theme" Target="../theme/theme9.xml"/><Relationship Id="rId1" Type="http://schemas.openxmlformats.org/officeDocument/2006/relationships/slideLayout" Target="../slideLayouts/slideLayout95.xml"/><Relationship Id="rId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23653"/>
            <a:ext cx="646433" cy="3574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endParaRPr lang="en-US"/>
          </a:p>
        </p:txBody>
      </p:sp>
      <p:sp>
        <p:nvSpPr>
          <p:cNvPr id="2" name="Title Placeholder 1"/>
          <p:cNvSpPr>
            <a:spLocks noGrp="1"/>
          </p:cNvSpPr>
          <p:nvPr>
            <p:ph type="title"/>
          </p:nvPr>
        </p:nvSpPr>
        <p:spPr>
          <a:xfrm>
            <a:off x="851921" y="447327"/>
            <a:ext cx="10387113" cy="674695"/>
          </a:xfrm>
          <a:prstGeom prst="rect">
            <a:avLst/>
          </a:prstGeom>
        </p:spPr>
        <p:txBody>
          <a:bodyPr vert="horz" lIns="91433" tIns="45717" rIns="91433"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20615" y="1422755"/>
            <a:ext cx="10387114" cy="4703415"/>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5821" y="6353016"/>
            <a:ext cx="2841837" cy="365125"/>
          </a:xfrm>
          <a:prstGeom prst="rect">
            <a:avLst/>
          </a:prstGeom>
        </p:spPr>
        <p:txBody>
          <a:bodyPr vert="horz" lIns="91433" tIns="45717" rIns="91433" bIns="45717" rtlCol="0" anchor="ctr"/>
          <a:lstStyle>
            <a:lvl1pPr algn="l">
              <a:defRPr sz="1200" b="0" i="0">
                <a:solidFill>
                  <a:schemeClr val="tx1">
                    <a:lumMod val="40000"/>
                    <a:lumOff val="60000"/>
                  </a:schemeClr>
                </a:solidFill>
                <a:latin typeface="Helvetica Neue Light"/>
                <a:cs typeface="Helvetica Neue Light"/>
              </a:defRPr>
            </a:lvl1pPr>
          </a:lstStyle>
          <a:p>
            <a:fld id="{B9CF2066-C172-C043-9656-E2597F9B5BE6}" type="slidenum">
              <a:rPr lang="en-US" smtClean="0"/>
              <a:pPr/>
              <a:t>‹#›</a:t>
            </a:fld>
            <a:endParaRPr lang="en-US" dirty="0"/>
          </a:p>
        </p:txBody>
      </p:sp>
      <p:pic>
        <p:nvPicPr>
          <p:cNvPr id="7" name="Picture 6"/>
          <p:cNvPicPr>
            <a:picLocks noChangeAspect="1"/>
          </p:cNvPicPr>
          <p:nvPr/>
        </p:nvPicPr>
        <p:blipFill>
          <a:blip r:embed="rId20"/>
          <a:stretch>
            <a:fillRect/>
          </a:stretch>
        </p:blipFill>
        <p:spPr>
          <a:xfrm>
            <a:off x="0" y="6714345"/>
            <a:ext cx="12179300" cy="150672"/>
          </a:xfrm>
          <a:prstGeom prst="rect">
            <a:avLst/>
          </a:prstGeom>
        </p:spPr>
      </p:pic>
      <p:cxnSp>
        <p:nvCxnSpPr>
          <p:cNvPr id="9" name="Straight Connector 8"/>
          <p:cNvCxnSpPr/>
          <p:nvPr/>
        </p:nvCxnSpPr>
        <p:spPr>
          <a:xfrm>
            <a:off x="646433" y="623653"/>
            <a:ext cx="0" cy="35742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1"/>
          <a:stretch>
            <a:fillRect/>
          </a:stretch>
        </p:blipFill>
        <p:spPr>
          <a:xfrm>
            <a:off x="11035047" y="6409462"/>
            <a:ext cx="744207" cy="274180"/>
          </a:xfrm>
          <a:prstGeom prst="rect">
            <a:avLst/>
          </a:prstGeom>
        </p:spPr>
      </p:pic>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17" r:id="rId2"/>
    <p:sldLayoutId id="2147483920" r:id="rId3"/>
    <p:sldLayoutId id="2147483916" r:id="rId4"/>
    <p:sldLayoutId id="2147483919" r:id="rId5"/>
    <p:sldLayoutId id="2147483923" r:id="rId6"/>
    <p:sldLayoutId id="2147483924" r:id="rId7"/>
    <p:sldLayoutId id="2147483918" r:id="rId8"/>
    <p:sldLayoutId id="2147483921" r:id="rId9"/>
    <p:sldLayoutId id="2147483925" r:id="rId10"/>
    <p:sldLayoutId id="2147483922" r:id="rId11"/>
    <p:sldLayoutId id="2147484020" r:id="rId12"/>
    <p:sldLayoutId id="2147484021" r:id="rId13"/>
    <p:sldLayoutId id="2147484022" r:id="rId14"/>
    <p:sldLayoutId id="2147484023" r:id="rId15"/>
    <p:sldLayoutId id="2147484024" r:id="rId16"/>
    <p:sldLayoutId id="2147484025" r:id="rId17"/>
    <p:sldLayoutId id="2147484026" r:id="rId18"/>
  </p:sldLayoutIdLst>
  <p:timing>
    <p:tnLst>
      <p:par>
        <p:cTn xmlns:p14="http://schemas.microsoft.com/office/powerpoint/2010/main" id="1" dur="indefinite" restart="never" nodeType="tmRoot"/>
      </p:par>
    </p:tnLst>
  </p:timing>
  <p:hf hdr="0" ftr="0" dt="0"/>
  <p:txStyles>
    <p:titleStyle>
      <a:lvl1pPr algn="l" defTabSz="457169" rtl="0" eaLnBrk="1" latinLnBrk="0" hangingPunct="1">
        <a:spcBef>
          <a:spcPct val="0"/>
        </a:spcBef>
        <a:buNone/>
        <a:defRPr sz="3600" b="0" i="0" kern="1200">
          <a:solidFill>
            <a:schemeClr val="tx2"/>
          </a:solidFill>
          <a:latin typeface="+mj-lt"/>
          <a:ea typeface="+mj-ea"/>
          <a:cs typeface="Helvetica Neue Thin"/>
        </a:defRPr>
      </a:lvl1pPr>
    </p:titleStyle>
    <p:bodyStyle>
      <a:lvl1pPr marL="342876" indent="-342876" algn="l" defTabSz="457169" rtl="0" eaLnBrk="1" latinLnBrk="0" hangingPunct="1">
        <a:spcBef>
          <a:spcPct val="20000"/>
        </a:spcBef>
        <a:buClr>
          <a:schemeClr val="tx1"/>
        </a:buClr>
        <a:buFont typeface="Arial"/>
        <a:buChar char="•"/>
        <a:defRPr sz="2000" b="0" i="0" kern="1200" spc="31">
          <a:solidFill>
            <a:schemeClr val="tx1"/>
          </a:solidFill>
          <a:latin typeface="+mn-lt"/>
          <a:ea typeface="+mn-ea"/>
          <a:cs typeface="Helvetica Neue Thin"/>
        </a:defRPr>
      </a:lvl1pPr>
      <a:lvl2pPr marL="742900" indent="-285731" algn="l" defTabSz="457169" rtl="0" eaLnBrk="1" latinLnBrk="0" hangingPunct="1">
        <a:spcBef>
          <a:spcPct val="20000"/>
        </a:spcBef>
        <a:buClr>
          <a:schemeClr val="tx1"/>
        </a:buClr>
        <a:buFont typeface="Arial"/>
        <a:buChar char="–"/>
        <a:defRPr sz="1900" b="0" i="0" kern="1200" spc="31">
          <a:solidFill>
            <a:schemeClr val="tx1"/>
          </a:solidFill>
          <a:latin typeface="+mn-lt"/>
          <a:ea typeface="+mn-ea"/>
          <a:cs typeface="Helvetica Neue Thin"/>
        </a:defRPr>
      </a:lvl2pPr>
      <a:lvl3pPr marL="1142923"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3pPr>
      <a:lvl4pPr marL="160009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4pPr>
      <a:lvl5pPr marL="205726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5pPr>
      <a:lvl6pPr marL="2514431"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600"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9"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8"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23653"/>
            <a:ext cx="646433" cy="3574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endParaRPr lang="en-US"/>
          </a:p>
        </p:txBody>
      </p:sp>
      <p:sp>
        <p:nvSpPr>
          <p:cNvPr id="2" name="Title Placeholder 1"/>
          <p:cNvSpPr>
            <a:spLocks noGrp="1"/>
          </p:cNvSpPr>
          <p:nvPr>
            <p:ph type="title"/>
          </p:nvPr>
        </p:nvSpPr>
        <p:spPr>
          <a:xfrm>
            <a:off x="851921" y="447327"/>
            <a:ext cx="10387113" cy="674695"/>
          </a:xfrm>
          <a:prstGeom prst="rect">
            <a:avLst/>
          </a:prstGeom>
        </p:spPr>
        <p:txBody>
          <a:bodyPr vert="horz" lIns="91433" tIns="45717" rIns="91433"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20615" y="1422755"/>
            <a:ext cx="10387114" cy="4703415"/>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5821" y="6353016"/>
            <a:ext cx="2841837" cy="365125"/>
          </a:xfrm>
          <a:prstGeom prst="rect">
            <a:avLst/>
          </a:prstGeom>
        </p:spPr>
        <p:txBody>
          <a:bodyPr vert="horz" lIns="91433" tIns="45717" rIns="91433" bIns="45717" rtlCol="0" anchor="ctr"/>
          <a:lstStyle>
            <a:lvl1pPr algn="l">
              <a:defRPr sz="1200" b="0" i="0">
                <a:solidFill>
                  <a:schemeClr val="tx1">
                    <a:lumMod val="40000"/>
                    <a:lumOff val="60000"/>
                  </a:schemeClr>
                </a:solidFill>
                <a:latin typeface="Helvetica Neue Light"/>
                <a:cs typeface="Helvetica Neue Light"/>
              </a:defRPr>
            </a:lvl1pPr>
          </a:lstStyle>
          <a:p>
            <a:fld id="{B9CF2066-C172-C043-9656-E2597F9B5BE6}" type="slidenum">
              <a:rPr lang="en-US" smtClean="0"/>
              <a:pPr/>
              <a:t>‹#›</a:t>
            </a:fld>
            <a:endParaRPr lang="en-US" dirty="0"/>
          </a:p>
        </p:txBody>
      </p:sp>
      <p:pic>
        <p:nvPicPr>
          <p:cNvPr id="7" name="Picture 6"/>
          <p:cNvPicPr>
            <a:picLocks noChangeAspect="1"/>
          </p:cNvPicPr>
          <p:nvPr/>
        </p:nvPicPr>
        <p:blipFill>
          <a:blip r:embed="rId13"/>
          <a:stretch>
            <a:fillRect/>
          </a:stretch>
        </p:blipFill>
        <p:spPr>
          <a:xfrm>
            <a:off x="0" y="6714345"/>
            <a:ext cx="12179300" cy="150672"/>
          </a:xfrm>
          <a:prstGeom prst="rect">
            <a:avLst/>
          </a:prstGeom>
        </p:spPr>
      </p:pic>
      <p:cxnSp>
        <p:nvCxnSpPr>
          <p:cNvPr id="9" name="Straight Connector 8"/>
          <p:cNvCxnSpPr/>
          <p:nvPr/>
        </p:nvCxnSpPr>
        <p:spPr>
          <a:xfrm>
            <a:off x="646433" y="623653"/>
            <a:ext cx="0" cy="35742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14"/>
          <a:stretch>
            <a:fillRect/>
          </a:stretch>
        </p:blipFill>
        <p:spPr>
          <a:xfrm>
            <a:off x="11035047" y="6409462"/>
            <a:ext cx="744207" cy="274180"/>
          </a:xfrm>
          <a:prstGeom prst="rect">
            <a:avLst/>
          </a:prstGeom>
        </p:spPr>
      </p:pic>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iming>
    <p:tnLst>
      <p:par>
        <p:cTn xmlns:p14="http://schemas.microsoft.com/office/powerpoint/2010/main" id="1" dur="indefinite" restart="never" nodeType="tmRoot"/>
      </p:par>
    </p:tnLst>
  </p:timing>
  <p:hf hdr="0" ftr="0" dt="0"/>
  <p:txStyles>
    <p:titleStyle>
      <a:lvl1pPr algn="l" defTabSz="457169" rtl="0" eaLnBrk="1" latinLnBrk="0" hangingPunct="1">
        <a:spcBef>
          <a:spcPct val="0"/>
        </a:spcBef>
        <a:buNone/>
        <a:defRPr sz="3600" b="0" i="0" kern="1200">
          <a:solidFill>
            <a:schemeClr val="tx2"/>
          </a:solidFill>
          <a:latin typeface="+mj-lt"/>
          <a:ea typeface="+mj-ea"/>
          <a:cs typeface="Helvetica Neue Thin"/>
        </a:defRPr>
      </a:lvl1pPr>
    </p:titleStyle>
    <p:bodyStyle>
      <a:lvl1pPr marL="342876" indent="-342876" algn="l" defTabSz="457169" rtl="0" eaLnBrk="1" latinLnBrk="0" hangingPunct="1">
        <a:spcBef>
          <a:spcPct val="20000"/>
        </a:spcBef>
        <a:buClr>
          <a:schemeClr val="tx1"/>
        </a:buClr>
        <a:buFont typeface="Arial"/>
        <a:buChar char="•"/>
        <a:defRPr sz="2000" b="0" i="0" kern="1200" spc="31">
          <a:solidFill>
            <a:schemeClr val="tx1"/>
          </a:solidFill>
          <a:latin typeface="+mn-lt"/>
          <a:ea typeface="+mn-ea"/>
          <a:cs typeface="Helvetica Neue Thin"/>
        </a:defRPr>
      </a:lvl1pPr>
      <a:lvl2pPr marL="742900" indent="-285731" algn="l" defTabSz="457169" rtl="0" eaLnBrk="1" latinLnBrk="0" hangingPunct="1">
        <a:spcBef>
          <a:spcPct val="20000"/>
        </a:spcBef>
        <a:buClr>
          <a:schemeClr val="tx1"/>
        </a:buClr>
        <a:buFont typeface="Arial"/>
        <a:buChar char="–"/>
        <a:defRPr sz="1900" b="0" i="0" kern="1200" spc="31">
          <a:solidFill>
            <a:schemeClr val="tx1"/>
          </a:solidFill>
          <a:latin typeface="+mn-lt"/>
          <a:ea typeface="+mn-ea"/>
          <a:cs typeface="Helvetica Neue Thin"/>
        </a:defRPr>
      </a:lvl2pPr>
      <a:lvl3pPr marL="1142923"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3pPr>
      <a:lvl4pPr marL="160009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4pPr>
      <a:lvl5pPr marL="205726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5pPr>
      <a:lvl6pPr marL="2514431"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600"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9"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8"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23653"/>
            <a:ext cx="646433" cy="3574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endParaRPr lang="en-US"/>
          </a:p>
        </p:txBody>
      </p:sp>
      <p:sp>
        <p:nvSpPr>
          <p:cNvPr id="2" name="Title Placeholder 1"/>
          <p:cNvSpPr>
            <a:spLocks noGrp="1"/>
          </p:cNvSpPr>
          <p:nvPr>
            <p:ph type="title"/>
          </p:nvPr>
        </p:nvSpPr>
        <p:spPr>
          <a:xfrm>
            <a:off x="851921" y="447327"/>
            <a:ext cx="10387113" cy="674695"/>
          </a:xfrm>
          <a:prstGeom prst="rect">
            <a:avLst/>
          </a:prstGeom>
        </p:spPr>
        <p:txBody>
          <a:bodyPr vert="horz" lIns="91433" tIns="45717" rIns="91433"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20615" y="1422755"/>
            <a:ext cx="10387114" cy="4703415"/>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5821" y="6353016"/>
            <a:ext cx="2841837" cy="365125"/>
          </a:xfrm>
          <a:prstGeom prst="rect">
            <a:avLst/>
          </a:prstGeom>
        </p:spPr>
        <p:txBody>
          <a:bodyPr vert="horz" lIns="91433" tIns="45717" rIns="91433" bIns="45717" rtlCol="0" anchor="ctr"/>
          <a:lstStyle>
            <a:lvl1pPr algn="l">
              <a:defRPr sz="1200" b="0" i="0">
                <a:solidFill>
                  <a:schemeClr val="tx1">
                    <a:lumMod val="40000"/>
                    <a:lumOff val="60000"/>
                  </a:schemeClr>
                </a:solidFill>
                <a:latin typeface="Helvetica Neue Light"/>
                <a:cs typeface="Helvetica Neue Light"/>
              </a:defRPr>
            </a:lvl1pPr>
          </a:lstStyle>
          <a:p>
            <a:fld id="{B9CF2066-C172-C043-9656-E2597F9B5BE6}" type="slidenum">
              <a:rPr lang="en-US" smtClean="0"/>
              <a:pPr/>
              <a:t>‹#›</a:t>
            </a:fld>
            <a:endParaRPr lang="en-US" dirty="0"/>
          </a:p>
        </p:txBody>
      </p:sp>
      <p:pic>
        <p:nvPicPr>
          <p:cNvPr id="7" name="Picture 6"/>
          <p:cNvPicPr>
            <a:picLocks noChangeAspect="1"/>
          </p:cNvPicPr>
          <p:nvPr/>
        </p:nvPicPr>
        <p:blipFill>
          <a:blip r:embed="rId13"/>
          <a:stretch>
            <a:fillRect/>
          </a:stretch>
        </p:blipFill>
        <p:spPr>
          <a:xfrm>
            <a:off x="0" y="6714345"/>
            <a:ext cx="12179300" cy="150672"/>
          </a:xfrm>
          <a:prstGeom prst="rect">
            <a:avLst/>
          </a:prstGeom>
        </p:spPr>
      </p:pic>
      <p:cxnSp>
        <p:nvCxnSpPr>
          <p:cNvPr id="9" name="Straight Connector 8"/>
          <p:cNvCxnSpPr/>
          <p:nvPr/>
        </p:nvCxnSpPr>
        <p:spPr>
          <a:xfrm>
            <a:off x="646433" y="623653"/>
            <a:ext cx="0" cy="35742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14"/>
          <a:stretch>
            <a:fillRect/>
          </a:stretch>
        </p:blipFill>
        <p:spPr>
          <a:xfrm>
            <a:off x="11035047" y="6409462"/>
            <a:ext cx="744207" cy="274180"/>
          </a:xfrm>
          <a:prstGeom prst="rect">
            <a:avLst/>
          </a:prstGeom>
        </p:spPr>
      </p:pic>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iming>
    <p:tnLst>
      <p:par>
        <p:cTn xmlns:p14="http://schemas.microsoft.com/office/powerpoint/2010/main" id="1" dur="indefinite" restart="never" nodeType="tmRoot"/>
      </p:par>
    </p:tnLst>
  </p:timing>
  <p:hf hdr="0" ftr="0" dt="0"/>
  <p:txStyles>
    <p:titleStyle>
      <a:lvl1pPr algn="l" defTabSz="457169" rtl="0" eaLnBrk="1" latinLnBrk="0" hangingPunct="1">
        <a:spcBef>
          <a:spcPct val="0"/>
        </a:spcBef>
        <a:buNone/>
        <a:defRPr sz="3600" b="0" i="0" kern="1200">
          <a:solidFill>
            <a:schemeClr val="tx2"/>
          </a:solidFill>
          <a:latin typeface="+mj-lt"/>
          <a:ea typeface="+mj-ea"/>
          <a:cs typeface="Helvetica Neue Thin"/>
        </a:defRPr>
      </a:lvl1pPr>
    </p:titleStyle>
    <p:bodyStyle>
      <a:lvl1pPr marL="342876" indent="-342876" algn="l" defTabSz="457169" rtl="0" eaLnBrk="1" latinLnBrk="0" hangingPunct="1">
        <a:spcBef>
          <a:spcPct val="20000"/>
        </a:spcBef>
        <a:buClr>
          <a:schemeClr val="tx1"/>
        </a:buClr>
        <a:buFont typeface="Arial"/>
        <a:buChar char="•"/>
        <a:defRPr sz="2000" b="0" i="0" kern="1200" spc="31">
          <a:solidFill>
            <a:schemeClr val="tx1"/>
          </a:solidFill>
          <a:latin typeface="+mn-lt"/>
          <a:ea typeface="+mn-ea"/>
          <a:cs typeface="Helvetica Neue Thin"/>
        </a:defRPr>
      </a:lvl1pPr>
      <a:lvl2pPr marL="742900" indent="-285731" algn="l" defTabSz="457169" rtl="0" eaLnBrk="1" latinLnBrk="0" hangingPunct="1">
        <a:spcBef>
          <a:spcPct val="20000"/>
        </a:spcBef>
        <a:buClr>
          <a:schemeClr val="tx1"/>
        </a:buClr>
        <a:buFont typeface="Arial"/>
        <a:buChar char="–"/>
        <a:defRPr sz="1900" b="0" i="0" kern="1200" spc="31">
          <a:solidFill>
            <a:schemeClr val="tx1"/>
          </a:solidFill>
          <a:latin typeface="+mn-lt"/>
          <a:ea typeface="+mn-ea"/>
          <a:cs typeface="Helvetica Neue Thin"/>
        </a:defRPr>
      </a:lvl2pPr>
      <a:lvl3pPr marL="1142923"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3pPr>
      <a:lvl4pPr marL="160009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4pPr>
      <a:lvl5pPr marL="205726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5pPr>
      <a:lvl6pPr marL="2514431"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600"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9"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8"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23653"/>
            <a:ext cx="646433" cy="3574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endParaRPr lang="en-US"/>
          </a:p>
        </p:txBody>
      </p:sp>
      <p:sp>
        <p:nvSpPr>
          <p:cNvPr id="2" name="Title Placeholder 1"/>
          <p:cNvSpPr>
            <a:spLocks noGrp="1"/>
          </p:cNvSpPr>
          <p:nvPr>
            <p:ph type="title"/>
          </p:nvPr>
        </p:nvSpPr>
        <p:spPr>
          <a:xfrm>
            <a:off x="851921" y="447327"/>
            <a:ext cx="10387113" cy="674695"/>
          </a:xfrm>
          <a:prstGeom prst="rect">
            <a:avLst/>
          </a:prstGeom>
        </p:spPr>
        <p:txBody>
          <a:bodyPr vert="horz" lIns="91433" tIns="45717" rIns="91433"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20615" y="1422755"/>
            <a:ext cx="10387114" cy="4703415"/>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5821" y="6353016"/>
            <a:ext cx="2841837" cy="365125"/>
          </a:xfrm>
          <a:prstGeom prst="rect">
            <a:avLst/>
          </a:prstGeom>
        </p:spPr>
        <p:txBody>
          <a:bodyPr vert="horz" lIns="91433" tIns="45717" rIns="91433" bIns="45717" rtlCol="0" anchor="ctr"/>
          <a:lstStyle>
            <a:lvl1pPr algn="l">
              <a:defRPr sz="1200" b="0" i="0">
                <a:solidFill>
                  <a:schemeClr val="tx1">
                    <a:lumMod val="40000"/>
                    <a:lumOff val="60000"/>
                  </a:schemeClr>
                </a:solidFill>
                <a:latin typeface="Helvetica Neue Light"/>
                <a:cs typeface="Helvetica Neue Light"/>
              </a:defRPr>
            </a:lvl1pPr>
          </a:lstStyle>
          <a:p>
            <a:fld id="{B9CF2066-C172-C043-9656-E2597F9B5BE6}" type="slidenum">
              <a:rPr lang="en-US" smtClean="0"/>
              <a:pPr/>
              <a:t>‹#›</a:t>
            </a:fld>
            <a:endParaRPr lang="en-US" dirty="0"/>
          </a:p>
        </p:txBody>
      </p:sp>
      <p:pic>
        <p:nvPicPr>
          <p:cNvPr id="7" name="Picture 6"/>
          <p:cNvPicPr>
            <a:picLocks noChangeAspect="1"/>
          </p:cNvPicPr>
          <p:nvPr/>
        </p:nvPicPr>
        <p:blipFill>
          <a:blip r:embed="rId13"/>
          <a:stretch>
            <a:fillRect/>
          </a:stretch>
        </p:blipFill>
        <p:spPr>
          <a:xfrm>
            <a:off x="0" y="6714345"/>
            <a:ext cx="12179300" cy="150672"/>
          </a:xfrm>
          <a:prstGeom prst="rect">
            <a:avLst/>
          </a:prstGeom>
        </p:spPr>
      </p:pic>
      <p:cxnSp>
        <p:nvCxnSpPr>
          <p:cNvPr id="9" name="Straight Connector 8"/>
          <p:cNvCxnSpPr/>
          <p:nvPr/>
        </p:nvCxnSpPr>
        <p:spPr>
          <a:xfrm>
            <a:off x="646433" y="623653"/>
            <a:ext cx="0" cy="35742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14"/>
          <a:stretch>
            <a:fillRect/>
          </a:stretch>
        </p:blipFill>
        <p:spPr>
          <a:xfrm>
            <a:off x="11035047" y="6409462"/>
            <a:ext cx="744207" cy="274180"/>
          </a:xfrm>
          <a:prstGeom prst="rect">
            <a:avLst/>
          </a:prstGeom>
        </p:spPr>
      </p:pic>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iming>
    <p:tnLst>
      <p:par>
        <p:cTn xmlns:p14="http://schemas.microsoft.com/office/powerpoint/2010/main" id="1" dur="indefinite" restart="never" nodeType="tmRoot"/>
      </p:par>
    </p:tnLst>
  </p:timing>
  <p:hf hdr="0" ftr="0" dt="0"/>
  <p:txStyles>
    <p:titleStyle>
      <a:lvl1pPr algn="l" defTabSz="457169" rtl="0" eaLnBrk="1" latinLnBrk="0" hangingPunct="1">
        <a:spcBef>
          <a:spcPct val="0"/>
        </a:spcBef>
        <a:buNone/>
        <a:defRPr sz="3600" b="0" i="0" kern="1200">
          <a:solidFill>
            <a:schemeClr val="tx2"/>
          </a:solidFill>
          <a:latin typeface="+mj-lt"/>
          <a:ea typeface="+mj-ea"/>
          <a:cs typeface="Helvetica Neue Thin"/>
        </a:defRPr>
      </a:lvl1pPr>
    </p:titleStyle>
    <p:bodyStyle>
      <a:lvl1pPr marL="342876" indent="-342876" algn="l" defTabSz="457169" rtl="0" eaLnBrk="1" latinLnBrk="0" hangingPunct="1">
        <a:spcBef>
          <a:spcPct val="20000"/>
        </a:spcBef>
        <a:buClr>
          <a:schemeClr val="tx1"/>
        </a:buClr>
        <a:buFont typeface="Arial"/>
        <a:buChar char="•"/>
        <a:defRPr sz="2000" b="0" i="0" kern="1200" spc="31">
          <a:solidFill>
            <a:schemeClr val="tx1"/>
          </a:solidFill>
          <a:latin typeface="+mn-lt"/>
          <a:ea typeface="+mn-ea"/>
          <a:cs typeface="Helvetica Neue Thin"/>
        </a:defRPr>
      </a:lvl1pPr>
      <a:lvl2pPr marL="742900" indent="-285731" algn="l" defTabSz="457169" rtl="0" eaLnBrk="1" latinLnBrk="0" hangingPunct="1">
        <a:spcBef>
          <a:spcPct val="20000"/>
        </a:spcBef>
        <a:buClr>
          <a:schemeClr val="tx1"/>
        </a:buClr>
        <a:buFont typeface="Arial"/>
        <a:buChar char="–"/>
        <a:defRPr sz="1900" b="0" i="0" kern="1200" spc="31">
          <a:solidFill>
            <a:schemeClr val="tx1"/>
          </a:solidFill>
          <a:latin typeface="+mn-lt"/>
          <a:ea typeface="+mn-ea"/>
          <a:cs typeface="Helvetica Neue Thin"/>
        </a:defRPr>
      </a:lvl2pPr>
      <a:lvl3pPr marL="1142923"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3pPr>
      <a:lvl4pPr marL="160009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4pPr>
      <a:lvl5pPr marL="205726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5pPr>
      <a:lvl6pPr marL="2514431"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600"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9"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8"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2" y="623653"/>
            <a:ext cx="646433" cy="3574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endParaRPr lang="en-US"/>
          </a:p>
        </p:txBody>
      </p:sp>
      <p:sp>
        <p:nvSpPr>
          <p:cNvPr id="2" name="Title Placeholder 1"/>
          <p:cNvSpPr>
            <a:spLocks noGrp="1"/>
          </p:cNvSpPr>
          <p:nvPr>
            <p:ph type="title"/>
          </p:nvPr>
        </p:nvSpPr>
        <p:spPr>
          <a:xfrm>
            <a:off x="851921" y="447327"/>
            <a:ext cx="10387113" cy="674695"/>
          </a:xfrm>
          <a:prstGeom prst="rect">
            <a:avLst/>
          </a:prstGeom>
        </p:spPr>
        <p:txBody>
          <a:bodyPr vert="horz" lIns="91433" tIns="45717" rIns="91433"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20615" y="1422755"/>
            <a:ext cx="10387114" cy="4703415"/>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885821" y="6353016"/>
            <a:ext cx="2841837" cy="365125"/>
          </a:xfrm>
          <a:prstGeom prst="rect">
            <a:avLst/>
          </a:prstGeom>
        </p:spPr>
        <p:txBody>
          <a:bodyPr vert="horz" lIns="91433" tIns="45717" rIns="91433" bIns="45717" rtlCol="0" anchor="ctr"/>
          <a:lstStyle>
            <a:lvl1pPr algn="l">
              <a:defRPr sz="1200" b="0" i="0">
                <a:solidFill>
                  <a:schemeClr val="tx1">
                    <a:lumMod val="40000"/>
                    <a:lumOff val="60000"/>
                  </a:schemeClr>
                </a:solidFill>
                <a:latin typeface="Helvetica Neue Light"/>
                <a:cs typeface="Helvetica Neue Light"/>
              </a:defRPr>
            </a:lvl1pPr>
          </a:lstStyle>
          <a:p>
            <a:fld id="{B9CF2066-C172-C043-9656-E2597F9B5BE6}" type="slidenum">
              <a:rPr lang="en-US" smtClean="0"/>
              <a:pPr/>
              <a:t>‹#›</a:t>
            </a:fld>
            <a:endParaRPr lang="en-US" dirty="0"/>
          </a:p>
        </p:txBody>
      </p:sp>
      <p:pic>
        <p:nvPicPr>
          <p:cNvPr id="7" name="Picture 6"/>
          <p:cNvPicPr>
            <a:picLocks noChangeAspect="1"/>
          </p:cNvPicPr>
          <p:nvPr/>
        </p:nvPicPr>
        <p:blipFill>
          <a:blip r:embed="rId13"/>
          <a:stretch>
            <a:fillRect/>
          </a:stretch>
        </p:blipFill>
        <p:spPr>
          <a:xfrm>
            <a:off x="0" y="6714345"/>
            <a:ext cx="12179300" cy="150672"/>
          </a:xfrm>
          <a:prstGeom prst="rect">
            <a:avLst/>
          </a:prstGeom>
        </p:spPr>
      </p:pic>
      <p:cxnSp>
        <p:nvCxnSpPr>
          <p:cNvPr id="9" name="Straight Connector 8"/>
          <p:cNvCxnSpPr/>
          <p:nvPr/>
        </p:nvCxnSpPr>
        <p:spPr>
          <a:xfrm>
            <a:off x="646433" y="623653"/>
            <a:ext cx="0" cy="35742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14"/>
          <a:stretch>
            <a:fillRect/>
          </a:stretch>
        </p:blipFill>
        <p:spPr>
          <a:xfrm>
            <a:off x="11035047" y="6409462"/>
            <a:ext cx="744207" cy="274180"/>
          </a:xfrm>
          <a:prstGeom prst="rect">
            <a:avLst/>
          </a:prstGeom>
        </p:spPr>
      </p:pic>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iming>
    <p:tnLst>
      <p:par>
        <p:cTn xmlns:p14="http://schemas.microsoft.com/office/powerpoint/2010/main" id="1" dur="indefinite" restart="never" nodeType="tmRoot"/>
      </p:par>
    </p:tnLst>
  </p:timing>
  <p:hf hdr="0" ftr="0" dt="0"/>
  <p:txStyles>
    <p:titleStyle>
      <a:lvl1pPr algn="l" defTabSz="457169" rtl="0" eaLnBrk="1" latinLnBrk="0" hangingPunct="1">
        <a:spcBef>
          <a:spcPct val="0"/>
        </a:spcBef>
        <a:buNone/>
        <a:defRPr sz="3600" b="0" i="0" kern="1200">
          <a:solidFill>
            <a:schemeClr val="tx2"/>
          </a:solidFill>
          <a:latin typeface="+mj-lt"/>
          <a:ea typeface="+mj-ea"/>
          <a:cs typeface="Helvetica Neue Thin"/>
        </a:defRPr>
      </a:lvl1pPr>
    </p:titleStyle>
    <p:bodyStyle>
      <a:lvl1pPr marL="342876" indent="-342876" algn="l" defTabSz="457169" rtl="0" eaLnBrk="1" latinLnBrk="0" hangingPunct="1">
        <a:spcBef>
          <a:spcPct val="20000"/>
        </a:spcBef>
        <a:buClr>
          <a:schemeClr val="tx1"/>
        </a:buClr>
        <a:buFont typeface="Arial"/>
        <a:buChar char="•"/>
        <a:defRPr sz="2000" b="0" i="0" kern="1200" spc="31">
          <a:solidFill>
            <a:schemeClr val="tx1"/>
          </a:solidFill>
          <a:latin typeface="+mn-lt"/>
          <a:ea typeface="+mn-ea"/>
          <a:cs typeface="Helvetica Neue Thin"/>
        </a:defRPr>
      </a:lvl1pPr>
      <a:lvl2pPr marL="742900" indent="-285731" algn="l" defTabSz="457169" rtl="0" eaLnBrk="1" latinLnBrk="0" hangingPunct="1">
        <a:spcBef>
          <a:spcPct val="20000"/>
        </a:spcBef>
        <a:buClr>
          <a:schemeClr val="tx1"/>
        </a:buClr>
        <a:buFont typeface="Arial"/>
        <a:buChar char="–"/>
        <a:defRPr sz="1900" b="0" i="0" kern="1200" spc="31">
          <a:solidFill>
            <a:schemeClr val="tx1"/>
          </a:solidFill>
          <a:latin typeface="+mn-lt"/>
          <a:ea typeface="+mn-ea"/>
          <a:cs typeface="Helvetica Neue Thin"/>
        </a:defRPr>
      </a:lvl2pPr>
      <a:lvl3pPr marL="1142923"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3pPr>
      <a:lvl4pPr marL="160009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4pPr>
      <a:lvl5pPr marL="2057262" indent="-228584" algn="l" defTabSz="457169" rtl="0" eaLnBrk="1" latinLnBrk="0" hangingPunct="1">
        <a:spcBef>
          <a:spcPct val="20000"/>
        </a:spcBef>
        <a:buClr>
          <a:schemeClr val="tx1"/>
        </a:buClr>
        <a:buFont typeface="Arial"/>
        <a:buChar char="»"/>
        <a:defRPr sz="1600" b="0" i="0" kern="1200" spc="31">
          <a:solidFill>
            <a:schemeClr val="tx1"/>
          </a:solidFill>
          <a:latin typeface="+mn-lt"/>
          <a:ea typeface="+mn-ea"/>
          <a:cs typeface="Helvetica Neue Thin"/>
        </a:defRPr>
      </a:lvl5pPr>
      <a:lvl6pPr marL="2514431"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600"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9"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8"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900" kern="1200">
          <a:solidFill>
            <a:schemeClr val="tx1"/>
          </a:solidFill>
          <a:latin typeface="+mn-lt"/>
          <a:ea typeface="+mn-ea"/>
          <a:cs typeface="+mn-cs"/>
        </a:defRPr>
      </a:lvl1pPr>
      <a:lvl2pPr marL="457169" algn="l" defTabSz="457169" rtl="0" eaLnBrk="1" latinLnBrk="0" hangingPunct="1">
        <a:defRPr sz="1900" kern="1200">
          <a:solidFill>
            <a:schemeClr val="tx1"/>
          </a:solidFill>
          <a:latin typeface="+mn-lt"/>
          <a:ea typeface="+mn-ea"/>
          <a:cs typeface="+mn-cs"/>
        </a:defRPr>
      </a:lvl2pPr>
      <a:lvl3pPr marL="914338" algn="l" defTabSz="457169" rtl="0" eaLnBrk="1" latinLnBrk="0" hangingPunct="1">
        <a:defRPr sz="1900" kern="1200">
          <a:solidFill>
            <a:schemeClr val="tx1"/>
          </a:solidFill>
          <a:latin typeface="+mn-lt"/>
          <a:ea typeface="+mn-ea"/>
          <a:cs typeface="+mn-cs"/>
        </a:defRPr>
      </a:lvl3pPr>
      <a:lvl4pPr marL="1371507" algn="l" defTabSz="457169" rtl="0" eaLnBrk="1" latinLnBrk="0" hangingPunct="1">
        <a:defRPr sz="1900" kern="1200">
          <a:solidFill>
            <a:schemeClr val="tx1"/>
          </a:solidFill>
          <a:latin typeface="+mn-lt"/>
          <a:ea typeface="+mn-ea"/>
          <a:cs typeface="+mn-cs"/>
        </a:defRPr>
      </a:lvl4pPr>
      <a:lvl5pPr marL="1828676" algn="l" defTabSz="457169" rtl="0" eaLnBrk="1" latinLnBrk="0" hangingPunct="1">
        <a:defRPr sz="1900" kern="1200">
          <a:solidFill>
            <a:schemeClr val="tx1"/>
          </a:solidFill>
          <a:latin typeface="+mn-lt"/>
          <a:ea typeface="+mn-ea"/>
          <a:cs typeface="+mn-cs"/>
        </a:defRPr>
      </a:lvl5pPr>
      <a:lvl6pPr marL="2285845" algn="l" defTabSz="457169" rtl="0" eaLnBrk="1" latinLnBrk="0" hangingPunct="1">
        <a:defRPr sz="1900" kern="1200">
          <a:solidFill>
            <a:schemeClr val="tx1"/>
          </a:solidFill>
          <a:latin typeface="+mn-lt"/>
          <a:ea typeface="+mn-ea"/>
          <a:cs typeface="+mn-cs"/>
        </a:defRPr>
      </a:lvl6pPr>
      <a:lvl7pPr marL="2743016" algn="l" defTabSz="457169" rtl="0" eaLnBrk="1" latinLnBrk="0" hangingPunct="1">
        <a:defRPr sz="1900" kern="1200">
          <a:solidFill>
            <a:schemeClr val="tx1"/>
          </a:solidFill>
          <a:latin typeface="+mn-lt"/>
          <a:ea typeface="+mn-ea"/>
          <a:cs typeface="+mn-cs"/>
        </a:defRPr>
      </a:lvl7pPr>
      <a:lvl8pPr marL="3200184" algn="l" defTabSz="457169" rtl="0" eaLnBrk="1" latinLnBrk="0" hangingPunct="1">
        <a:defRPr sz="1900" kern="1200">
          <a:solidFill>
            <a:schemeClr val="tx1"/>
          </a:solidFill>
          <a:latin typeface="+mn-lt"/>
          <a:ea typeface="+mn-ea"/>
          <a:cs typeface="+mn-cs"/>
        </a:defRPr>
      </a:lvl8pPr>
      <a:lvl9pPr marL="3657353" algn="l" defTabSz="4571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31466"/>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Lst>
  <p:timing>
    <p:tnLst>
      <p:par>
        <p:cTn xmlns:p14="http://schemas.microsoft.com/office/powerpoint/2010/main" id="1" dur="indefinite" restart="never" nodeType="tmRoot"/>
      </p:par>
    </p:tnLst>
  </p:timing>
  <p:hf hdr="0" dt="0"/>
  <p:txStyles>
    <p:titleStyle>
      <a:lvl1pPr algn="l" defTabSz="9141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44" indent="-228544" algn="l" defTabSz="91417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634" indent="-228544" algn="l" defTabSz="9141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22" indent="-228544" algn="l" defTabSz="9141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11"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902"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90"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080"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168"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257" indent="-228544" algn="l" defTabSz="914178"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78" rtl="0" eaLnBrk="1" latinLnBrk="0" hangingPunct="1">
        <a:defRPr sz="1900" kern="1200">
          <a:solidFill>
            <a:schemeClr val="tx1"/>
          </a:solidFill>
          <a:latin typeface="+mn-lt"/>
          <a:ea typeface="+mn-ea"/>
          <a:cs typeface="+mn-cs"/>
        </a:defRPr>
      </a:lvl1pPr>
      <a:lvl2pPr marL="457089" algn="l" defTabSz="914178" rtl="0" eaLnBrk="1" latinLnBrk="0" hangingPunct="1">
        <a:defRPr sz="1900" kern="1200">
          <a:solidFill>
            <a:schemeClr val="tx1"/>
          </a:solidFill>
          <a:latin typeface="+mn-lt"/>
          <a:ea typeface="+mn-ea"/>
          <a:cs typeface="+mn-cs"/>
        </a:defRPr>
      </a:lvl2pPr>
      <a:lvl3pPr marL="914178" algn="l" defTabSz="914178" rtl="0" eaLnBrk="1" latinLnBrk="0" hangingPunct="1">
        <a:defRPr sz="1900" kern="1200">
          <a:solidFill>
            <a:schemeClr val="tx1"/>
          </a:solidFill>
          <a:latin typeface="+mn-lt"/>
          <a:ea typeface="+mn-ea"/>
          <a:cs typeface="+mn-cs"/>
        </a:defRPr>
      </a:lvl3pPr>
      <a:lvl4pPr marL="1371267" algn="l" defTabSz="914178" rtl="0" eaLnBrk="1" latinLnBrk="0" hangingPunct="1">
        <a:defRPr sz="1900" kern="1200">
          <a:solidFill>
            <a:schemeClr val="tx1"/>
          </a:solidFill>
          <a:latin typeface="+mn-lt"/>
          <a:ea typeface="+mn-ea"/>
          <a:cs typeface="+mn-cs"/>
        </a:defRPr>
      </a:lvl4pPr>
      <a:lvl5pPr marL="1828357" algn="l" defTabSz="914178" rtl="0" eaLnBrk="1" latinLnBrk="0" hangingPunct="1">
        <a:defRPr sz="1900" kern="1200">
          <a:solidFill>
            <a:schemeClr val="tx1"/>
          </a:solidFill>
          <a:latin typeface="+mn-lt"/>
          <a:ea typeface="+mn-ea"/>
          <a:cs typeface="+mn-cs"/>
        </a:defRPr>
      </a:lvl5pPr>
      <a:lvl6pPr marL="2285446" algn="l" defTabSz="914178" rtl="0" eaLnBrk="1" latinLnBrk="0" hangingPunct="1">
        <a:defRPr sz="1900" kern="1200">
          <a:solidFill>
            <a:schemeClr val="tx1"/>
          </a:solidFill>
          <a:latin typeface="+mn-lt"/>
          <a:ea typeface="+mn-ea"/>
          <a:cs typeface="+mn-cs"/>
        </a:defRPr>
      </a:lvl6pPr>
      <a:lvl7pPr marL="2742535" algn="l" defTabSz="914178" rtl="0" eaLnBrk="1" latinLnBrk="0" hangingPunct="1">
        <a:defRPr sz="1900" kern="1200">
          <a:solidFill>
            <a:schemeClr val="tx1"/>
          </a:solidFill>
          <a:latin typeface="+mn-lt"/>
          <a:ea typeface="+mn-ea"/>
          <a:cs typeface="+mn-cs"/>
        </a:defRPr>
      </a:lvl7pPr>
      <a:lvl8pPr marL="3199624" algn="l" defTabSz="914178" rtl="0" eaLnBrk="1" latinLnBrk="0" hangingPunct="1">
        <a:defRPr sz="1900" kern="1200">
          <a:solidFill>
            <a:schemeClr val="tx1"/>
          </a:solidFill>
          <a:latin typeface="+mn-lt"/>
          <a:ea typeface="+mn-ea"/>
          <a:cs typeface="+mn-cs"/>
        </a:defRPr>
      </a:lvl8pPr>
      <a:lvl9pPr marL="3656712" algn="l" defTabSz="914178"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8965" y="274637"/>
            <a:ext cx="10961370" cy="1143000"/>
          </a:xfrm>
          <a:prstGeom prst="rect">
            <a:avLst/>
          </a:prstGeom>
          <a:noFill/>
          <a:ln>
            <a:noFill/>
          </a:ln>
        </p:spPr>
        <p:txBody>
          <a:bodyPr lIns="91417" tIns="91417" rIns="91417" bIns="91417"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608965" y="1600206"/>
            <a:ext cx="10961370" cy="4525963"/>
          </a:xfrm>
          <a:prstGeom prst="rect">
            <a:avLst/>
          </a:prstGeom>
          <a:noFill/>
          <a:ln>
            <a:noFill/>
          </a:ln>
        </p:spPr>
        <p:txBody>
          <a:bodyPr lIns="91417" tIns="91417" rIns="91417" bIns="91417"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608969" y="6356364"/>
            <a:ext cx="2841837" cy="365125"/>
          </a:xfrm>
          <a:prstGeom prst="rect">
            <a:avLst/>
          </a:prstGeom>
          <a:noFill/>
          <a:ln>
            <a:noFill/>
          </a:ln>
        </p:spPr>
        <p:txBody>
          <a:bodyPr lIns="91417" tIns="91417" rIns="91417" bIns="91417" anchor="ctr" anchorCtr="0"/>
          <a:lstStyle>
            <a:lvl1pPr marL="0" marR="0" indent="0" algn="l"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pPr defTabSz="914338"/>
            <a:endParaRPr lang="en-US" sz="1500" kern="0">
              <a:solidFill>
                <a:srgbClr val="000000"/>
              </a:solidFill>
              <a:latin typeface="Arial"/>
              <a:ea typeface="Arial"/>
              <a:cs typeface="Arial"/>
              <a:sym typeface="Arial"/>
              <a:rtl val="0"/>
            </a:endParaRPr>
          </a:p>
        </p:txBody>
      </p:sp>
      <p:sp>
        <p:nvSpPr>
          <p:cNvPr id="12" name="Shape 12"/>
          <p:cNvSpPr txBox="1">
            <a:spLocks noGrp="1"/>
          </p:cNvSpPr>
          <p:nvPr>
            <p:ph type="ftr" idx="11"/>
          </p:nvPr>
        </p:nvSpPr>
        <p:spPr>
          <a:xfrm>
            <a:off x="4161260" y="6356364"/>
            <a:ext cx="3856778" cy="365125"/>
          </a:xfrm>
          <a:prstGeom prst="rect">
            <a:avLst/>
          </a:prstGeom>
          <a:noFill/>
          <a:ln>
            <a:noFill/>
          </a:ln>
        </p:spPr>
        <p:txBody>
          <a:bodyPr lIns="91417" tIns="91417" rIns="91417" bIns="91417" anchor="ctr" anchorCtr="0"/>
          <a:lstStyle>
            <a:lvl1pPr marL="0" marR="0" indent="0" algn="ctr" rtl="0">
              <a:spcBef>
                <a:spcPts val="0"/>
              </a:spcBef>
              <a:defRPr/>
            </a:lvl1pPr>
            <a:lvl2pPr marL="457169" marR="0" indent="0" algn="l" rtl="0">
              <a:spcBef>
                <a:spcPts val="0"/>
              </a:spcBef>
              <a:defRPr/>
            </a:lvl2pPr>
            <a:lvl3pPr marL="914338" marR="0" indent="0" algn="l" rtl="0">
              <a:spcBef>
                <a:spcPts val="0"/>
              </a:spcBef>
              <a:defRPr/>
            </a:lvl3pPr>
            <a:lvl4pPr marL="1371507" marR="0" indent="0" algn="l" rtl="0">
              <a:spcBef>
                <a:spcPts val="0"/>
              </a:spcBef>
              <a:defRPr/>
            </a:lvl4pPr>
            <a:lvl5pPr marL="1828676" marR="0" indent="0" algn="l" rtl="0">
              <a:spcBef>
                <a:spcPts val="0"/>
              </a:spcBef>
              <a:defRPr/>
            </a:lvl5pPr>
            <a:lvl6pPr marL="2285845" marR="0" indent="0" algn="l" rtl="0">
              <a:spcBef>
                <a:spcPts val="0"/>
              </a:spcBef>
              <a:defRPr/>
            </a:lvl6pPr>
            <a:lvl7pPr marL="2743016" marR="0" indent="0" algn="l" rtl="0">
              <a:spcBef>
                <a:spcPts val="0"/>
              </a:spcBef>
              <a:defRPr/>
            </a:lvl7pPr>
            <a:lvl8pPr marL="3200184" marR="0" indent="0" algn="l" rtl="0">
              <a:spcBef>
                <a:spcPts val="0"/>
              </a:spcBef>
              <a:defRPr/>
            </a:lvl8pPr>
            <a:lvl9pPr marL="3657353" marR="0" indent="0" algn="l" rtl="0">
              <a:spcBef>
                <a:spcPts val="0"/>
              </a:spcBef>
              <a:defRPr/>
            </a:lvl9pPr>
          </a:lstStyle>
          <a:p>
            <a:pPr defTabSz="914338"/>
            <a:endParaRPr lang="en-US" sz="1500" kern="0">
              <a:solidFill>
                <a:srgbClr val="000000"/>
              </a:solidFill>
              <a:latin typeface="Arial"/>
              <a:ea typeface="Arial"/>
              <a:cs typeface="Arial"/>
              <a:sym typeface="Arial"/>
              <a:rtl val="0"/>
            </a:endParaRPr>
          </a:p>
        </p:txBody>
      </p:sp>
      <p:sp>
        <p:nvSpPr>
          <p:cNvPr id="13" name="Shape 13"/>
          <p:cNvSpPr txBox="1">
            <a:spLocks noGrp="1"/>
          </p:cNvSpPr>
          <p:nvPr>
            <p:ph type="sldNum" idx="12"/>
          </p:nvPr>
        </p:nvSpPr>
        <p:spPr>
          <a:xfrm>
            <a:off x="8728502" y="6356364"/>
            <a:ext cx="2841837" cy="365125"/>
          </a:xfrm>
          <a:prstGeom prst="rect">
            <a:avLst/>
          </a:prstGeom>
          <a:noFill/>
          <a:ln>
            <a:noFill/>
          </a:ln>
        </p:spPr>
        <p:txBody>
          <a:bodyPr lIns="91417" tIns="45697" rIns="91417" bIns="45697"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defTabSz="914338">
              <a:buSzPct val="25000"/>
            </a:pPr>
            <a:fld id="{00000000-1234-1234-1234-123412341234}" type="slidenum">
              <a:rPr lang="en-US" kern="0" smtClean="0">
                <a:rtl val="0"/>
              </a:rPr>
              <a:pPr defTabSz="914338">
                <a:buSzPct val="25000"/>
              </a:pPr>
              <a:t>‹#›</a:t>
            </a:fld>
            <a:endParaRPr lang="en-US" kern="0">
              <a:rtl val="0"/>
            </a:endParaRPr>
          </a:p>
        </p:txBody>
      </p:sp>
      <p:sp>
        <p:nvSpPr>
          <p:cNvPr id="14" name="Shape 14"/>
          <p:cNvSpPr/>
          <p:nvPr/>
        </p:nvSpPr>
        <p:spPr>
          <a:xfrm>
            <a:off x="6" y="0"/>
            <a:ext cx="12179299" cy="6858000"/>
          </a:xfrm>
          <a:prstGeom prst="rect">
            <a:avLst/>
          </a:prstGeom>
          <a:solidFill>
            <a:srgbClr val="E8E8E8"/>
          </a:solidFill>
          <a:ln>
            <a:noFill/>
          </a:ln>
        </p:spPr>
        <p:txBody>
          <a:bodyPr lIns="91417" tIns="45697" rIns="91417" bIns="45697" anchor="ctr" anchorCtr="0">
            <a:noAutofit/>
          </a:bodyPr>
          <a:lstStyle/>
          <a:p>
            <a:pPr algn="ctr" defTabSz="914338"/>
            <a:endParaRPr kern="0">
              <a:solidFill>
                <a:srgbClr val="FFFFFF"/>
              </a:solidFill>
              <a:latin typeface="Calibri"/>
              <a:ea typeface="Calibri"/>
              <a:cs typeface="Calibri"/>
              <a:sym typeface="Calibri"/>
              <a:rtl val="0"/>
            </a:endParaRPr>
          </a:p>
        </p:txBody>
      </p:sp>
    </p:spTree>
    <p:extLst>
      <p:ext uri="{BB962C8B-B14F-4D97-AF65-F5344CB8AC3E}">
        <p14:creationId xmlns:p14="http://schemas.microsoft.com/office/powerpoint/2010/main" val="882008180"/>
      </p:ext>
    </p:extLst>
  </p:cSld>
  <p:clrMap bg1="lt1" tx1="dk1" bg2="dk2" tx2="lt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8965" y="274637"/>
            <a:ext cx="10961370" cy="1143000"/>
          </a:xfrm>
          <a:prstGeom prst="rect">
            <a:avLst/>
          </a:prstGeom>
          <a:noFill/>
          <a:ln>
            <a:noFill/>
          </a:ln>
        </p:spPr>
        <p:txBody>
          <a:bodyPr lIns="91421" tIns="91421" rIns="91421" bIns="91421"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608965" y="1600205"/>
            <a:ext cx="10961370" cy="4525963"/>
          </a:xfrm>
          <a:prstGeom prst="rect">
            <a:avLst/>
          </a:prstGeom>
          <a:noFill/>
          <a:ln>
            <a:noFill/>
          </a:ln>
        </p:spPr>
        <p:txBody>
          <a:bodyPr lIns="91421" tIns="91421" rIns="91421" bIns="91421"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608966" y="6356360"/>
            <a:ext cx="2841837" cy="365125"/>
          </a:xfrm>
          <a:prstGeom prst="rect">
            <a:avLst/>
          </a:prstGeom>
          <a:noFill/>
          <a:ln>
            <a:noFill/>
          </a:ln>
        </p:spPr>
        <p:txBody>
          <a:bodyPr lIns="91421" tIns="91421" rIns="91421" bIns="91421" anchor="ctr" anchorCtr="0"/>
          <a:lstStyle>
            <a:lvl1pPr marL="0" marR="0" indent="0" algn="l"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pPr defTabSz="914369"/>
            <a:endParaRPr lang="en-US" sz="1500" kern="0">
              <a:solidFill>
                <a:srgbClr val="000000"/>
              </a:solidFill>
              <a:latin typeface="Arial"/>
              <a:ea typeface="Arial"/>
              <a:cs typeface="Arial"/>
              <a:sym typeface="Arial"/>
              <a:rtl val="0"/>
            </a:endParaRPr>
          </a:p>
        </p:txBody>
      </p:sp>
      <p:sp>
        <p:nvSpPr>
          <p:cNvPr id="12" name="Shape 12"/>
          <p:cNvSpPr txBox="1">
            <a:spLocks noGrp="1"/>
          </p:cNvSpPr>
          <p:nvPr>
            <p:ph type="ftr" idx="11"/>
          </p:nvPr>
        </p:nvSpPr>
        <p:spPr>
          <a:xfrm>
            <a:off x="4161260" y="6356360"/>
            <a:ext cx="3856778" cy="365125"/>
          </a:xfrm>
          <a:prstGeom prst="rect">
            <a:avLst/>
          </a:prstGeom>
          <a:noFill/>
          <a:ln>
            <a:noFill/>
          </a:ln>
        </p:spPr>
        <p:txBody>
          <a:bodyPr lIns="91421" tIns="91421" rIns="91421" bIns="91421" anchor="ctr" anchorCtr="0"/>
          <a:lstStyle>
            <a:lvl1pPr marL="0" marR="0" indent="0" algn="ctr" rtl="0">
              <a:spcBef>
                <a:spcPts val="0"/>
              </a:spcBef>
              <a:defRPr/>
            </a:lvl1pPr>
            <a:lvl2pPr marL="457185" marR="0" indent="0" algn="l" rtl="0">
              <a:spcBef>
                <a:spcPts val="0"/>
              </a:spcBef>
              <a:defRPr/>
            </a:lvl2pPr>
            <a:lvl3pPr marL="914369" marR="0" indent="0" algn="l" rtl="0">
              <a:spcBef>
                <a:spcPts val="0"/>
              </a:spcBef>
              <a:defRPr/>
            </a:lvl3pPr>
            <a:lvl4pPr marL="1371554" marR="0" indent="0" algn="l" rtl="0">
              <a:spcBef>
                <a:spcPts val="0"/>
              </a:spcBef>
              <a:defRPr/>
            </a:lvl4pPr>
            <a:lvl5pPr marL="1828738" marR="0" indent="0" algn="l" rtl="0">
              <a:spcBef>
                <a:spcPts val="0"/>
              </a:spcBef>
              <a:defRPr/>
            </a:lvl5pPr>
            <a:lvl6pPr marL="2285923" marR="0" indent="0" algn="l" rtl="0">
              <a:spcBef>
                <a:spcPts val="0"/>
              </a:spcBef>
              <a:defRPr/>
            </a:lvl6pPr>
            <a:lvl7pPr marL="2743108" marR="0" indent="0" algn="l" rtl="0">
              <a:spcBef>
                <a:spcPts val="0"/>
              </a:spcBef>
              <a:defRPr/>
            </a:lvl7pPr>
            <a:lvl8pPr marL="3200292" marR="0" indent="0" algn="l" rtl="0">
              <a:spcBef>
                <a:spcPts val="0"/>
              </a:spcBef>
              <a:defRPr/>
            </a:lvl8pPr>
            <a:lvl9pPr marL="3657477" marR="0" indent="0" algn="l" rtl="0">
              <a:spcBef>
                <a:spcPts val="0"/>
              </a:spcBef>
              <a:defRPr/>
            </a:lvl9pPr>
          </a:lstStyle>
          <a:p>
            <a:pPr defTabSz="914369"/>
            <a:endParaRPr lang="en-US" sz="1500" kern="0">
              <a:solidFill>
                <a:srgbClr val="000000"/>
              </a:solidFill>
              <a:latin typeface="Arial"/>
              <a:ea typeface="Arial"/>
              <a:cs typeface="Arial"/>
              <a:sym typeface="Arial"/>
              <a:rtl val="0"/>
            </a:endParaRPr>
          </a:p>
        </p:txBody>
      </p:sp>
      <p:sp>
        <p:nvSpPr>
          <p:cNvPr id="13" name="Shape 13"/>
          <p:cNvSpPr txBox="1">
            <a:spLocks noGrp="1"/>
          </p:cNvSpPr>
          <p:nvPr>
            <p:ph type="sldNum" idx="12"/>
          </p:nvPr>
        </p:nvSpPr>
        <p:spPr>
          <a:xfrm>
            <a:off x="8728499" y="6356360"/>
            <a:ext cx="2841837" cy="365125"/>
          </a:xfrm>
          <a:prstGeom prst="rect">
            <a:avLst/>
          </a:prstGeom>
          <a:noFill/>
          <a:ln>
            <a:noFill/>
          </a:ln>
        </p:spPr>
        <p:txBody>
          <a:bodyPr lIns="91421" tIns="45699" rIns="91421" bIns="45699"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defTabSz="914369">
              <a:buSzPct val="25000"/>
            </a:pPr>
            <a:fld id="{00000000-1234-1234-1234-123412341234}" type="slidenum">
              <a:rPr lang="en-US" kern="0" smtClean="0">
                <a:rtl val="0"/>
              </a:rPr>
              <a:pPr defTabSz="914369">
                <a:buSzPct val="25000"/>
              </a:pPr>
              <a:t>‹#›</a:t>
            </a:fld>
            <a:endParaRPr lang="en-US" kern="0">
              <a:rtl val="0"/>
            </a:endParaRPr>
          </a:p>
        </p:txBody>
      </p:sp>
      <p:sp>
        <p:nvSpPr>
          <p:cNvPr id="14" name="Shape 14"/>
          <p:cNvSpPr/>
          <p:nvPr/>
        </p:nvSpPr>
        <p:spPr>
          <a:xfrm>
            <a:off x="2" y="0"/>
            <a:ext cx="12179299" cy="6858000"/>
          </a:xfrm>
          <a:prstGeom prst="rect">
            <a:avLst/>
          </a:prstGeom>
          <a:solidFill>
            <a:srgbClr val="E8E8E8"/>
          </a:solidFill>
          <a:ln>
            <a:noFill/>
          </a:ln>
        </p:spPr>
        <p:txBody>
          <a:bodyPr lIns="91421" tIns="45699" rIns="91421" bIns="45699" anchor="ctr" anchorCtr="0">
            <a:noAutofit/>
          </a:bodyPr>
          <a:lstStyle/>
          <a:p>
            <a:pPr algn="ctr" defTabSz="914369"/>
            <a:endParaRPr sz="1900" kern="0">
              <a:solidFill>
                <a:srgbClr val="FFFFFF"/>
              </a:solidFill>
              <a:latin typeface="Calibri"/>
              <a:ea typeface="Calibri"/>
              <a:cs typeface="Calibri"/>
              <a:sym typeface="Calibri"/>
              <a:rtl val="0"/>
            </a:endParaRPr>
          </a:p>
        </p:txBody>
      </p:sp>
    </p:spTree>
    <p:extLst>
      <p:ext uri="{BB962C8B-B14F-4D97-AF65-F5344CB8AC3E}">
        <p14:creationId xmlns:p14="http://schemas.microsoft.com/office/powerpoint/2010/main" val="2156937435"/>
      </p:ext>
    </p:extLst>
  </p:cSld>
  <p:clrMap bg1="lt1" tx1="dk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500" b="0" i="0" u="none" strike="noStrike" cap="none" baseline="0">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466246"/>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Lst>
  <p:timing>
    <p:tnLst>
      <p:par>
        <p:cTn xmlns:p14="http://schemas.microsoft.com/office/powerpoint/2010/main" id="1" dur="indefinite" restart="never" nodeType="tmRoot"/>
      </p:par>
    </p:tnLst>
  </p:timing>
  <p:hf hdr="0" dt="0"/>
  <p:txStyles>
    <p:titleStyle>
      <a:lvl1pPr algn="l" defTabSz="91376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40" indent="-228440" algn="l" defTabSz="91376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320" indent="-228440" algn="l" defTabSz="91376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200" indent="-228440" algn="l" defTabSz="91376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08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596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284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972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660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3480" indent="-228440" algn="l" defTabSz="91376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0" rtl="0" eaLnBrk="1" latinLnBrk="0" hangingPunct="1">
        <a:defRPr sz="1800" kern="1200">
          <a:solidFill>
            <a:schemeClr val="tx1"/>
          </a:solidFill>
          <a:latin typeface="+mn-lt"/>
          <a:ea typeface="+mn-ea"/>
          <a:cs typeface="+mn-cs"/>
        </a:defRPr>
      </a:lvl1pPr>
      <a:lvl2pPr marL="456880" algn="l" defTabSz="913760" rtl="0" eaLnBrk="1" latinLnBrk="0" hangingPunct="1">
        <a:defRPr sz="1800" kern="1200">
          <a:solidFill>
            <a:schemeClr val="tx1"/>
          </a:solidFill>
          <a:latin typeface="+mn-lt"/>
          <a:ea typeface="+mn-ea"/>
          <a:cs typeface="+mn-cs"/>
        </a:defRPr>
      </a:lvl2pPr>
      <a:lvl3pPr marL="913760" algn="l" defTabSz="913760" rtl="0" eaLnBrk="1" latinLnBrk="0" hangingPunct="1">
        <a:defRPr sz="1800" kern="1200">
          <a:solidFill>
            <a:schemeClr val="tx1"/>
          </a:solidFill>
          <a:latin typeface="+mn-lt"/>
          <a:ea typeface="+mn-ea"/>
          <a:cs typeface="+mn-cs"/>
        </a:defRPr>
      </a:lvl3pPr>
      <a:lvl4pPr marL="1370640" algn="l" defTabSz="913760" rtl="0" eaLnBrk="1" latinLnBrk="0" hangingPunct="1">
        <a:defRPr sz="1800" kern="1200">
          <a:solidFill>
            <a:schemeClr val="tx1"/>
          </a:solidFill>
          <a:latin typeface="+mn-lt"/>
          <a:ea typeface="+mn-ea"/>
          <a:cs typeface="+mn-cs"/>
        </a:defRPr>
      </a:lvl4pPr>
      <a:lvl5pPr marL="1827520" algn="l" defTabSz="913760" rtl="0" eaLnBrk="1" latinLnBrk="0" hangingPunct="1">
        <a:defRPr sz="1800" kern="1200">
          <a:solidFill>
            <a:schemeClr val="tx1"/>
          </a:solidFill>
          <a:latin typeface="+mn-lt"/>
          <a:ea typeface="+mn-ea"/>
          <a:cs typeface="+mn-cs"/>
        </a:defRPr>
      </a:lvl5pPr>
      <a:lvl6pPr marL="2284400" algn="l" defTabSz="913760" rtl="0" eaLnBrk="1" latinLnBrk="0" hangingPunct="1">
        <a:defRPr sz="1800" kern="1200">
          <a:solidFill>
            <a:schemeClr val="tx1"/>
          </a:solidFill>
          <a:latin typeface="+mn-lt"/>
          <a:ea typeface="+mn-ea"/>
          <a:cs typeface="+mn-cs"/>
        </a:defRPr>
      </a:lvl6pPr>
      <a:lvl7pPr marL="2741280" algn="l" defTabSz="913760" rtl="0" eaLnBrk="1" latinLnBrk="0" hangingPunct="1">
        <a:defRPr sz="1800" kern="1200">
          <a:solidFill>
            <a:schemeClr val="tx1"/>
          </a:solidFill>
          <a:latin typeface="+mn-lt"/>
          <a:ea typeface="+mn-ea"/>
          <a:cs typeface="+mn-cs"/>
        </a:defRPr>
      </a:lvl7pPr>
      <a:lvl8pPr marL="3198160" algn="l" defTabSz="913760" rtl="0" eaLnBrk="1" latinLnBrk="0" hangingPunct="1">
        <a:defRPr sz="1800" kern="1200">
          <a:solidFill>
            <a:schemeClr val="tx1"/>
          </a:solidFill>
          <a:latin typeface="+mn-lt"/>
          <a:ea typeface="+mn-ea"/>
          <a:cs typeface="+mn-cs"/>
        </a:defRPr>
      </a:lvl8pPr>
      <a:lvl9pPr marL="3655040" algn="l" defTabSz="91376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6" Type="http://schemas.openxmlformats.org/officeDocument/2006/relationships/image" Target="../media/image88.png"/><Relationship Id="rId47" Type="http://schemas.openxmlformats.org/officeDocument/2006/relationships/image" Target="../media/image89.png"/><Relationship Id="rId48" Type="http://schemas.openxmlformats.org/officeDocument/2006/relationships/image" Target="../media/image90.png"/><Relationship Id="rId49" Type="http://schemas.openxmlformats.org/officeDocument/2006/relationships/image" Target="../media/image91.png"/><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64.png"/><Relationship Id="rId23" Type="http://schemas.openxmlformats.org/officeDocument/2006/relationships/image" Target="../media/image65.png"/><Relationship Id="rId24" Type="http://schemas.openxmlformats.org/officeDocument/2006/relationships/image" Target="../media/image66.png"/><Relationship Id="rId25" Type="http://schemas.openxmlformats.org/officeDocument/2006/relationships/image" Target="../media/image67.jpeg"/><Relationship Id="rId26" Type="http://schemas.openxmlformats.org/officeDocument/2006/relationships/image" Target="../media/image68.png"/><Relationship Id="rId27" Type="http://schemas.openxmlformats.org/officeDocument/2006/relationships/image" Target="../media/image69.png"/><Relationship Id="rId28" Type="http://schemas.openxmlformats.org/officeDocument/2006/relationships/image" Target="../media/image70.png"/><Relationship Id="rId29" Type="http://schemas.openxmlformats.org/officeDocument/2006/relationships/image" Target="../media/image71.png"/><Relationship Id="rId50" Type="http://schemas.openxmlformats.org/officeDocument/2006/relationships/image" Target="../media/image92.png"/><Relationship Id="rId51"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png"/><Relationship Id="rId30" Type="http://schemas.openxmlformats.org/officeDocument/2006/relationships/image" Target="../media/image72.png"/><Relationship Id="rId31" Type="http://schemas.openxmlformats.org/officeDocument/2006/relationships/image" Target="../media/image73.png"/><Relationship Id="rId32" Type="http://schemas.openxmlformats.org/officeDocument/2006/relationships/image" Target="../media/image74.png"/><Relationship Id="rId9" Type="http://schemas.openxmlformats.org/officeDocument/2006/relationships/image" Target="../media/image51.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33" Type="http://schemas.openxmlformats.org/officeDocument/2006/relationships/image" Target="../media/image75.png"/><Relationship Id="rId34" Type="http://schemas.openxmlformats.org/officeDocument/2006/relationships/image" Target="../media/image76.png"/><Relationship Id="rId35" Type="http://schemas.openxmlformats.org/officeDocument/2006/relationships/image" Target="../media/image77.png"/><Relationship Id="rId36" Type="http://schemas.openxmlformats.org/officeDocument/2006/relationships/image" Target="../media/image78.png"/><Relationship Id="rId10" Type="http://schemas.openxmlformats.org/officeDocument/2006/relationships/image" Target="../media/image52.jpe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jpeg"/><Relationship Id="rId16" Type="http://schemas.openxmlformats.org/officeDocument/2006/relationships/image" Target="../media/image58.jpeg"/><Relationship Id="rId17" Type="http://schemas.openxmlformats.org/officeDocument/2006/relationships/image" Target="../media/image59.emf"/><Relationship Id="rId18" Type="http://schemas.openxmlformats.org/officeDocument/2006/relationships/image" Target="../media/image60.png"/><Relationship Id="rId19" Type="http://schemas.openxmlformats.org/officeDocument/2006/relationships/image" Target="../media/image61.emf"/><Relationship Id="rId37" Type="http://schemas.openxmlformats.org/officeDocument/2006/relationships/image" Target="../media/image79.png"/><Relationship Id="rId38" Type="http://schemas.openxmlformats.org/officeDocument/2006/relationships/image" Target="../media/image80.png"/><Relationship Id="rId39" Type="http://schemas.openxmlformats.org/officeDocument/2006/relationships/image" Target="../media/image81.png"/><Relationship Id="rId40" Type="http://schemas.openxmlformats.org/officeDocument/2006/relationships/image" Target="../media/image82.png"/><Relationship Id="rId41" Type="http://schemas.openxmlformats.org/officeDocument/2006/relationships/image" Target="../media/image83.png"/><Relationship Id="rId42" Type="http://schemas.openxmlformats.org/officeDocument/2006/relationships/image" Target="../media/image84.png"/><Relationship Id="rId43" Type="http://schemas.openxmlformats.org/officeDocument/2006/relationships/image" Target="../media/image85.png"/><Relationship Id="rId44" Type="http://schemas.openxmlformats.org/officeDocument/2006/relationships/image" Target="../media/image86.png"/><Relationship Id="rId45"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jpg"/><Relationship Id="rId7" Type="http://schemas.openxmlformats.org/officeDocument/2006/relationships/image" Target="../media/image1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16.png"/><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16.png"/><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16.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16.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10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8.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 Type="http://schemas.openxmlformats.org/officeDocument/2006/relationships/slideLayout" Target="../slideLayouts/slideLayout84.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1"/>
          </p:nvPr>
        </p:nvSpPr>
        <p:spPr>
          <a:xfrm>
            <a:off x="513774" y="5097292"/>
            <a:ext cx="11134756" cy="857249"/>
          </a:xfrm>
        </p:spPr>
        <p:txBody>
          <a:bodyPr/>
          <a:lstStyle/>
          <a:p>
            <a:r>
              <a:rPr lang="en-US" dirty="0" smtClean="0"/>
              <a:t>   </a:t>
            </a:r>
            <a:endParaRPr lang="en-US" dirty="0"/>
          </a:p>
        </p:txBody>
      </p:sp>
      <p:sp>
        <p:nvSpPr>
          <p:cNvPr id="6" name="Shape 163"/>
          <p:cNvSpPr txBox="1">
            <a:spLocks noGrp="1"/>
          </p:cNvSpPr>
          <p:nvPr>
            <p:ph type="body" sz="quarter" idx="10"/>
          </p:nvPr>
        </p:nvSpPr>
        <p:spPr>
          <a:xfrm>
            <a:off x="513775" y="3370817"/>
            <a:ext cx="11139027" cy="1520432"/>
          </a:xfrm>
          <a:prstGeom prst="rect">
            <a:avLst/>
          </a:prstGeom>
          <a:noFill/>
          <a:ln>
            <a:noFill/>
          </a:ln>
        </p:spPr>
        <p:txBody>
          <a:bodyPr lIns="91417" tIns="45697" rIns="91417" bIns="45697" anchor="t" anchorCtr="0">
            <a:noAutofit/>
          </a:bodyPr>
          <a:lstStyle/>
          <a:p>
            <a:pPr algn="ctr" defTabSz="914338">
              <a:lnSpc>
                <a:spcPct val="100000"/>
              </a:lnSpc>
              <a:spcBef>
                <a:spcPts val="0"/>
              </a:spcBef>
              <a:buSzPct val="25000"/>
            </a:pPr>
            <a:r>
              <a:rPr lang="en-US" sz="6100" kern="0" dirty="0">
                <a:solidFill>
                  <a:srgbClr val="FFFFFF"/>
                </a:solidFill>
                <a:latin typeface="Helvetica Neue"/>
                <a:ea typeface="Helvetica Neue"/>
                <a:cs typeface="Helvetica Neue"/>
                <a:sym typeface="Helvetica Neue"/>
              </a:rPr>
              <a:t>Digital </a:t>
            </a:r>
            <a:r>
              <a:rPr lang="en-US" sz="6100" kern="0" dirty="0" smtClean="0">
                <a:solidFill>
                  <a:srgbClr val="FFFFFF"/>
                </a:solidFill>
                <a:latin typeface="Helvetica Neue"/>
                <a:ea typeface="Helvetica Neue"/>
                <a:cs typeface="Helvetica Neue"/>
                <a:sym typeface="Helvetica Neue"/>
              </a:rPr>
              <a:t>Acceleration</a:t>
            </a:r>
            <a:endParaRPr lang="en-US" sz="6100" kern="0" dirty="0">
              <a:solidFill>
                <a:srgbClr val="FFFFFF"/>
              </a:solidFill>
              <a:latin typeface="Helvetica Neue"/>
              <a:ea typeface="Helvetica Neue"/>
              <a:cs typeface="Helvetica Neue"/>
              <a:sym typeface="Helvetica Neue"/>
            </a:endParaRPr>
          </a:p>
        </p:txBody>
      </p:sp>
      <p:sp>
        <p:nvSpPr>
          <p:cNvPr id="7" name="Shape 164"/>
          <p:cNvSpPr txBox="1"/>
          <p:nvPr/>
        </p:nvSpPr>
        <p:spPr>
          <a:xfrm>
            <a:off x="-207648" y="4383425"/>
            <a:ext cx="12179299" cy="507831"/>
          </a:xfrm>
          <a:prstGeom prst="rect">
            <a:avLst/>
          </a:prstGeom>
          <a:noFill/>
          <a:ln>
            <a:noFill/>
          </a:ln>
        </p:spPr>
        <p:txBody>
          <a:bodyPr lIns="91417" tIns="45697" rIns="91417" bIns="45697" anchor="t" anchorCtr="0">
            <a:noAutofit/>
          </a:bodyPr>
          <a:lstStyle/>
          <a:p>
            <a:pPr algn="ctr" defTabSz="914338">
              <a:buSzPct val="25000"/>
            </a:pPr>
            <a:r>
              <a:rPr lang="en-US" sz="2700" kern="0" dirty="0">
                <a:solidFill>
                  <a:prstClr val="white"/>
                </a:solidFill>
                <a:ea typeface="Helvetica Neue"/>
                <a:cs typeface="Helvetica Neue"/>
                <a:sym typeface="Helvetica Neue"/>
                <a:rtl val="0"/>
              </a:rPr>
              <a:t>Powered by Apigee</a:t>
            </a:r>
          </a:p>
        </p:txBody>
      </p:sp>
    </p:spTree>
    <p:extLst>
      <p:ext uri="{BB962C8B-B14F-4D97-AF65-F5344CB8AC3E}">
        <p14:creationId xmlns:p14="http://schemas.microsoft.com/office/powerpoint/2010/main" val="264973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2800" dirty="0">
                <a:latin typeface="Helvetica Neue Light"/>
                <a:cs typeface="Helvetica Neue Light"/>
              </a:rPr>
              <a:t>Major Customers in All Major Verticals</a:t>
            </a:r>
          </a:p>
        </p:txBody>
      </p:sp>
      <p:sp>
        <p:nvSpPr>
          <p:cNvPr id="6" name="TextBox 5"/>
          <p:cNvSpPr txBox="1"/>
          <p:nvPr/>
        </p:nvSpPr>
        <p:spPr>
          <a:xfrm>
            <a:off x="655935" y="2295252"/>
            <a:ext cx="1676400" cy="338548"/>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a:latin typeface="Helvetica Neue Light"/>
                <a:cs typeface="Helvetica Neue Light"/>
              </a:rPr>
              <a:t>Financials</a:t>
            </a:r>
          </a:p>
        </p:txBody>
      </p:sp>
      <p:sp>
        <p:nvSpPr>
          <p:cNvPr id="7" name="TextBox 6"/>
          <p:cNvSpPr txBox="1"/>
          <p:nvPr/>
        </p:nvSpPr>
        <p:spPr>
          <a:xfrm>
            <a:off x="655936" y="3232055"/>
            <a:ext cx="1219199" cy="338548"/>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a:latin typeface="Helvetica Neue Light"/>
                <a:cs typeface="Helvetica Neue Light"/>
              </a:rPr>
              <a:t>Retail</a:t>
            </a:r>
          </a:p>
        </p:txBody>
      </p:sp>
      <p:sp>
        <p:nvSpPr>
          <p:cNvPr id="8" name="TextBox 7"/>
          <p:cNvSpPr txBox="1"/>
          <p:nvPr/>
        </p:nvSpPr>
        <p:spPr>
          <a:xfrm>
            <a:off x="655932" y="4045750"/>
            <a:ext cx="1752599" cy="584769"/>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a:latin typeface="Helvetica Neue Light"/>
                <a:cs typeface="Helvetica Neue Light"/>
              </a:rPr>
              <a:t>Media</a:t>
            </a:r>
            <a:r>
              <a:rPr lang="en-US" b="0" dirty="0" smtClean="0">
                <a:latin typeface="Helvetica Neue Light"/>
                <a:cs typeface="Helvetica Neue Light"/>
              </a:rPr>
              <a:t> and </a:t>
            </a:r>
            <a:br>
              <a:rPr lang="en-US" b="0" dirty="0" smtClean="0">
                <a:latin typeface="Helvetica Neue Light"/>
                <a:cs typeface="Helvetica Neue Light"/>
              </a:rPr>
            </a:br>
            <a:r>
              <a:rPr lang="en-US" b="0" dirty="0" smtClean="0">
                <a:latin typeface="Helvetica Neue Light"/>
                <a:cs typeface="Helvetica Neue Light"/>
              </a:rPr>
              <a:t>Entertainment</a:t>
            </a:r>
            <a:endParaRPr lang="en-US" b="0" dirty="0">
              <a:latin typeface="Helvetica Neue Light"/>
              <a:cs typeface="Helvetica Neue Light"/>
            </a:endParaRPr>
          </a:p>
        </p:txBody>
      </p:sp>
      <p:sp>
        <p:nvSpPr>
          <p:cNvPr id="9" name="TextBox 8"/>
          <p:cNvSpPr txBox="1"/>
          <p:nvPr/>
        </p:nvSpPr>
        <p:spPr>
          <a:xfrm>
            <a:off x="655934" y="5105662"/>
            <a:ext cx="1362612" cy="338548"/>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smtClean="0">
                <a:latin typeface="Helvetica Neue Light"/>
                <a:cs typeface="Helvetica Neue Light"/>
              </a:rPr>
              <a:t>Technology</a:t>
            </a:r>
            <a:endParaRPr lang="en-US" b="0" dirty="0">
              <a:latin typeface="Helvetica Neue Light"/>
              <a:cs typeface="Helvetica Neue Light"/>
            </a:endParaRPr>
          </a:p>
        </p:txBody>
      </p:sp>
      <p:sp>
        <p:nvSpPr>
          <p:cNvPr id="10" name="TextBox 9"/>
          <p:cNvSpPr txBox="1"/>
          <p:nvPr/>
        </p:nvSpPr>
        <p:spPr>
          <a:xfrm>
            <a:off x="655936" y="1235341"/>
            <a:ext cx="1219199" cy="584769"/>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smtClean="0">
                <a:latin typeface="Helvetica Neue Light"/>
                <a:cs typeface="Helvetica Neue Light"/>
              </a:rPr>
              <a:t>Service Providers</a:t>
            </a:r>
            <a:endParaRPr lang="en-US" b="0" dirty="0">
              <a:latin typeface="Helvetica Neue Light"/>
              <a:cs typeface="Helvetica Neue Light"/>
            </a:endParaRPr>
          </a:p>
        </p:txBody>
      </p:sp>
      <p:sp>
        <p:nvSpPr>
          <p:cNvPr id="11" name="TextBox 10"/>
          <p:cNvSpPr txBox="1"/>
          <p:nvPr/>
        </p:nvSpPr>
        <p:spPr>
          <a:xfrm>
            <a:off x="655933" y="5919362"/>
            <a:ext cx="1828800" cy="584769"/>
          </a:xfrm>
          <a:prstGeom prst="rect">
            <a:avLst/>
          </a:prstGeom>
          <a:noFill/>
        </p:spPr>
        <p:txBody>
          <a:bodyPr wrap="square" lIns="91433" tIns="45717" rIns="91433" bIns="45717" rtlCol="0" anchor="ctr" anchorCtr="0">
            <a:spAutoFit/>
          </a:bodyPr>
          <a:lstStyle>
            <a:defPPr>
              <a:defRPr lang="en-US"/>
            </a:defPPr>
            <a:lvl1pPr>
              <a:defRPr sz="1600" b="1">
                <a:solidFill>
                  <a:schemeClr val="accent4"/>
                </a:solidFill>
                <a:cs typeface="Helvetica"/>
              </a:defRPr>
            </a:lvl1pPr>
          </a:lstStyle>
          <a:p>
            <a:r>
              <a:rPr lang="en-US" b="0" dirty="0" smtClean="0">
                <a:latin typeface="Helvetica Neue Light"/>
                <a:cs typeface="Helvetica Neue Light"/>
              </a:rPr>
              <a:t>Life Sciences</a:t>
            </a:r>
          </a:p>
          <a:p>
            <a:r>
              <a:rPr lang="en-US" b="0" dirty="0" smtClean="0">
                <a:latin typeface="Helvetica Neue Light"/>
                <a:cs typeface="Helvetica Neue Light"/>
              </a:rPr>
              <a:t>Healthcare</a:t>
            </a:r>
            <a:endParaRPr lang="en-US" b="0" dirty="0">
              <a:latin typeface="Helvetica Neue Light"/>
              <a:cs typeface="Helvetica Neue Light"/>
            </a:endParaRPr>
          </a:p>
        </p:txBody>
      </p:sp>
      <p:cxnSp>
        <p:nvCxnSpPr>
          <p:cNvPr id="12" name="Straight Connector 11"/>
          <p:cNvCxnSpPr/>
          <p:nvPr/>
        </p:nvCxnSpPr>
        <p:spPr>
          <a:xfrm>
            <a:off x="579903" y="2019947"/>
            <a:ext cx="8890575"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79906" y="2019947"/>
            <a:ext cx="10849952"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79906" y="4825416"/>
            <a:ext cx="10849952"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79906" y="5780352"/>
            <a:ext cx="10849952"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21" name="Picture 3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16163" b="21851"/>
          <a:stretch/>
        </p:blipFill>
        <p:spPr bwMode="auto">
          <a:xfrm>
            <a:off x="3477065" y="3241853"/>
            <a:ext cx="647958" cy="41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 name="Picture 2" descr="https://encrypted-tbn3.gstatic.com/images?q=tbn:ANd9GcTw7iIgm_DRviKGzFGa-r1CdV0J7eoemZ4vfRlXgPgvpuGPy6AIPA"/>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45094" y="3297835"/>
            <a:ext cx="743686" cy="40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rcRect t="33477" b="32321"/>
          <a:stretch>
            <a:fillRect/>
          </a:stretch>
        </p:blipFill>
        <p:spPr>
          <a:xfrm>
            <a:off x="9564927" y="3328438"/>
            <a:ext cx="1047284" cy="358049"/>
          </a:xfrm>
          <a:prstGeom prst="rect">
            <a:avLst/>
          </a:prstGeom>
        </p:spPr>
      </p:pic>
      <p:pic>
        <p:nvPicPr>
          <p:cNvPr id="25" name="Picture 24"/>
          <p:cNvPicPr>
            <a:picLocks noChangeAspect="1"/>
          </p:cNvPicPr>
          <p:nvPr/>
        </p:nvPicPr>
        <p:blipFill>
          <a:blip r:embed="rId6"/>
          <a:stretch>
            <a:fillRect/>
          </a:stretch>
        </p:blipFill>
        <p:spPr>
          <a:xfrm>
            <a:off x="2347162" y="4055542"/>
            <a:ext cx="751666" cy="64652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93121" y="4102053"/>
            <a:ext cx="433818" cy="55349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16897" y="4112299"/>
            <a:ext cx="419356" cy="558916"/>
          </a:xfrm>
          <a:prstGeom prst="rect">
            <a:avLst/>
          </a:prstGeom>
        </p:spPr>
      </p:pic>
      <p:pic>
        <p:nvPicPr>
          <p:cNvPr id="28"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906191" y="5172781"/>
            <a:ext cx="887736" cy="27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 name="Picture 34" descr="https://encrypted-tbn2.google.com/images?q=tbn:ANd9GcSTWW9IT8W2otZ4NfR3EXMTnoB3Y-Q2slF8Adt9zOoOzceIQqK3"/>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574464" y="1324636"/>
            <a:ext cx="481766" cy="4880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11"/>
          <a:stretch>
            <a:fillRect/>
          </a:stretch>
        </p:blipFill>
        <p:spPr>
          <a:xfrm>
            <a:off x="9491932" y="1489663"/>
            <a:ext cx="804180" cy="273312"/>
          </a:xfrm>
          <a:prstGeom prst="rect">
            <a:avLst/>
          </a:prstGeom>
        </p:spPr>
      </p:pic>
      <p:pic>
        <p:nvPicPr>
          <p:cNvPr id="35" name="Picture 3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175061" y="1247908"/>
            <a:ext cx="830882" cy="641496"/>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276434" y="1274346"/>
            <a:ext cx="1070333" cy="618169"/>
          </a:xfrm>
          <a:prstGeom prst="rect">
            <a:avLst/>
          </a:prstGeom>
        </p:spPr>
      </p:pic>
      <p:pic>
        <p:nvPicPr>
          <p:cNvPr id="37" name="Picture 36" descr="walgreens.png"/>
          <p:cNvPicPr>
            <a:picLocks noChangeAspect="1"/>
          </p:cNvPicPr>
          <p:nvPr/>
        </p:nvPicPr>
        <p:blipFill rotWithShape="1">
          <a:blip r:embed="rId14" cstate="print">
            <a:extLst>
              <a:ext uri="{28A0092B-C50C-407E-A947-70E740481C1C}">
                <a14:useLocalDpi xmlns:a14="http://schemas.microsoft.com/office/drawing/2010/main"/>
              </a:ext>
            </a:extLst>
          </a:blip>
          <a:srcRect l="10644" t="-553" r="14222" b="-12060"/>
          <a:stretch/>
        </p:blipFill>
        <p:spPr>
          <a:xfrm>
            <a:off x="2122948" y="3332984"/>
            <a:ext cx="1181962" cy="348821"/>
          </a:xfrm>
          <a:prstGeom prst="rect">
            <a:avLst/>
          </a:prstGeom>
        </p:spPr>
      </p:pic>
      <p:pic>
        <p:nvPicPr>
          <p:cNvPr id="38" name="Picture 37" descr="111026_SMART_FINAL-Logo_RGB.jp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97760" y="1374339"/>
            <a:ext cx="777271" cy="388636"/>
          </a:xfrm>
          <a:prstGeom prst="rect">
            <a:avLst/>
          </a:prstGeom>
          <a:ln>
            <a:noFill/>
          </a:ln>
        </p:spPr>
      </p:pic>
      <p:pic>
        <p:nvPicPr>
          <p:cNvPr id="40" name="Picture 22" descr="https://encrypted-tbn3.google.com/images?q=tbn:ANd9GcThMsj_JoNs9viYOASx4iM_m_Mr-PEZswilCzuwsPzSBk1W12gN"/>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7243084" y="4209087"/>
            <a:ext cx="1285536" cy="38609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784234" y="4282046"/>
            <a:ext cx="1439804" cy="329324"/>
          </a:xfrm>
          <a:prstGeom prst="rect">
            <a:avLst/>
          </a:prstGeom>
          <a:ln>
            <a:noFill/>
          </a:ln>
        </p:spPr>
      </p:pic>
      <p:pic>
        <p:nvPicPr>
          <p:cNvPr id="42" name="Picture 4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219044" y="4242089"/>
            <a:ext cx="911182" cy="273427"/>
          </a:xfrm>
          <a:prstGeom prst="rect">
            <a:avLst/>
          </a:prstGeom>
          <a:ln>
            <a:noFill/>
          </a:ln>
        </p:spPr>
      </p:pic>
      <p:pic>
        <p:nvPicPr>
          <p:cNvPr id="43" name="Picture 42" descr="itv_logo.eps"/>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8748585" y="4181639"/>
            <a:ext cx="771525" cy="394335"/>
          </a:xfrm>
          <a:prstGeom prst="rect">
            <a:avLst/>
          </a:prstGeom>
        </p:spPr>
      </p:pic>
      <p:pic>
        <p:nvPicPr>
          <p:cNvPr id="44" name="Picture 4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72530" y="1364200"/>
            <a:ext cx="408922" cy="408923"/>
          </a:xfrm>
          <a:prstGeom prst="rect">
            <a:avLst/>
          </a:prstGeom>
        </p:spPr>
      </p:pic>
      <p:pic>
        <p:nvPicPr>
          <p:cNvPr id="45" name="Picture 4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217737" y="6087889"/>
            <a:ext cx="1087712" cy="293567"/>
          </a:xfrm>
          <a:prstGeom prst="rect">
            <a:avLst/>
          </a:prstGeom>
        </p:spPr>
      </p:pic>
      <p:pic>
        <p:nvPicPr>
          <p:cNvPr id="49" name="Picture 48"/>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753867" y="5167627"/>
            <a:ext cx="937817" cy="313967"/>
          </a:xfrm>
          <a:prstGeom prst="rect">
            <a:avLst/>
          </a:prstGeom>
        </p:spPr>
      </p:pic>
      <p:pic>
        <p:nvPicPr>
          <p:cNvPr id="51" name="Picture 50"/>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8277577" y="5124435"/>
            <a:ext cx="1364078" cy="416231"/>
          </a:xfrm>
          <a:prstGeom prst="rect">
            <a:avLst/>
          </a:prstGeom>
        </p:spPr>
      </p:pic>
      <p:pic>
        <p:nvPicPr>
          <p:cNvPr id="52" name="Picture 51" descr="Pitney_Bowes-wt-01.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753091" y="5147541"/>
            <a:ext cx="1674703" cy="393123"/>
          </a:xfrm>
          <a:prstGeom prst="rect">
            <a:avLst/>
          </a:prstGeom>
          <a:ln>
            <a:noFill/>
          </a:ln>
        </p:spPr>
      </p:pic>
      <p:pic>
        <p:nvPicPr>
          <p:cNvPr id="53" name="Picture 52" descr="LiveOps_logo_noR_HiRes.jp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197637" y="5198227"/>
            <a:ext cx="983582" cy="266928"/>
          </a:xfrm>
          <a:prstGeom prst="rect">
            <a:avLst/>
          </a:prstGeom>
          <a:ln>
            <a:noFill/>
          </a:ln>
        </p:spPr>
      </p:pic>
      <p:pic>
        <p:nvPicPr>
          <p:cNvPr id="54" name="Picture 53"/>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713549" y="3345447"/>
            <a:ext cx="817422" cy="271772"/>
          </a:xfrm>
          <a:prstGeom prst="rect">
            <a:avLst/>
          </a:prstGeom>
        </p:spPr>
      </p:pic>
      <p:cxnSp>
        <p:nvCxnSpPr>
          <p:cNvPr id="55" name="Straight Connector 54"/>
          <p:cNvCxnSpPr/>
          <p:nvPr/>
        </p:nvCxnSpPr>
        <p:spPr>
          <a:xfrm>
            <a:off x="579906" y="3009763"/>
            <a:ext cx="10849952"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5295776" y="3208901"/>
            <a:ext cx="1071527" cy="476829"/>
          </a:xfrm>
          <a:prstGeom prst="rect">
            <a:avLst/>
          </a:prstGeom>
        </p:spPr>
      </p:pic>
      <p:cxnSp>
        <p:nvCxnSpPr>
          <p:cNvPr id="57" name="Straight Connector 56"/>
          <p:cNvCxnSpPr/>
          <p:nvPr/>
        </p:nvCxnSpPr>
        <p:spPr>
          <a:xfrm>
            <a:off x="556814" y="3902367"/>
            <a:ext cx="10873041" cy="0"/>
          </a:xfrm>
          <a:prstGeom prst="line">
            <a:avLst/>
          </a:prstGeom>
          <a:ln w="3175" cmpd="sng">
            <a:solidFill>
              <a:schemeClr val="accent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499182" y="3092541"/>
            <a:ext cx="534034" cy="709307"/>
          </a:xfrm>
          <a:prstGeom prst="rect">
            <a:avLst/>
          </a:prstGeom>
        </p:spPr>
      </p:pic>
      <p:pic>
        <p:nvPicPr>
          <p:cNvPr id="60" name="Picture 59"/>
          <p:cNvPicPr>
            <a:picLocks noChangeAspect="1"/>
          </p:cNvPicPr>
          <p:nvPr/>
        </p:nvPicPr>
        <p:blipFill>
          <a:blip r:embed="rId29"/>
          <a:stretch>
            <a:fillRect/>
          </a:stretch>
        </p:blipFill>
        <p:spPr>
          <a:xfrm>
            <a:off x="5849662" y="4919489"/>
            <a:ext cx="1158388" cy="772259"/>
          </a:xfrm>
          <a:prstGeom prst="rect">
            <a:avLst/>
          </a:prstGeom>
        </p:spPr>
      </p:pic>
      <p:pic>
        <p:nvPicPr>
          <p:cNvPr id="61" name="Picture 60"/>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292412" y="4956265"/>
            <a:ext cx="1029590" cy="685147"/>
          </a:xfrm>
          <a:prstGeom prst="rect">
            <a:avLst/>
          </a:prstGeom>
        </p:spPr>
      </p:pic>
      <p:pic>
        <p:nvPicPr>
          <p:cNvPr id="62" name="Picture 61"/>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091034" y="1196405"/>
            <a:ext cx="1054734" cy="693003"/>
          </a:xfrm>
          <a:prstGeom prst="rect">
            <a:avLst/>
          </a:prstGeom>
        </p:spPr>
      </p:pic>
      <p:pic>
        <p:nvPicPr>
          <p:cNvPr id="63" name="Picture 62"/>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291741" y="4133539"/>
            <a:ext cx="1019478" cy="468159"/>
          </a:xfrm>
          <a:prstGeom prst="rect">
            <a:avLst/>
          </a:prstGeom>
        </p:spPr>
      </p:pic>
      <p:pic>
        <p:nvPicPr>
          <p:cNvPr id="89" name="Picture 88"/>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8071680" y="1401687"/>
            <a:ext cx="1250969" cy="464189"/>
          </a:xfrm>
          <a:prstGeom prst="rect">
            <a:avLst/>
          </a:prstGeom>
        </p:spPr>
      </p:pic>
      <p:pic>
        <p:nvPicPr>
          <p:cNvPr id="90" name="Picture 89"/>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0543363" y="3046639"/>
            <a:ext cx="811492" cy="811492"/>
          </a:xfrm>
          <a:prstGeom prst="rect">
            <a:avLst/>
          </a:prstGeom>
        </p:spPr>
      </p:pic>
      <p:pic>
        <p:nvPicPr>
          <p:cNvPr id="91" name="Picture 90"/>
          <p:cNvPicPr>
            <a:picLocks noChangeAspect="1"/>
          </p:cNvPicPr>
          <p:nvPr/>
        </p:nvPicPr>
        <p:blipFill>
          <a:blip r:embed="rId35"/>
          <a:stretch>
            <a:fillRect/>
          </a:stretch>
        </p:blipFill>
        <p:spPr>
          <a:xfrm>
            <a:off x="7509245" y="6123147"/>
            <a:ext cx="1204302" cy="235479"/>
          </a:xfrm>
          <a:prstGeom prst="rect">
            <a:avLst/>
          </a:prstGeom>
        </p:spPr>
      </p:pic>
      <p:pic>
        <p:nvPicPr>
          <p:cNvPr id="93" name="Picture 92"/>
          <p:cNvPicPr>
            <a:picLocks noChangeAspect="1"/>
          </p:cNvPicPr>
          <p:nvPr/>
        </p:nvPicPr>
        <p:blipFill>
          <a:blip r:embed="rId36"/>
          <a:stretch>
            <a:fillRect/>
          </a:stretch>
        </p:blipFill>
        <p:spPr>
          <a:xfrm>
            <a:off x="4278389" y="3176548"/>
            <a:ext cx="861747" cy="556747"/>
          </a:xfrm>
          <a:prstGeom prst="rect">
            <a:avLst/>
          </a:prstGeom>
        </p:spPr>
      </p:pic>
      <p:pic>
        <p:nvPicPr>
          <p:cNvPr id="94" name="Picture 93"/>
          <p:cNvPicPr>
            <a:picLocks noChangeAspect="1"/>
          </p:cNvPicPr>
          <p:nvPr/>
        </p:nvPicPr>
        <p:blipFill rotWithShape="1">
          <a:blip r:embed="rId37" cstate="print">
            <a:extLst>
              <a:ext uri="{28A0092B-C50C-407E-A947-70E740481C1C}">
                <a14:useLocalDpi xmlns:a14="http://schemas.microsoft.com/office/drawing/2010/main"/>
              </a:ext>
            </a:extLst>
          </a:blip>
          <a:srcRect/>
          <a:stretch/>
        </p:blipFill>
        <p:spPr>
          <a:xfrm>
            <a:off x="7219343" y="3328391"/>
            <a:ext cx="568210" cy="319575"/>
          </a:xfrm>
          <a:prstGeom prst="rect">
            <a:avLst/>
          </a:prstGeom>
        </p:spPr>
      </p:pic>
      <p:pic>
        <p:nvPicPr>
          <p:cNvPr id="95" name="Picture 94"/>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0669627" y="1322198"/>
            <a:ext cx="676218" cy="543679"/>
          </a:xfrm>
          <a:prstGeom prst="rect">
            <a:avLst/>
          </a:prstGeom>
        </p:spPr>
      </p:pic>
      <p:pic>
        <p:nvPicPr>
          <p:cNvPr id="2" name="Picture 1"/>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2289595" y="6075869"/>
            <a:ext cx="1231327" cy="353491"/>
          </a:xfrm>
          <a:prstGeom prst="rect">
            <a:avLst/>
          </a:prstGeom>
        </p:spPr>
      </p:pic>
      <p:pic>
        <p:nvPicPr>
          <p:cNvPr id="3" name="Picture 2"/>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3747777" y="6037033"/>
            <a:ext cx="800945" cy="437359"/>
          </a:xfrm>
          <a:prstGeom prst="rect">
            <a:avLst/>
          </a:prstGeom>
        </p:spPr>
      </p:pic>
      <p:pic>
        <p:nvPicPr>
          <p:cNvPr id="5" name="Picture 4"/>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619680" y="6155490"/>
            <a:ext cx="1222023" cy="213513"/>
          </a:xfrm>
          <a:prstGeom prst="rect">
            <a:avLst/>
          </a:prstGeom>
        </p:spPr>
      </p:pic>
      <p:pic>
        <p:nvPicPr>
          <p:cNvPr id="24" name="Picture 23"/>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5955400" y="6075436"/>
            <a:ext cx="1373478" cy="330597"/>
          </a:xfrm>
          <a:prstGeom prst="rect">
            <a:avLst/>
          </a:prstGeom>
        </p:spPr>
      </p:pic>
      <p:pic>
        <p:nvPicPr>
          <p:cNvPr id="39" name="Picture 3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8878046" y="6031128"/>
            <a:ext cx="1163045" cy="365445"/>
          </a:xfrm>
          <a:prstGeom prst="rect">
            <a:avLst/>
          </a:prstGeom>
        </p:spPr>
      </p:pic>
      <p:pic>
        <p:nvPicPr>
          <p:cNvPr id="65" name="Picture 64"/>
          <p:cNvPicPr>
            <a:picLocks noChangeAspect="1"/>
          </p:cNvPicPr>
          <p:nvPr/>
        </p:nvPicPr>
        <p:blipFill>
          <a:blip r:embed="rId44"/>
          <a:stretch>
            <a:fillRect/>
          </a:stretch>
        </p:blipFill>
        <p:spPr>
          <a:xfrm>
            <a:off x="5889647" y="2018581"/>
            <a:ext cx="1672456" cy="987147"/>
          </a:xfrm>
          <a:prstGeom prst="rect">
            <a:avLst/>
          </a:prstGeom>
        </p:spPr>
      </p:pic>
      <p:pic>
        <p:nvPicPr>
          <p:cNvPr id="66" name="Picture 4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8855843" y="2470602"/>
            <a:ext cx="1019137" cy="37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7" name="Picture 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506987" y="2565849"/>
            <a:ext cx="1142940" cy="18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8" name="Picture 67"/>
          <p:cNvPicPr>
            <a:picLocks noChangeAspect="1"/>
          </p:cNvPicPr>
          <p:nvPr/>
        </p:nvPicPr>
        <p:blipFill>
          <a:blip r:embed="rId47"/>
          <a:srcRect t="33035" b="14530"/>
          <a:stretch>
            <a:fillRect/>
          </a:stretch>
        </p:blipFill>
        <p:spPr>
          <a:xfrm>
            <a:off x="3863650" y="2410787"/>
            <a:ext cx="1082373" cy="202720"/>
          </a:xfrm>
          <a:prstGeom prst="rect">
            <a:avLst/>
          </a:prstGeom>
        </p:spPr>
      </p:pic>
      <p:pic>
        <p:nvPicPr>
          <p:cNvPr id="69" name="Picture 68"/>
          <p:cNvPicPr>
            <a:picLocks noChangeAspect="1"/>
          </p:cNvPicPr>
          <p:nvPr/>
        </p:nvPicPr>
        <p:blipFill>
          <a:blip r:embed="rId48"/>
          <a:stretch>
            <a:fillRect/>
          </a:stretch>
        </p:blipFill>
        <p:spPr>
          <a:xfrm>
            <a:off x="5019729" y="2173781"/>
            <a:ext cx="901726" cy="676731"/>
          </a:xfrm>
          <a:prstGeom prst="rect">
            <a:avLst/>
          </a:prstGeom>
        </p:spPr>
      </p:pic>
      <p:pic>
        <p:nvPicPr>
          <p:cNvPr id="70" name="Picture 69"/>
          <p:cNvPicPr>
            <a:picLocks noChangeAspect="1"/>
          </p:cNvPicPr>
          <p:nvPr/>
        </p:nvPicPr>
        <p:blipFill>
          <a:blip r:embed="rId49"/>
          <a:stretch>
            <a:fillRect/>
          </a:stretch>
        </p:blipFill>
        <p:spPr>
          <a:xfrm>
            <a:off x="2301732" y="2341022"/>
            <a:ext cx="1339723" cy="342265"/>
          </a:xfrm>
          <a:prstGeom prst="rect">
            <a:avLst/>
          </a:prstGeom>
        </p:spPr>
      </p:pic>
      <p:pic>
        <p:nvPicPr>
          <p:cNvPr id="71" name="Picture 70"/>
          <p:cNvPicPr>
            <a:picLocks noChangeAspect="1"/>
          </p:cNvPicPr>
          <p:nvPr/>
        </p:nvPicPr>
        <p:blipFill>
          <a:blip r:embed="rId50"/>
          <a:stretch>
            <a:fillRect/>
          </a:stretch>
        </p:blipFill>
        <p:spPr>
          <a:xfrm>
            <a:off x="9718813" y="2122669"/>
            <a:ext cx="1293208" cy="251556"/>
          </a:xfrm>
          <a:prstGeom prst="rect">
            <a:avLst/>
          </a:prstGeom>
        </p:spPr>
      </p:pic>
      <p:pic>
        <p:nvPicPr>
          <p:cNvPr id="72" name="Picture 71"/>
          <p:cNvPicPr>
            <a:picLocks noChangeAspect="1"/>
          </p:cNvPicPr>
          <p:nvPr/>
        </p:nvPicPr>
        <p:blipFill>
          <a:blip r:embed="rId51"/>
          <a:stretch>
            <a:fillRect/>
          </a:stretch>
        </p:blipFill>
        <p:spPr>
          <a:xfrm>
            <a:off x="7242365" y="2173789"/>
            <a:ext cx="1767329" cy="691083"/>
          </a:xfrm>
          <a:prstGeom prst="rect">
            <a:avLst/>
          </a:prstGeom>
        </p:spPr>
      </p:pic>
    </p:spTree>
    <p:extLst>
      <p:ext uri="{BB962C8B-B14F-4D97-AF65-F5344CB8AC3E}">
        <p14:creationId xmlns:p14="http://schemas.microsoft.com/office/powerpoint/2010/main" val="8370941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3146" y="615752"/>
            <a:ext cx="10137304" cy="5706695"/>
            <a:chOff x="-387146" y="140579"/>
            <a:chExt cx="9144095" cy="5142215"/>
          </a:xfrm>
        </p:grpSpPr>
        <p:pic>
          <p:nvPicPr>
            <p:cNvPr id="33" name="Picture 2" descr="C:\Users\janice\Desktop\_Apigee0723\_PNG\iphon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146" y="140579"/>
              <a:ext cx="9144095" cy="51422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C:\Users\janice\Desktop\Apigee\_PNG\pic3.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50221" y="2253057"/>
              <a:ext cx="1324648" cy="139524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77026" y="627674"/>
              <a:ext cx="1333110" cy="1313306"/>
            </a:xfrm>
            <a:prstGeom prst="ellipse">
              <a:avLst/>
            </a:prstGeom>
          </p:spPr>
        </p:pic>
        <p:pic>
          <p:nvPicPr>
            <p:cNvPr id="36" name="Picture 4" descr="C:\Users\janice\Desktop\Apigee\_PNG\pic2.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01809" y="2332187"/>
              <a:ext cx="1695080" cy="1776639"/>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Title 2"/>
          <p:cNvSpPr>
            <a:spLocks noGrp="1"/>
          </p:cNvSpPr>
          <p:nvPr>
            <p:ph type="title"/>
          </p:nvPr>
        </p:nvSpPr>
        <p:spPr>
          <a:xfrm>
            <a:off x="851922" y="447327"/>
            <a:ext cx="3722935" cy="674695"/>
          </a:xfrm>
        </p:spPr>
        <p:txBody>
          <a:bodyPr/>
          <a:lstStyle/>
          <a:p>
            <a:r>
              <a:rPr lang="en-US" dirty="0" smtClean="0">
                <a:solidFill>
                  <a:schemeClr val="bg1"/>
                </a:solidFill>
              </a:rPr>
              <a:t>Walgreens</a:t>
            </a:r>
            <a:endParaRPr lang="en-US" dirty="0">
              <a:solidFill>
                <a:schemeClr val="bg1"/>
              </a:solidFill>
            </a:endParaRPr>
          </a:p>
        </p:txBody>
      </p:sp>
      <p:pic>
        <p:nvPicPr>
          <p:cNvPr id="40" name="Picture 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0361" y="384823"/>
            <a:ext cx="2852864" cy="633229"/>
          </a:xfrm>
          <a:prstGeom prst="rect">
            <a:avLst/>
          </a:prstGeom>
        </p:spPr>
      </p:pic>
      <p:sp>
        <p:nvSpPr>
          <p:cNvPr id="41" name="Bullet 1"/>
          <p:cNvSpPr txBox="1"/>
          <p:nvPr/>
        </p:nvSpPr>
        <p:spPr>
          <a:xfrm>
            <a:off x="470361" y="1502562"/>
            <a:ext cx="2947592" cy="1015663"/>
          </a:xfrm>
          <a:prstGeom prst="rect">
            <a:avLst/>
          </a:prstGeom>
          <a:noFill/>
        </p:spPr>
        <p:txBody>
          <a:bodyPr wrap="square" lIns="91433" tIns="45717" rIns="91433" bIns="45717" rtlCol="0">
            <a:spAutoFit/>
          </a:bodyPr>
          <a:lstStyle/>
          <a:p>
            <a:r>
              <a:rPr lang="en-US" sz="2000" spc="-20" dirty="0">
                <a:solidFill>
                  <a:srgbClr val="FC4C02"/>
                </a:solidFill>
                <a:latin typeface="Helvetica Light"/>
                <a:cs typeface="Helvetica Light"/>
              </a:rPr>
              <a:t>More than one refill per second </a:t>
            </a:r>
            <a:r>
              <a:rPr lang="en-US" sz="2000" spc="-20" dirty="0">
                <a:solidFill>
                  <a:srgbClr val="5A5A5A"/>
                </a:solidFill>
                <a:latin typeface="Helvetica Light"/>
                <a:cs typeface="Helvetica Light"/>
              </a:rPr>
              <a:t>via mobile devices</a:t>
            </a:r>
          </a:p>
        </p:txBody>
      </p:sp>
      <p:sp>
        <p:nvSpPr>
          <p:cNvPr id="42" name="Bullet 2"/>
          <p:cNvSpPr txBox="1"/>
          <p:nvPr/>
        </p:nvSpPr>
        <p:spPr>
          <a:xfrm>
            <a:off x="470360" y="3931617"/>
            <a:ext cx="2750075" cy="707887"/>
          </a:xfrm>
          <a:prstGeom prst="rect">
            <a:avLst/>
          </a:prstGeom>
          <a:noFill/>
        </p:spPr>
        <p:txBody>
          <a:bodyPr wrap="square" lIns="91433" tIns="45717" rIns="91433" bIns="45717" rtlCol="0">
            <a:spAutoFit/>
          </a:bodyPr>
          <a:lstStyle/>
          <a:p>
            <a:r>
              <a:rPr lang="en-US" sz="2000" spc="-20" dirty="0">
                <a:solidFill>
                  <a:srgbClr val="FC4C02"/>
                </a:solidFill>
                <a:latin typeface="Helvetica Light"/>
                <a:cs typeface="Helvetica Light"/>
              </a:rPr>
              <a:t>Over 75 partner apps</a:t>
            </a:r>
            <a:r>
              <a:rPr lang="en-US" sz="2000" spc="-20" dirty="0">
                <a:solidFill>
                  <a:srgbClr val="5A5A5A"/>
                </a:solidFill>
                <a:latin typeface="Helvetica Light"/>
                <a:cs typeface="Helvetica Light"/>
              </a:rPr>
              <a:t/>
            </a:r>
            <a:br>
              <a:rPr lang="en-US" sz="2000" spc="-20" dirty="0">
                <a:solidFill>
                  <a:srgbClr val="5A5A5A"/>
                </a:solidFill>
                <a:latin typeface="Helvetica Light"/>
                <a:cs typeface="Helvetica Light"/>
              </a:rPr>
            </a:br>
            <a:r>
              <a:rPr lang="en-US" sz="2000" spc="-20" dirty="0">
                <a:solidFill>
                  <a:srgbClr val="5A5A5A"/>
                </a:solidFill>
                <a:latin typeface="Helvetica Light"/>
                <a:cs typeface="Helvetica Light"/>
              </a:rPr>
              <a:t>using </a:t>
            </a:r>
            <a:r>
              <a:rPr lang="en-US" sz="2000" spc="-20" dirty="0" err="1">
                <a:solidFill>
                  <a:srgbClr val="5A5A5A"/>
                </a:solidFill>
                <a:latin typeface="Helvetica Light"/>
                <a:cs typeface="Helvetica Light"/>
              </a:rPr>
              <a:t>QuickPrint</a:t>
            </a:r>
            <a:r>
              <a:rPr lang="en-US" sz="2000" spc="-20" dirty="0">
                <a:solidFill>
                  <a:srgbClr val="5A5A5A"/>
                </a:solidFill>
                <a:latin typeface="Helvetica Light"/>
                <a:cs typeface="Helvetica Light"/>
              </a:rPr>
              <a:t> APIs</a:t>
            </a:r>
          </a:p>
        </p:txBody>
      </p:sp>
      <p:sp>
        <p:nvSpPr>
          <p:cNvPr id="43" name="Bullet 3"/>
          <p:cNvSpPr txBox="1"/>
          <p:nvPr/>
        </p:nvSpPr>
        <p:spPr>
          <a:xfrm>
            <a:off x="470357" y="2870943"/>
            <a:ext cx="2479740" cy="707948"/>
          </a:xfrm>
          <a:prstGeom prst="rect">
            <a:avLst/>
          </a:prstGeom>
          <a:noFill/>
        </p:spPr>
        <p:txBody>
          <a:bodyPr wrap="square" lIns="91433" tIns="45717" rIns="91433" bIns="45717" rtlCol="0">
            <a:spAutoFit/>
          </a:bodyPr>
          <a:lstStyle/>
          <a:p>
            <a:r>
              <a:rPr lang="en-US" sz="2000" spc="-51" dirty="0">
                <a:solidFill>
                  <a:srgbClr val="FC4C02"/>
                </a:solidFill>
                <a:latin typeface="Helvetica Light"/>
                <a:cs typeface="Helvetica Light"/>
              </a:rPr>
              <a:t>6x sales increase </a:t>
            </a:r>
            <a:r>
              <a:rPr lang="en-US" sz="2000" spc="-51" dirty="0">
                <a:solidFill>
                  <a:srgbClr val="5A5A5A"/>
                </a:solidFill>
                <a:latin typeface="Helvetica Light"/>
                <a:cs typeface="Helvetica Light"/>
              </a:rPr>
              <a:t>versus store only</a:t>
            </a:r>
          </a:p>
        </p:txBody>
      </p:sp>
      <p:sp>
        <p:nvSpPr>
          <p:cNvPr id="44" name="Bullet 1"/>
          <p:cNvSpPr txBox="1"/>
          <p:nvPr/>
        </p:nvSpPr>
        <p:spPr>
          <a:xfrm>
            <a:off x="8322524" y="2422018"/>
            <a:ext cx="3314183" cy="707887"/>
          </a:xfrm>
          <a:prstGeom prst="rect">
            <a:avLst/>
          </a:prstGeom>
          <a:noFill/>
        </p:spPr>
        <p:txBody>
          <a:bodyPr wrap="square" lIns="91433" tIns="45717" rIns="91433" bIns="45717" rtlCol="0">
            <a:spAutoFit/>
          </a:bodyPr>
          <a:lstStyle/>
          <a:p>
            <a:r>
              <a:rPr lang="en-US" sz="2000" spc="-20" dirty="0">
                <a:solidFill>
                  <a:srgbClr val="5A5A5A"/>
                </a:solidFill>
                <a:latin typeface="Helvetica Light"/>
                <a:cs typeface="Helvetica Light"/>
              </a:rPr>
              <a:t>Connect fitness app or device to</a:t>
            </a:r>
            <a:r>
              <a:rPr lang="en-US" sz="2000" spc="-20" dirty="0">
                <a:solidFill>
                  <a:srgbClr val="FC4C02"/>
                </a:solidFill>
                <a:latin typeface="Helvetica Light"/>
                <a:cs typeface="Helvetica Light"/>
              </a:rPr>
              <a:t> loyalty account</a:t>
            </a:r>
          </a:p>
        </p:txBody>
      </p:sp>
      <p:sp>
        <p:nvSpPr>
          <p:cNvPr id="45" name="Bullet 1"/>
          <p:cNvSpPr txBox="1"/>
          <p:nvPr/>
        </p:nvSpPr>
        <p:spPr>
          <a:xfrm>
            <a:off x="8322521" y="1427537"/>
            <a:ext cx="3419362" cy="707887"/>
          </a:xfrm>
          <a:prstGeom prst="rect">
            <a:avLst/>
          </a:prstGeom>
          <a:noFill/>
        </p:spPr>
        <p:txBody>
          <a:bodyPr wrap="square" lIns="91433" tIns="45717" rIns="91433" bIns="45717" rtlCol="0">
            <a:spAutoFit/>
          </a:bodyPr>
          <a:lstStyle/>
          <a:p>
            <a:r>
              <a:rPr lang="en-US" sz="2000" spc="-20" dirty="0">
                <a:solidFill>
                  <a:srgbClr val="5A5A5A"/>
                </a:solidFill>
                <a:latin typeface="Helvetica Light"/>
                <a:cs typeface="Helvetica Light"/>
              </a:rPr>
              <a:t>Digital loyalty program: </a:t>
            </a:r>
            <a:br>
              <a:rPr lang="en-US" sz="2000" spc="-20" dirty="0">
                <a:solidFill>
                  <a:srgbClr val="5A5A5A"/>
                </a:solidFill>
                <a:latin typeface="Helvetica Light"/>
                <a:cs typeface="Helvetica Light"/>
              </a:rPr>
            </a:br>
            <a:r>
              <a:rPr lang="en-US" sz="2000" spc="-20" dirty="0">
                <a:solidFill>
                  <a:srgbClr val="FC4C02"/>
                </a:solidFill>
                <a:latin typeface="Helvetica Light"/>
                <a:cs typeface="Helvetica Light"/>
              </a:rPr>
              <a:t>83M members in 12 months</a:t>
            </a:r>
          </a:p>
        </p:txBody>
      </p:sp>
      <p:sp>
        <p:nvSpPr>
          <p:cNvPr id="46" name="Bullet 1"/>
          <p:cNvSpPr txBox="1"/>
          <p:nvPr/>
        </p:nvSpPr>
        <p:spPr>
          <a:xfrm>
            <a:off x="470360" y="4992223"/>
            <a:ext cx="2657163" cy="400111"/>
          </a:xfrm>
          <a:prstGeom prst="rect">
            <a:avLst/>
          </a:prstGeom>
          <a:noFill/>
        </p:spPr>
        <p:txBody>
          <a:bodyPr wrap="square" lIns="91433" tIns="45717" rIns="91433" bIns="45717" rtlCol="0">
            <a:spAutoFit/>
          </a:bodyPr>
          <a:lstStyle/>
          <a:p>
            <a:r>
              <a:rPr lang="en-US" sz="2000" spc="-20" dirty="0">
                <a:solidFill>
                  <a:srgbClr val="FC4C02"/>
                </a:solidFill>
                <a:latin typeface="Helvetica Light"/>
                <a:cs typeface="Helvetica Light"/>
              </a:rPr>
              <a:t>Platform</a:t>
            </a:r>
            <a:r>
              <a:rPr lang="en-US" sz="2000" spc="-20" dirty="0">
                <a:solidFill>
                  <a:srgbClr val="5A5A5A"/>
                </a:solidFill>
                <a:latin typeface="Helvetica Light"/>
                <a:cs typeface="Helvetica Light"/>
              </a:rPr>
              <a:t> for </a:t>
            </a:r>
            <a:r>
              <a:rPr lang="en-US" sz="2000" spc="-20" dirty="0" err="1">
                <a:solidFill>
                  <a:srgbClr val="5A5A5A"/>
                </a:solidFill>
                <a:latin typeface="Helvetica Light"/>
                <a:cs typeface="Helvetica Light"/>
              </a:rPr>
              <a:t>telehealth</a:t>
            </a:r>
            <a:endParaRPr lang="en-US" sz="2000" spc="-20" dirty="0">
              <a:solidFill>
                <a:srgbClr val="5A5A5A"/>
              </a:solidFill>
              <a:latin typeface="Helvetica Light"/>
              <a:cs typeface="Helvetica Light"/>
            </a:endParaRPr>
          </a:p>
        </p:txBody>
      </p:sp>
    </p:spTree>
    <p:extLst>
      <p:ext uri="{BB962C8B-B14F-4D97-AF65-F5344CB8AC3E}">
        <p14:creationId xmlns:p14="http://schemas.microsoft.com/office/powerpoint/2010/main" val="16761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pic>
        <p:nvPicPr>
          <p:cNvPr id="1457" name="Shape 1457"/>
          <p:cNvPicPr preferRelativeResize="0"/>
          <p:nvPr/>
        </p:nvPicPr>
        <p:blipFill rotWithShape="1">
          <a:blip r:embed="rId3">
            <a:alphaModFix/>
          </a:blip>
          <a:srcRect l="44236" t="57691" r="14762" b="8508"/>
          <a:stretch/>
        </p:blipFill>
        <p:spPr>
          <a:xfrm>
            <a:off x="6372387" y="4099048"/>
            <a:ext cx="4993763" cy="2317531"/>
          </a:xfrm>
          <a:prstGeom prst="rect">
            <a:avLst/>
          </a:prstGeom>
          <a:noFill/>
          <a:ln>
            <a:noFill/>
          </a:ln>
        </p:spPr>
      </p:pic>
      <p:pic>
        <p:nvPicPr>
          <p:cNvPr id="1458" name="Shape 1458"/>
          <p:cNvPicPr preferRelativeResize="0"/>
          <p:nvPr/>
        </p:nvPicPr>
        <p:blipFill rotWithShape="1">
          <a:blip r:embed="rId4">
            <a:alphaModFix/>
          </a:blip>
          <a:srcRect/>
          <a:stretch/>
        </p:blipFill>
        <p:spPr>
          <a:xfrm>
            <a:off x="924947" y="1718"/>
            <a:ext cx="12156914" cy="6856287"/>
          </a:xfrm>
          <a:prstGeom prst="rect">
            <a:avLst/>
          </a:prstGeom>
          <a:noFill/>
          <a:ln>
            <a:noFill/>
          </a:ln>
        </p:spPr>
      </p:pic>
      <p:sp>
        <p:nvSpPr>
          <p:cNvPr id="1459" name="Shape 1459"/>
          <p:cNvSpPr txBox="1"/>
          <p:nvPr/>
        </p:nvSpPr>
        <p:spPr>
          <a:xfrm>
            <a:off x="505145" y="5731773"/>
            <a:ext cx="7825850" cy="784831"/>
          </a:xfrm>
          <a:prstGeom prst="rect">
            <a:avLst/>
          </a:prstGeom>
          <a:noFill/>
          <a:ln>
            <a:noFill/>
          </a:ln>
        </p:spPr>
        <p:txBody>
          <a:bodyPr lIns="91417" tIns="45697" rIns="91417" bIns="45697" anchor="t" anchorCtr="0">
            <a:noAutofit/>
          </a:bodyPr>
          <a:lstStyle/>
          <a:p>
            <a:pPr defTabSz="914338">
              <a:buSzPct val="25000"/>
            </a:pPr>
            <a:r>
              <a:rPr lang="en-US" sz="4500" kern="0" dirty="0">
                <a:solidFill>
                  <a:srgbClr val="353D48"/>
                </a:solidFill>
                <a:latin typeface="Helvetica Neue"/>
                <a:ea typeface="Helvetica Neue"/>
                <a:cs typeface="Helvetica Neue"/>
                <a:sym typeface="Helvetica Neue"/>
                <a:rtl val="0"/>
              </a:rPr>
              <a:t>Nike</a:t>
            </a:r>
          </a:p>
        </p:txBody>
      </p:sp>
      <p:pic>
        <p:nvPicPr>
          <p:cNvPr id="1461" name="Shape 1461"/>
          <p:cNvPicPr preferRelativeResize="0"/>
          <p:nvPr/>
        </p:nvPicPr>
        <p:blipFill rotWithShape="1">
          <a:blip r:embed="rId5">
            <a:alphaModFix/>
          </a:blip>
          <a:srcRect/>
          <a:stretch/>
        </p:blipFill>
        <p:spPr>
          <a:xfrm>
            <a:off x="3471509" y="4319169"/>
            <a:ext cx="3862884" cy="2178667"/>
          </a:xfrm>
          <a:prstGeom prst="rect">
            <a:avLst/>
          </a:prstGeom>
          <a:noFill/>
          <a:ln>
            <a:noFill/>
          </a:ln>
        </p:spPr>
      </p:pic>
      <p:pic>
        <p:nvPicPr>
          <p:cNvPr id="1462" name="Shape 1462"/>
          <p:cNvPicPr preferRelativeResize="0"/>
          <p:nvPr/>
        </p:nvPicPr>
        <p:blipFill rotWithShape="1">
          <a:blip r:embed="rId6">
            <a:alphaModFix/>
          </a:blip>
          <a:srcRect/>
          <a:stretch/>
        </p:blipFill>
        <p:spPr>
          <a:xfrm>
            <a:off x="4539353" y="2749700"/>
            <a:ext cx="2281797" cy="3657600"/>
          </a:xfrm>
          <a:prstGeom prst="rect">
            <a:avLst/>
          </a:prstGeom>
          <a:noFill/>
          <a:ln>
            <a:noFill/>
          </a:ln>
        </p:spPr>
      </p:pic>
      <p:sp>
        <p:nvSpPr>
          <p:cNvPr id="1463" name="Shape 1463"/>
          <p:cNvSpPr txBox="1"/>
          <p:nvPr/>
        </p:nvSpPr>
        <p:spPr>
          <a:xfrm>
            <a:off x="520900" y="1549558"/>
            <a:ext cx="3574932" cy="830996"/>
          </a:xfrm>
          <a:prstGeom prst="rect">
            <a:avLst/>
          </a:prstGeom>
          <a:noFill/>
          <a:ln>
            <a:noFill/>
          </a:ln>
        </p:spPr>
        <p:txBody>
          <a:bodyPr lIns="91417" tIns="45697" rIns="91417" bIns="45697" anchor="t" anchorCtr="0">
            <a:noAutofit/>
          </a:bodyPr>
          <a:lstStyle/>
          <a:p>
            <a:pPr defTabSz="914338">
              <a:buSzPct val="25000"/>
            </a:pPr>
            <a:r>
              <a:rPr lang="en-US" sz="2400" kern="0" dirty="0">
                <a:solidFill>
                  <a:srgbClr val="353D48"/>
                </a:solidFill>
                <a:latin typeface="Helvetica Neue"/>
                <a:ea typeface="Helvetica Neue"/>
                <a:cs typeface="Helvetica Neue"/>
                <a:sym typeface="Helvetica Neue"/>
                <a:rtl val="0"/>
              </a:rPr>
              <a:t>60% increase</a:t>
            </a:r>
            <a:br>
              <a:rPr lang="en-US" sz="2400" kern="0" dirty="0">
                <a:solidFill>
                  <a:srgbClr val="353D48"/>
                </a:solidFill>
                <a:latin typeface="Helvetica Neue"/>
                <a:ea typeface="Helvetica Neue"/>
                <a:cs typeface="Helvetica Neue"/>
                <a:sym typeface="Helvetica Neue"/>
                <a:rtl val="0"/>
              </a:rPr>
            </a:br>
            <a:r>
              <a:rPr lang="en-US" sz="2400" kern="0" dirty="0">
                <a:solidFill>
                  <a:srgbClr val="353D48"/>
                </a:solidFill>
                <a:latin typeface="Helvetica Neue"/>
                <a:ea typeface="Helvetica Neue"/>
                <a:cs typeface="Helvetica Neue"/>
                <a:sym typeface="Helvetica Neue"/>
                <a:rtl val="0"/>
              </a:rPr>
              <a:t>in revenue</a:t>
            </a:r>
          </a:p>
        </p:txBody>
      </p:sp>
      <p:sp>
        <p:nvSpPr>
          <p:cNvPr id="1464" name="Shape 1464"/>
          <p:cNvSpPr txBox="1"/>
          <p:nvPr/>
        </p:nvSpPr>
        <p:spPr>
          <a:xfrm>
            <a:off x="520900" y="2553425"/>
            <a:ext cx="3574932" cy="461664"/>
          </a:xfrm>
          <a:prstGeom prst="rect">
            <a:avLst/>
          </a:prstGeom>
          <a:noFill/>
          <a:ln>
            <a:noFill/>
          </a:ln>
        </p:spPr>
        <p:txBody>
          <a:bodyPr lIns="91417" tIns="45697" rIns="91417" bIns="45697" anchor="t" anchorCtr="0">
            <a:noAutofit/>
          </a:bodyPr>
          <a:lstStyle/>
          <a:p>
            <a:pPr defTabSz="914338">
              <a:buSzPct val="25000"/>
            </a:pPr>
            <a:r>
              <a:rPr lang="en-US" sz="2400" kern="0" dirty="0">
                <a:solidFill>
                  <a:srgbClr val="353D48"/>
                </a:solidFill>
                <a:latin typeface="Helvetica Neue"/>
                <a:ea typeface="Helvetica Neue"/>
                <a:cs typeface="Helvetica Neue"/>
                <a:sym typeface="Helvetica Neue"/>
                <a:rtl val="0"/>
              </a:rPr>
              <a:t>Profits up 57%</a:t>
            </a:r>
          </a:p>
        </p:txBody>
      </p:sp>
      <p:sp>
        <p:nvSpPr>
          <p:cNvPr id="1465" name="Shape 1465"/>
          <p:cNvSpPr txBox="1"/>
          <p:nvPr/>
        </p:nvSpPr>
        <p:spPr>
          <a:xfrm>
            <a:off x="520900" y="3190946"/>
            <a:ext cx="3574932" cy="830996"/>
          </a:xfrm>
          <a:prstGeom prst="rect">
            <a:avLst/>
          </a:prstGeom>
          <a:noFill/>
          <a:ln>
            <a:noFill/>
          </a:ln>
        </p:spPr>
        <p:txBody>
          <a:bodyPr lIns="91417" tIns="45697" rIns="91417" bIns="45697" anchor="t" anchorCtr="0">
            <a:noAutofit/>
          </a:bodyPr>
          <a:lstStyle/>
          <a:p>
            <a:pPr defTabSz="914338">
              <a:buSzPct val="25000"/>
            </a:pPr>
            <a:r>
              <a:rPr lang="en-US" sz="2400" kern="0" dirty="0">
                <a:solidFill>
                  <a:srgbClr val="353D48"/>
                </a:solidFill>
                <a:latin typeface="Helvetica Neue"/>
                <a:ea typeface="Helvetica Neue"/>
                <a:cs typeface="Helvetica Neue"/>
                <a:sym typeface="Helvetica Neue"/>
                <a:rtl val="0"/>
              </a:rPr>
              <a:t>Doubling their</a:t>
            </a:r>
            <a:br>
              <a:rPr lang="en-US" sz="2400" kern="0" dirty="0">
                <a:solidFill>
                  <a:srgbClr val="353D48"/>
                </a:solidFill>
                <a:latin typeface="Helvetica Neue"/>
                <a:ea typeface="Helvetica Neue"/>
                <a:cs typeface="Helvetica Neue"/>
                <a:sym typeface="Helvetica Neue"/>
                <a:rtl val="0"/>
              </a:rPr>
            </a:br>
            <a:r>
              <a:rPr lang="en-US" sz="2400" kern="0" dirty="0">
                <a:solidFill>
                  <a:srgbClr val="353D48"/>
                </a:solidFill>
                <a:latin typeface="Helvetica Neue"/>
                <a:ea typeface="Helvetica Neue"/>
                <a:cs typeface="Helvetica Neue"/>
                <a:sym typeface="Helvetica Neue"/>
                <a:rtl val="0"/>
              </a:rPr>
              <a:t>market cap</a:t>
            </a:r>
          </a:p>
        </p:txBody>
      </p:sp>
      <p:grpSp>
        <p:nvGrpSpPr>
          <p:cNvPr id="1466" name="Shape 1466"/>
          <p:cNvGrpSpPr/>
          <p:nvPr/>
        </p:nvGrpSpPr>
        <p:grpSpPr>
          <a:xfrm>
            <a:off x="7097537" y="1267093"/>
            <a:ext cx="91367" cy="1147448"/>
            <a:chOff x="6170612" y="1763391"/>
            <a:chExt cx="91439" cy="1147448"/>
          </a:xfrm>
        </p:grpSpPr>
        <p:cxnSp>
          <p:nvCxnSpPr>
            <p:cNvPr id="1467" name="Shape 1467"/>
            <p:cNvCxnSpPr/>
            <p:nvPr/>
          </p:nvCxnSpPr>
          <p:spPr>
            <a:xfrm>
              <a:off x="6216332" y="1763391"/>
              <a:ext cx="0" cy="1056008"/>
            </a:xfrm>
            <a:prstGeom prst="straightConnector1">
              <a:avLst/>
            </a:prstGeom>
            <a:noFill/>
            <a:ln w="12700" cap="flat" cmpd="sng">
              <a:solidFill>
                <a:schemeClr val="dk2"/>
              </a:solidFill>
              <a:prstDash val="solid"/>
              <a:round/>
              <a:headEnd type="none" w="med" len="med"/>
              <a:tailEnd type="none" w="med" len="med"/>
            </a:ln>
          </p:spPr>
        </p:cxnSp>
        <p:sp>
          <p:nvSpPr>
            <p:cNvPr id="1468" name="Shape 1468"/>
            <p:cNvSpPr/>
            <p:nvPr/>
          </p:nvSpPr>
          <p:spPr>
            <a:xfrm>
              <a:off x="6170612" y="2819400"/>
              <a:ext cx="91439" cy="91439"/>
            </a:xfrm>
            <a:prstGeom prst="ellipse">
              <a:avLst/>
            </a:prstGeom>
            <a:noFill/>
            <a:ln w="25400" cap="flat" cmpd="sng">
              <a:solidFill>
                <a:schemeClr val="dk2"/>
              </a:solidFill>
              <a:prstDash val="solid"/>
              <a:round/>
              <a:headEnd type="none" w="med" len="med"/>
              <a:tailEnd type="none" w="med" len="med"/>
            </a:ln>
          </p:spPr>
          <p:txBody>
            <a:bodyPr lIns="91425" tIns="45700" rIns="91425" bIns="45700" anchor="ctr" anchorCtr="0">
              <a:noAutofit/>
            </a:bodyPr>
            <a:lstStyle/>
            <a:p>
              <a:pPr algn="ctr" defTabSz="914338"/>
              <a:endParaRPr kern="0">
                <a:solidFill>
                  <a:srgbClr val="FFFFFF"/>
                </a:solidFill>
                <a:latin typeface="Calibri"/>
                <a:ea typeface="Calibri"/>
                <a:cs typeface="Calibri"/>
                <a:sym typeface="Calibri"/>
                <a:rtl val="0"/>
              </a:endParaRPr>
            </a:p>
          </p:txBody>
        </p:sp>
      </p:grpSp>
      <p:grpSp>
        <p:nvGrpSpPr>
          <p:cNvPr id="1469" name="Shape 1469"/>
          <p:cNvGrpSpPr/>
          <p:nvPr/>
        </p:nvGrpSpPr>
        <p:grpSpPr>
          <a:xfrm>
            <a:off x="7402418" y="1497729"/>
            <a:ext cx="91367" cy="1415987"/>
            <a:chOff x="6170612" y="1494853"/>
            <a:chExt cx="91439" cy="1415986"/>
          </a:xfrm>
        </p:grpSpPr>
        <p:cxnSp>
          <p:nvCxnSpPr>
            <p:cNvPr id="1470" name="Shape 1470"/>
            <p:cNvCxnSpPr/>
            <p:nvPr/>
          </p:nvCxnSpPr>
          <p:spPr>
            <a:xfrm>
              <a:off x="6216332" y="1494853"/>
              <a:ext cx="0" cy="1324546"/>
            </a:xfrm>
            <a:prstGeom prst="straightConnector1">
              <a:avLst/>
            </a:prstGeom>
            <a:noFill/>
            <a:ln w="12700" cap="flat" cmpd="sng">
              <a:solidFill>
                <a:schemeClr val="dk2"/>
              </a:solidFill>
              <a:prstDash val="solid"/>
              <a:round/>
              <a:headEnd type="none" w="med" len="med"/>
              <a:tailEnd type="none" w="med" len="med"/>
            </a:ln>
          </p:spPr>
        </p:cxnSp>
        <p:sp>
          <p:nvSpPr>
            <p:cNvPr id="1471" name="Shape 1471"/>
            <p:cNvSpPr/>
            <p:nvPr/>
          </p:nvSpPr>
          <p:spPr>
            <a:xfrm>
              <a:off x="6170612" y="2819400"/>
              <a:ext cx="91439" cy="91439"/>
            </a:xfrm>
            <a:prstGeom prst="ellipse">
              <a:avLst/>
            </a:prstGeom>
            <a:noFill/>
            <a:ln w="25400" cap="flat" cmpd="sng">
              <a:solidFill>
                <a:schemeClr val="dk2"/>
              </a:solidFill>
              <a:prstDash val="solid"/>
              <a:round/>
              <a:headEnd type="none" w="med" len="med"/>
              <a:tailEnd type="none" w="med" len="med"/>
            </a:ln>
          </p:spPr>
          <p:txBody>
            <a:bodyPr lIns="91425" tIns="45700" rIns="91425" bIns="45700" anchor="ctr" anchorCtr="0">
              <a:noAutofit/>
            </a:bodyPr>
            <a:lstStyle/>
            <a:p>
              <a:pPr algn="ctr" defTabSz="914338"/>
              <a:endParaRPr kern="0">
                <a:solidFill>
                  <a:srgbClr val="FFFFFF"/>
                </a:solidFill>
                <a:latin typeface="Calibri"/>
                <a:ea typeface="Calibri"/>
                <a:cs typeface="Calibri"/>
                <a:sym typeface="Calibri"/>
                <a:rtl val="0"/>
              </a:endParaRPr>
            </a:p>
          </p:txBody>
        </p:sp>
      </p:grpSp>
      <p:sp>
        <p:nvSpPr>
          <p:cNvPr id="1472" name="Shape 1472"/>
          <p:cNvSpPr txBox="1"/>
          <p:nvPr/>
        </p:nvSpPr>
        <p:spPr>
          <a:xfrm>
            <a:off x="5460440" y="866603"/>
            <a:ext cx="1690317" cy="369332"/>
          </a:xfrm>
          <a:prstGeom prst="rect">
            <a:avLst/>
          </a:prstGeom>
          <a:solidFill>
            <a:schemeClr val="dk2"/>
          </a:solidFill>
          <a:ln>
            <a:noFill/>
          </a:ln>
        </p:spPr>
        <p:txBody>
          <a:bodyPr lIns="45697" tIns="45697" rIns="45697" bIns="91417" anchor="t" anchorCtr="0">
            <a:noAutofit/>
          </a:bodyPr>
          <a:lstStyle/>
          <a:p>
            <a:pPr algn="ctr" defTabSz="914338">
              <a:buSzPct val="25000"/>
            </a:pPr>
            <a:r>
              <a:rPr lang="en-US" sz="1500" b="1" kern="0">
                <a:solidFill>
                  <a:srgbClr val="FFFFFF"/>
                </a:solidFill>
                <a:latin typeface="Nunito"/>
                <a:ea typeface="Nunito"/>
                <a:cs typeface="Nunito"/>
                <a:sym typeface="Nunito"/>
                <a:rtl val="0"/>
              </a:rPr>
              <a:t>28M+ members</a:t>
            </a:r>
          </a:p>
        </p:txBody>
      </p:sp>
      <p:sp>
        <p:nvSpPr>
          <p:cNvPr id="1473" name="Shape 1473"/>
          <p:cNvSpPr txBox="1"/>
          <p:nvPr/>
        </p:nvSpPr>
        <p:spPr>
          <a:xfrm>
            <a:off x="7442296" y="864961"/>
            <a:ext cx="1869479" cy="600163"/>
          </a:xfrm>
          <a:prstGeom prst="rect">
            <a:avLst/>
          </a:prstGeom>
          <a:solidFill>
            <a:schemeClr val="dk2"/>
          </a:solidFill>
          <a:ln>
            <a:noFill/>
          </a:ln>
        </p:spPr>
        <p:txBody>
          <a:bodyPr lIns="137140" tIns="45697" rIns="45697" bIns="91417" anchor="t" anchorCtr="0">
            <a:noAutofit/>
          </a:bodyPr>
          <a:lstStyle/>
          <a:p>
            <a:pPr defTabSz="914338">
              <a:buSzPct val="25000"/>
            </a:pPr>
            <a:r>
              <a:rPr lang="en-US" sz="1500" b="1" kern="0">
                <a:solidFill>
                  <a:srgbClr val="FFFFFF"/>
                </a:solidFill>
                <a:latin typeface="Nunito"/>
                <a:ea typeface="Nunito"/>
                <a:cs typeface="Nunito"/>
                <a:sym typeface="Nunito"/>
                <a:rtl val="0"/>
              </a:rPr>
              <a:t>unique and</a:t>
            </a:r>
            <a:br>
              <a:rPr lang="en-US" sz="1500" b="1" kern="0">
                <a:solidFill>
                  <a:srgbClr val="FFFFFF"/>
                </a:solidFill>
                <a:latin typeface="Nunito"/>
                <a:ea typeface="Nunito"/>
                <a:cs typeface="Nunito"/>
                <a:sym typeface="Nunito"/>
                <a:rtl val="0"/>
              </a:rPr>
            </a:br>
            <a:r>
              <a:rPr lang="en-US" sz="1500" b="1" kern="0">
                <a:solidFill>
                  <a:srgbClr val="FFFFFF"/>
                </a:solidFill>
                <a:latin typeface="Nunito"/>
                <a:ea typeface="Nunito"/>
                <a:cs typeface="Nunito"/>
                <a:sym typeface="Nunito"/>
                <a:rtl val="0"/>
              </a:rPr>
              <a:t>valuable services</a:t>
            </a:r>
          </a:p>
        </p:txBody>
      </p:sp>
      <p:pic>
        <p:nvPicPr>
          <p:cNvPr id="1474" name="Shape 1474"/>
          <p:cNvPicPr preferRelativeResize="0"/>
          <p:nvPr/>
        </p:nvPicPr>
        <p:blipFill rotWithShape="1">
          <a:blip r:embed="rId7">
            <a:alphaModFix/>
          </a:blip>
          <a:srcRect/>
          <a:stretch/>
        </p:blipFill>
        <p:spPr>
          <a:xfrm>
            <a:off x="10457572" y="3132587"/>
            <a:ext cx="965702" cy="966457"/>
          </a:xfrm>
          <a:prstGeom prst="ellipse">
            <a:avLst/>
          </a:prstGeom>
          <a:noFill/>
          <a:ln w="38100" cap="flat" cmpd="sng">
            <a:solidFill>
              <a:schemeClr val="lt1"/>
            </a:solidFill>
            <a:prstDash val="solid"/>
            <a:round/>
            <a:headEnd type="none" w="med" len="med"/>
            <a:tailEnd type="none" w="med" len="med"/>
          </a:ln>
        </p:spPr>
      </p:pic>
      <p:pic>
        <p:nvPicPr>
          <p:cNvPr id="1475" name="Shape 1475"/>
          <p:cNvPicPr preferRelativeResize="0"/>
          <p:nvPr/>
        </p:nvPicPr>
        <p:blipFill rotWithShape="1">
          <a:blip r:embed="rId8">
            <a:alphaModFix/>
          </a:blip>
          <a:srcRect/>
          <a:stretch/>
        </p:blipFill>
        <p:spPr>
          <a:xfrm>
            <a:off x="9195750" y="671766"/>
            <a:ext cx="2294035" cy="2295828"/>
          </a:xfrm>
          <a:prstGeom prst="ellipse">
            <a:avLst/>
          </a:prstGeom>
          <a:noFill/>
          <a:ln w="38100" cap="flat" cmpd="sng">
            <a:solidFill>
              <a:schemeClr val="lt1"/>
            </a:solidFill>
            <a:prstDash val="solid"/>
            <a:round/>
            <a:headEnd type="none" w="med" len="med"/>
            <a:tailEnd type="none" w="med" len="med"/>
          </a:ln>
        </p:spPr>
      </p:pic>
      <p:pic>
        <p:nvPicPr>
          <p:cNvPr id="1476" name="Shape 1476"/>
          <p:cNvPicPr preferRelativeResize="0"/>
          <p:nvPr/>
        </p:nvPicPr>
        <p:blipFill rotWithShape="1">
          <a:blip r:embed="rId9">
            <a:alphaModFix/>
          </a:blip>
          <a:srcRect/>
          <a:stretch/>
        </p:blipFill>
        <p:spPr>
          <a:xfrm>
            <a:off x="3627436" y="2819773"/>
            <a:ext cx="1371888" cy="1372961"/>
          </a:xfrm>
          <a:prstGeom prst="ellipse">
            <a:avLst/>
          </a:prstGeom>
          <a:noFill/>
          <a:ln w="38100" cap="flat" cmpd="sng">
            <a:solidFill>
              <a:schemeClr val="lt1"/>
            </a:solidFill>
            <a:prstDash val="solid"/>
            <a:round/>
            <a:headEnd type="none" w="med" len="med"/>
            <a:tailEnd type="none" w="med" len="med"/>
          </a:ln>
        </p:spPr>
      </p:pic>
      <p:cxnSp>
        <p:nvCxnSpPr>
          <p:cNvPr id="24" name="Shape 1485"/>
          <p:cNvCxnSpPr/>
          <p:nvPr/>
        </p:nvCxnSpPr>
        <p:spPr>
          <a:xfrm>
            <a:off x="588216" y="5668743"/>
            <a:ext cx="1433649" cy="0"/>
          </a:xfrm>
          <a:prstGeom prst="straightConnector1">
            <a:avLst/>
          </a:prstGeom>
          <a:noFill/>
          <a:ln w="76200" cap="flat" cmpd="sng">
            <a:solidFill>
              <a:schemeClr val="tx2"/>
            </a:solidFill>
            <a:prstDash val="solid"/>
            <a:round/>
            <a:headEnd type="none" w="med" len="med"/>
            <a:tailEnd type="none" w="med" len="med"/>
          </a:ln>
        </p:spPr>
      </p:cxnSp>
    </p:spTree>
    <p:extLst>
      <p:ext uri="{BB962C8B-B14F-4D97-AF65-F5344CB8AC3E}">
        <p14:creationId xmlns:p14="http://schemas.microsoft.com/office/powerpoint/2010/main" val="40571323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2"/>
                                        </p:tgtEl>
                                        <p:attrNameLst>
                                          <p:attrName>style.visibility</p:attrName>
                                        </p:attrNameLst>
                                      </p:cBhvr>
                                      <p:to>
                                        <p:strVal val="visible"/>
                                      </p:to>
                                    </p:set>
                                    <p:animEffect transition="in" filter="fade">
                                      <p:cBhvr>
                                        <p:cTn id="7" dur="750"/>
                                        <p:tgtEl>
                                          <p:spTgt spid="1462"/>
                                        </p:tgtEl>
                                      </p:cBhvr>
                                    </p:animEffect>
                                  </p:childTnLst>
                                </p:cTn>
                              </p:par>
                              <p:par>
                                <p:cTn id="8" presetID="10" presetClass="entr" presetSubtype="0" fill="hold" nodeType="withEffect">
                                  <p:stCondLst>
                                    <p:cond delay="0"/>
                                  </p:stCondLst>
                                  <p:childTnLst>
                                    <p:set>
                                      <p:cBhvr>
                                        <p:cTn id="9" dur="1" fill="hold">
                                          <p:stCondLst>
                                            <p:cond delay="0"/>
                                          </p:stCondLst>
                                        </p:cTn>
                                        <p:tgtEl>
                                          <p:spTgt spid="1461"/>
                                        </p:tgtEl>
                                        <p:attrNameLst>
                                          <p:attrName>style.visibility</p:attrName>
                                        </p:attrNameLst>
                                      </p:cBhvr>
                                      <p:to>
                                        <p:strVal val="visible"/>
                                      </p:to>
                                    </p:set>
                                    <p:animEffect transition="in" filter="fade">
                                      <p:cBhvr>
                                        <p:cTn id="10" dur="750"/>
                                        <p:tgtEl>
                                          <p:spTgt spid="1461"/>
                                        </p:tgtEl>
                                      </p:cBhvr>
                                    </p:animEffect>
                                  </p:childTnLst>
                                </p:cTn>
                              </p:par>
                              <p:par>
                                <p:cTn id="11" presetID="10" presetClass="entr" presetSubtype="0" fill="hold" nodeType="withEffect">
                                  <p:stCondLst>
                                    <p:cond delay="0"/>
                                  </p:stCondLst>
                                  <p:childTnLst>
                                    <p:set>
                                      <p:cBhvr>
                                        <p:cTn id="12" dur="1" fill="hold">
                                          <p:stCondLst>
                                            <p:cond delay="0"/>
                                          </p:stCondLst>
                                        </p:cTn>
                                        <p:tgtEl>
                                          <p:spTgt spid="1458"/>
                                        </p:tgtEl>
                                        <p:attrNameLst>
                                          <p:attrName>style.visibility</p:attrName>
                                        </p:attrNameLst>
                                      </p:cBhvr>
                                      <p:to>
                                        <p:strVal val="visible"/>
                                      </p:to>
                                    </p:set>
                                    <p:animEffect transition="in" filter="fade">
                                      <p:cBhvr>
                                        <p:cTn id="13" dur="750"/>
                                        <p:tgtEl>
                                          <p:spTgt spid="1458"/>
                                        </p:tgtEl>
                                      </p:cBhvr>
                                    </p:animEffect>
                                  </p:childTnLst>
                                </p:cTn>
                              </p:par>
                              <p:par>
                                <p:cTn id="14" presetID="10" presetClass="entr" presetSubtype="0" fill="hold" nodeType="withEffect">
                                  <p:stCondLst>
                                    <p:cond delay="0"/>
                                  </p:stCondLst>
                                  <p:childTnLst>
                                    <p:set>
                                      <p:cBhvr>
                                        <p:cTn id="15" dur="1" fill="hold">
                                          <p:stCondLst>
                                            <p:cond delay="0"/>
                                          </p:stCondLst>
                                        </p:cTn>
                                        <p:tgtEl>
                                          <p:spTgt spid="1457"/>
                                        </p:tgtEl>
                                        <p:attrNameLst>
                                          <p:attrName>style.visibility</p:attrName>
                                        </p:attrNameLst>
                                      </p:cBhvr>
                                      <p:to>
                                        <p:strVal val="visible"/>
                                      </p:to>
                                    </p:set>
                                    <p:animEffect transition="in" filter="fade">
                                      <p:cBhvr>
                                        <p:cTn id="16" dur="750"/>
                                        <p:tgtEl>
                                          <p:spTgt spid="1457"/>
                                        </p:tgtEl>
                                      </p:cBhvr>
                                    </p:animEffect>
                                  </p:childTnLst>
                                </p:cTn>
                              </p:par>
                            </p:childTnLst>
                          </p:cTn>
                        </p:par>
                        <p:par>
                          <p:cTn id="17" fill="hold">
                            <p:stCondLst>
                              <p:cond delay="750"/>
                            </p:stCondLst>
                            <p:childTnLst>
                              <p:par>
                                <p:cTn id="18" presetID="23" presetClass="entr" presetSubtype="16" fill="hold" nodeType="afterEffect">
                                  <p:stCondLst>
                                    <p:cond delay="0"/>
                                  </p:stCondLst>
                                  <p:childTnLst>
                                    <p:set>
                                      <p:cBhvr>
                                        <p:cTn id="19" dur="1" fill="hold">
                                          <p:stCondLst>
                                            <p:cond delay="0"/>
                                          </p:stCondLst>
                                        </p:cTn>
                                        <p:tgtEl>
                                          <p:spTgt spid="1475"/>
                                        </p:tgtEl>
                                        <p:attrNameLst>
                                          <p:attrName>style.visibility</p:attrName>
                                        </p:attrNameLst>
                                      </p:cBhvr>
                                      <p:to>
                                        <p:strVal val="visible"/>
                                      </p:to>
                                    </p:set>
                                    <p:anim calcmode="lin" valueType="num">
                                      <p:cBhvr additive="base">
                                        <p:cTn id="20" dur="250"/>
                                        <p:tgtEl>
                                          <p:spTgt spid="1475"/>
                                        </p:tgtEl>
                                        <p:attrNameLst>
                                          <p:attrName>ppt_w</p:attrName>
                                        </p:attrNameLst>
                                      </p:cBhvr>
                                      <p:tavLst>
                                        <p:tav tm="0">
                                          <p:val>
                                            <p:strVal val="0"/>
                                          </p:val>
                                        </p:tav>
                                        <p:tav tm="100000">
                                          <p:val>
                                            <p:strVal val="#ppt_w"/>
                                          </p:val>
                                        </p:tav>
                                      </p:tavLst>
                                    </p:anim>
                                    <p:anim calcmode="lin" valueType="num">
                                      <p:cBhvr additive="base">
                                        <p:cTn id="21" dur="250"/>
                                        <p:tgtEl>
                                          <p:spTgt spid="1475"/>
                                        </p:tgtEl>
                                        <p:attrNameLst>
                                          <p:attrName>ppt_h</p:attrName>
                                        </p:attrNameLst>
                                      </p:cBhvr>
                                      <p:tavLst>
                                        <p:tav tm="0">
                                          <p:val>
                                            <p:strVal val="0"/>
                                          </p:val>
                                        </p:tav>
                                        <p:tav tm="100000">
                                          <p:val>
                                            <p:strVal val="#ppt_h"/>
                                          </p:val>
                                        </p:tav>
                                      </p:tavLst>
                                    </p:anim>
                                  </p:childTnLst>
                                </p:cTn>
                              </p:par>
                            </p:childTnLst>
                          </p:cTn>
                        </p:par>
                        <p:par>
                          <p:cTn id="22" fill="hold">
                            <p:stCondLst>
                              <p:cond delay="1000"/>
                            </p:stCondLst>
                            <p:childTnLst>
                              <p:par>
                                <p:cTn id="23" presetID="23" presetClass="entr" presetSubtype="16" fill="hold" nodeType="afterEffect">
                                  <p:stCondLst>
                                    <p:cond delay="0"/>
                                  </p:stCondLst>
                                  <p:childTnLst>
                                    <p:set>
                                      <p:cBhvr>
                                        <p:cTn id="24" dur="1" fill="hold">
                                          <p:stCondLst>
                                            <p:cond delay="0"/>
                                          </p:stCondLst>
                                        </p:cTn>
                                        <p:tgtEl>
                                          <p:spTgt spid="1476"/>
                                        </p:tgtEl>
                                        <p:attrNameLst>
                                          <p:attrName>style.visibility</p:attrName>
                                        </p:attrNameLst>
                                      </p:cBhvr>
                                      <p:to>
                                        <p:strVal val="visible"/>
                                      </p:to>
                                    </p:set>
                                    <p:anim calcmode="lin" valueType="num">
                                      <p:cBhvr additive="base">
                                        <p:cTn id="25" dur="250"/>
                                        <p:tgtEl>
                                          <p:spTgt spid="1476"/>
                                        </p:tgtEl>
                                        <p:attrNameLst>
                                          <p:attrName>ppt_w</p:attrName>
                                        </p:attrNameLst>
                                      </p:cBhvr>
                                      <p:tavLst>
                                        <p:tav tm="0">
                                          <p:val>
                                            <p:strVal val="0"/>
                                          </p:val>
                                        </p:tav>
                                        <p:tav tm="100000">
                                          <p:val>
                                            <p:strVal val="#ppt_w"/>
                                          </p:val>
                                        </p:tav>
                                      </p:tavLst>
                                    </p:anim>
                                    <p:anim calcmode="lin" valueType="num">
                                      <p:cBhvr additive="base">
                                        <p:cTn id="26" dur="250"/>
                                        <p:tgtEl>
                                          <p:spTgt spid="1476"/>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
                                        <p:tgtEl>
                                          <p:spTgt spid="1474"/>
                                        </p:tgtEl>
                                        <p:attrNameLst>
                                          <p:attrName>ppt_w</p:attrName>
                                        </p:attrNameLst>
                                      </p:cBhvr>
                                      <p:tavLst>
                                        <p:tav tm="0">
                                          <p:val>
                                            <p:strVal val="0"/>
                                          </p:val>
                                        </p:tav>
                                        <p:tav tm="100000">
                                          <p:val>
                                            <p:strVal val="#ppt_w"/>
                                          </p:val>
                                        </p:tav>
                                      </p:tavLst>
                                    </p:anim>
                                    <p:anim calcmode="lin" valueType="num">
                                      <p:cBhvr additive="base">
                                        <p:cTn id="30" dur="100"/>
                                        <p:tgtEl>
                                          <p:spTgt spid="1474"/>
                                        </p:tgtEl>
                                        <p:attrNameLst>
                                          <p:attrName>ppt_h</p:attrName>
                                        </p:attrNameLst>
                                      </p:cBhvr>
                                      <p:tavLst>
                                        <p:tav tm="0">
                                          <p:val>
                                            <p:strVal val="0"/>
                                          </p:val>
                                        </p:tav>
                                        <p:tav tm="100000">
                                          <p:val>
                                            <p:strVal val="#ppt_h"/>
                                          </p:val>
                                        </p:tav>
                                      </p:tavLst>
                                    </p:anim>
                                  </p:childTnLst>
                                </p:cTn>
                              </p:par>
                              <p:par>
                                <p:cTn id="31" presetID="10" presetClass="entr" presetSubtype="0" fill="hold" nodeType="withEffect">
                                  <p:stCondLst>
                                    <p:cond delay="0"/>
                                  </p:stCondLst>
                                  <p:childTnLst>
                                    <p:set>
                                      <p:cBhvr>
                                        <p:cTn id="32" dur="1" fill="hold">
                                          <p:stCondLst>
                                            <p:cond delay="0"/>
                                          </p:stCondLst>
                                        </p:cTn>
                                        <p:tgtEl>
                                          <p:spTgt spid="1466"/>
                                        </p:tgtEl>
                                        <p:attrNameLst>
                                          <p:attrName>style.visibility</p:attrName>
                                        </p:attrNameLst>
                                      </p:cBhvr>
                                      <p:to>
                                        <p:strVal val="visible"/>
                                      </p:to>
                                    </p:set>
                                    <p:animEffect transition="in" filter="fade">
                                      <p:cBhvr>
                                        <p:cTn id="33" dur="500"/>
                                        <p:tgtEl>
                                          <p:spTgt spid="1466"/>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472"/>
                                        </p:tgtEl>
                                        <p:attrNameLst>
                                          <p:attrName>style.visibility</p:attrName>
                                        </p:attrNameLst>
                                      </p:cBhvr>
                                      <p:to>
                                        <p:strVal val="visible"/>
                                      </p:to>
                                    </p:set>
                                    <p:animEffect transition="in" filter="fade">
                                      <p:cBhvr>
                                        <p:cTn id="37" dur="500"/>
                                        <p:tgtEl>
                                          <p:spTgt spid="1472"/>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469"/>
                                        </p:tgtEl>
                                        <p:attrNameLst>
                                          <p:attrName>style.visibility</p:attrName>
                                        </p:attrNameLst>
                                      </p:cBhvr>
                                      <p:to>
                                        <p:strVal val="visible"/>
                                      </p:to>
                                    </p:set>
                                    <p:animEffect transition="in" filter="fade">
                                      <p:cBhvr>
                                        <p:cTn id="41" dur="500"/>
                                        <p:tgtEl>
                                          <p:spTgt spid="1469"/>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1473"/>
                                        </p:tgtEl>
                                        <p:attrNameLst>
                                          <p:attrName>style.visibility</p:attrName>
                                        </p:attrNameLst>
                                      </p:cBhvr>
                                      <p:to>
                                        <p:strVal val="visible"/>
                                      </p:to>
                                    </p:set>
                                    <p:animEffect transition="in" filter="fade">
                                      <p:cBhvr>
                                        <p:cTn id="45" dur="500"/>
                                        <p:tgtEl>
                                          <p:spTgt spid="1473"/>
                                        </p:tgtEl>
                                      </p:cBhvr>
                                    </p:animEffect>
                                  </p:childTnLst>
                                </p:cTn>
                              </p:par>
                              <p:par>
                                <p:cTn id="46" presetID="10" presetClass="entr" presetSubtype="0" fill="hold" nodeType="withEffect">
                                  <p:stCondLst>
                                    <p:cond delay="0"/>
                                  </p:stCondLst>
                                  <p:childTnLst>
                                    <p:set>
                                      <p:cBhvr>
                                        <p:cTn id="47" dur="1" fill="hold">
                                          <p:stCondLst>
                                            <p:cond delay="0"/>
                                          </p:stCondLst>
                                        </p:cTn>
                                        <p:tgtEl>
                                          <p:spTgt spid="1463"/>
                                        </p:tgtEl>
                                        <p:attrNameLst>
                                          <p:attrName>style.visibility</p:attrName>
                                        </p:attrNameLst>
                                      </p:cBhvr>
                                      <p:to>
                                        <p:strVal val="visible"/>
                                      </p:to>
                                    </p:set>
                                    <p:animEffect transition="in" filter="fade">
                                      <p:cBhvr>
                                        <p:cTn id="48" dur="1000"/>
                                        <p:tgtEl>
                                          <p:spTgt spid="1463"/>
                                        </p:tgtEl>
                                      </p:cBhvr>
                                    </p:animEffect>
                                  </p:childTnLst>
                                </p:cTn>
                              </p:par>
                              <p:par>
                                <p:cTn id="49" presetID="10" presetClass="entr" presetSubtype="0" fill="hold" nodeType="withEffect">
                                  <p:stCondLst>
                                    <p:cond delay="0"/>
                                  </p:stCondLst>
                                  <p:childTnLst>
                                    <p:set>
                                      <p:cBhvr>
                                        <p:cTn id="50" dur="1" fill="hold">
                                          <p:stCondLst>
                                            <p:cond delay="0"/>
                                          </p:stCondLst>
                                        </p:cTn>
                                        <p:tgtEl>
                                          <p:spTgt spid="1464"/>
                                        </p:tgtEl>
                                        <p:attrNameLst>
                                          <p:attrName>style.visibility</p:attrName>
                                        </p:attrNameLst>
                                      </p:cBhvr>
                                      <p:to>
                                        <p:strVal val="visible"/>
                                      </p:to>
                                    </p:set>
                                    <p:animEffect transition="in" filter="fade">
                                      <p:cBhvr>
                                        <p:cTn id="51" dur="1000"/>
                                        <p:tgtEl>
                                          <p:spTgt spid="1464"/>
                                        </p:tgtEl>
                                      </p:cBhvr>
                                    </p:animEffect>
                                  </p:childTnLst>
                                </p:cTn>
                              </p:par>
                              <p:par>
                                <p:cTn id="52" presetID="10" presetClass="entr" presetSubtype="0" fill="hold" nodeType="withEffect">
                                  <p:stCondLst>
                                    <p:cond delay="0"/>
                                  </p:stCondLst>
                                  <p:childTnLst>
                                    <p:set>
                                      <p:cBhvr>
                                        <p:cTn id="53" dur="1" fill="hold">
                                          <p:stCondLst>
                                            <p:cond delay="0"/>
                                          </p:stCondLst>
                                        </p:cTn>
                                        <p:tgtEl>
                                          <p:spTgt spid="1465"/>
                                        </p:tgtEl>
                                        <p:attrNameLst>
                                          <p:attrName>style.visibility</p:attrName>
                                        </p:attrNameLst>
                                      </p:cBhvr>
                                      <p:to>
                                        <p:strVal val="visible"/>
                                      </p:to>
                                    </p:set>
                                    <p:animEffect transition="in" filter="fade">
                                      <p:cBhvr>
                                        <p:cTn id="54" dur="1000"/>
                                        <p:tgtEl>
                                          <p:spTgt spid="1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pic>
        <p:nvPicPr>
          <p:cNvPr id="1482" name="Shape 1482"/>
          <p:cNvPicPr preferRelativeResize="0"/>
          <p:nvPr/>
        </p:nvPicPr>
        <p:blipFill rotWithShape="1">
          <a:blip r:embed="rId3">
            <a:alphaModFix/>
          </a:blip>
          <a:srcRect/>
          <a:stretch/>
        </p:blipFill>
        <p:spPr>
          <a:xfrm>
            <a:off x="2146628" y="3720671"/>
            <a:ext cx="4335815" cy="2601333"/>
          </a:xfrm>
          <a:prstGeom prst="rect">
            <a:avLst/>
          </a:prstGeom>
          <a:noFill/>
          <a:ln>
            <a:noFill/>
          </a:ln>
        </p:spPr>
      </p:pic>
      <p:pic>
        <p:nvPicPr>
          <p:cNvPr id="1483" name="Shape 1483"/>
          <p:cNvPicPr preferRelativeResize="0"/>
          <p:nvPr/>
        </p:nvPicPr>
        <p:blipFill rotWithShape="1">
          <a:blip r:embed="rId4">
            <a:alphaModFix/>
          </a:blip>
          <a:srcRect l="11124" t="3166" r="3078" b="11036"/>
          <a:stretch/>
        </p:blipFill>
        <p:spPr>
          <a:xfrm>
            <a:off x="-211631" y="-434317"/>
            <a:ext cx="12179427" cy="6868983"/>
          </a:xfrm>
          <a:prstGeom prst="rect">
            <a:avLst/>
          </a:prstGeom>
          <a:noFill/>
          <a:ln>
            <a:noFill/>
          </a:ln>
        </p:spPr>
      </p:pic>
      <p:sp>
        <p:nvSpPr>
          <p:cNvPr id="1484" name="Shape 1484"/>
          <p:cNvSpPr txBox="1"/>
          <p:nvPr/>
        </p:nvSpPr>
        <p:spPr>
          <a:xfrm>
            <a:off x="505145" y="5731773"/>
            <a:ext cx="7825850" cy="784831"/>
          </a:xfrm>
          <a:prstGeom prst="rect">
            <a:avLst/>
          </a:prstGeom>
          <a:noFill/>
          <a:ln>
            <a:noFill/>
          </a:ln>
        </p:spPr>
        <p:txBody>
          <a:bodyPr lIns="91417" tIns="45697" rIns="91417" bIns="45697" anchor="t" anchorCtr="0">
            <a:noAutofit/>
          </a:bodyPr>
          <a:lstStyle/>
          <a:p>
            <a:pPr defTabSz="914338">
              <a:buSzPct val="25000"/>
            </a:pPr>
            <a:r>
              <a:rPr lang="en-US" sz="4500" kern="0">
                <a:solidFill>
                  <a:srgbClr val="353D48"/>
                </a:solidFill>
                <a:latin typeface="Helvetica Neue"/>
                <a:ea typeface="Helvetica Neue"/>
                <a:cs typeface="Helvetica Neue"/>
                <a:sym typeface="Helvetica Neue"/>
                <a:rtl val="0"/>
              </a:rPr>
              <a:t>Bechtel</a:t>
            </a:r>
          </a:p>
        </p:txBody>
      </p:sp>
      <p:cxnSp>
        <p:nvCxnSpPr>
          <p:cNvPr id="1485" name="Shape 1485"/>
          <p:cNvCxnSpPr/>
          <p:nvPr/>
        </p:nvCxnSpPr>
        <p:spPr>
          <a:xfrm>
            <a:off x="588216" y="5668743"/>
            <a:ext cx="1433649" cy="0"/>
          </a:xfrm>
          <a:prstGeom prst="straightConnector1">
            <a:avLst/>
          </a:prstGeom>
          <a:noFill/>
          <a:ln w="76200" cap="flat" cmpd="sng">
            <a:solidFill>
              <a:srgbClr val="FF4300"/>
            </a:solidFill>
            <a:prstDash val="solid"/>
            <a:round/>
            <a:headEnd type="none" w="med" len="med"/>
            <a:tailEnd type="none" w="med" len="med"/>
          </a:ln>
        </p:spPr>
      </p:cxnSp>
      <p:sp>
        <p:nvSpPr>
          <p:cNvPr id="1486" name="Shape 1486"/>
          <p:cNvSpPr txBox="1"/>
          <p:nvPr/>
        </p:nvSpPr>
        <p:spPr>
          <a:xfrm>
            <a:off x="520900" y="1158808"/>
            <a:ext cx="3574932" cy="1200329"/>
          </a:xfrm>
          <a:prstGeom prst="rect">
            <a:avLst/>
          </a:prstGeom>
          <a:noFill/>
          <a:ln>
            <a:noFill/>
          </a:ln>
        </p:spPr>
        <p:txBody>
          <a:bodyPr lIns="91417" tIns="45697" rIns="91417" bIns="45697" anchor="t" anchorCtr="0">
            <a:noAutofit/>
          </a:bodyPr>
          <a:lstStyle/>
          <a:p>
            <a:pPr defTabSz="914338">
              <a:buSzPct val="25000"/>
            </a:pPr>
            <a:r>
              <a:rPr lang="en-US" sz="2400" kern="0">
                <a:solidFill>
                  <a:srgbClr val="353D48"/>
                </a:solidFill>
                <a:latin typeface="Helvetica Neue"/>
                <a:ea typeface="Helvetica Neue"/>
                <a:cs typeface="Helvetica Neue"/>
                <a:sym typeface="Helvetica Neue"/>
                <a:rtl val="0"/>
              </a:rPr>
              <a:t>25+ apps in production</a:t>
            </a:r>
            <a:br>
              <a:rPr lang="en-US" sz="2400" kern="0">
                <a:solidFill>
                  <a:srgbClr val="353D48"/>
                </a:solidFill>
                <a:latin typeface="Helvetica Neue"/>
                <a:ea typeface="Helvetica Neue"/>
                <a:cs typeface="Helvetica Neue"/>
                <a:sym typeface="Helvetica Neue"/>
                <a:rtl val="0"/>
              </a:rPr>
            </a:br>
            <a:r>
              <a:rPr lang="en-US" sz="2400" kern="0">
                <a:solidFill>
                  <a:srgbClr val="353D48"/>
                </a:solidFill>
                <a:latin typeface="Helvetica Neue"/>
                <a:ea typeface="Helvetica Neue"/>
                <a:cs typeface="Helvetica Neue"/>
                <a:sym typeface="Helvetica Neue"/>
                <a:rtl val="0"/>
              </a:rPr>
              <a:t>to solve information distribution problem</a:t>
            </a:r>
          </a:p>
        </p:txBody>
      </p:sp>
      <p:sp>
        <p:nvSpPr>
          <p:cNvPr id="1487" name="Shape 1487"/>
          <p:cNvSpPr txBox="1"/>
          <p:nvPr/>
        </p:nvSpPr>
        <p:spPr>
          <a:xfrm>
            <a:off x="520900" y="2564411"/>
            <a:ext cx="3574932" cy="830996"/>
          </a:xfrm>
          <a:prstGeom prst="rect">
            <a:avLst/>
          </a:prstGeom>
          <a:noFill/>
          <a:ln>
            <a:noFill/>
          </a:ln>
        </p:spPr>
        <p:txBody>
          <a:bodyPr lIns="91417" tIns="45697" rIns="91417" bIns="45697" anchor="t" anchorCtr="0">
            <a:noAutofit/>
          </a:bodyPr>
          <a:lstStyle/>
          <a:p>
            <a:pPr defTabSz="914338">
              <a:buSzPct val="25000"/>
            </a:pPr>
            <a:r>
              <a:rPr lang="en-US" sz="2400" kern="0">
                <a:solidFill>
                  <a:srgbClr val="353D48"/>
                </a:solidFill>
                <a:latin typeface="Helvetica Neue"/>
                <a:ea typeface="Helvetica Neue"/>
                <a:cs typeface="Helvetica Neue"/>
                <a:sym typeface="Helvetica Neue"/>
                <a:rtl val="0"/>
              </a:rPr>
              <a:t>Millions of dollars</a:t>
            </a:r>
            <a:br>
              <a:rPr lang="en-US" sz="2400" kern="0">
                <a:solidFill>
                  <a:srgbClr val="353D48"/>
                </a:solidFill>
                <a:latin typeface="Helvetica Neue"/>
                <a:ea typeface="Helvetica Neue"/>
                <a:cs typeface="Helvetica Neue"/>
                <a:sym typeface="Helvetica Neue"/>
                <a:rtl val="0"/>
              </a:rPr>
            </a:br>
            <a:r>
              <a:rPr lang="en-US" sz="2400" kern="0">
                <a:solidFill>
                  <a:srgbClr val="353D48"/>
                </a:solidFill>
                <a:latin typeface="Helvetica Neue"/>
                <a:ea typeface="Helvetica Neue"/>
                <a:cs typeface="Helvetica Neue"/>
                <a:sym typeface="Helvetica Neue"/>
                <a:rtl val="0"/>
              </a:rPr>
              <a:t>in cost savings </a:t>
            </a:r>
          </a:p>
        </p:txBody>
      </p:sp>
      <p:grpSp>
        <p:nvGrpSpPr>
          <p:cNvPr id="1488" name="Shape 1488"/>
          <p:cNvGrpSpPr/>
          <p:nvPr/>
        </p:nvGrpSpPr>
        <p:grpSpPr>
          <a:xfrm>
            <a:off x="8285316" y="881063"/>
            <a:ext cx="91367" cy="2186904"/>
            <a:chOff x="6170612" y="723935"/>
            <a:chExt cx="91439" cy="2186904"/>
          </a:xfrm>
        </p:grpSpPr>
        <p:cxnSp>
          <p:nvCxnSpPr>
            <p:cNvPr id="1489" name="Shape 1489"/>
            <p:cNvCxnSpPr/>
            <p:nvPr/>
          </p:nvCxnSpPr>
          <p:spPr>
            <a:xfrm>
              <a:off x="6216332" y="723935"/>
              <a:ext cx="0" cy="2095465"/>
            </a:xfrm>
            <a:prstGeom prst="straightConnector1">
              <a:avLst/>
            </a:prstGeom>
            <a:noFill/>
            <a:ln w="12700" cap="flat" cmpd="sng">
              <a:solidFill>
                <a:schemeClr val="dk2"/>
              </a:solidFill>
              <a:prstDash val="solid"/>
              <a:round/>
              <a:headEnd type="none" w="med" len="med"/>
              <a:tailEnd type="none" w="med" len="med"/>
            </a:ln>
          </p:spPr>
        </p:cxnSp>
        <p:sp>
          <p:nvSpPr>
            <p:cNvPr id="1490" name="Shape 1490"/>
            <p:cNvSpPr/>
            <p:nvPr/>
          </p:nvSpPr>
          <p:spPr>
            <a:xfrm>
              <a:off x="6170612" y="2819400"/>
              <a:ext cx="91439" cy="91439"/>
            </a:xfrm>
            <a:prstGeom prst="ellipse">
              <a:avLst/>
            </a:prstGeom>
            <a:noFill/>
            <a:ln w="25400" cap="flat" cmpd="sng">
              <a:solidFill>
                <a:schemeClr val="dk2"/>
              </a:solidFill>
              <a:prstDash val="solid"/>
              <a:round/>
              <a:headEnd type="none" w="med" len="med"/>
              <a:tailEnd type="none" w="med" len="med"/>
            </a:ln>
          </p:spPr>
          <p:txBody>
            <a:bodyPr lIns="91425" tIns="45700" rIns="91425" bIns="45700" anchor="ctr" anchorCtr="0">
              <a:noAutofit/>
            </a:bodyPr>
            <a:lstStyle/>
            <a:p>
              <a:pPr algn="ctr" defTabSz="914338"/>
              <a:endParaRPr kern="0">
                <a:solidFill>
                  <a:srgbClr val="FFFFFF"/>
                </a:solidFill>
                <a:latin typeface="Calibri"/>
                <a:ea typeface="Calibri"/>
                <a:cs typeface="Calibri"/>
                <a:sym typeface="Calibri"/>
                <a:rtl val="0"/>
              </a:endParaRPr>
            </a:p>
          </p:txBody>
        </p:sp>
      </p:grpSp>
      <p:grpSp>
        <p:nvGrpSpPr>
          <p:cNvPr id="1491" name="Shape 1491"/>
          <p:cNvGrpSpPr/>
          <p:nvPr/>
        </p:nvGrpSpPr>
        <p:grpSpPr>
          <a:xfrm>
            <a:off x="8616989" y="1797809"/>
            <a:ext cx="91367" cy="1415987"/>
            <a:chOff x="6170612" y="1494853"/>
            <a:chExt cx="91439" cy="1415986"/>
          </a:xfrm>
        </p:grpSpPr>
        <p:cxnSp>
          <p:nvCxnSpPr>
            <p:cNvPr id="1492" name="Shape 1492"/>
            <p:cNvCxnSpPr/>
            <p:nvPr/>
          </p:nvCxnSpPr>
          <p:spPr>
            <a:xfrm>
              <a:off x="6216332" y="1494853"/>
              <a:ext cx="0" cy="1324546"/>
            </a:xfrm>
            <a:prstGeom prst="straightConnector1">
              <a:avLst/>
            </a:prstGeom>
            <a:noFill/>
            <a:ln w="12700" cap="flat" cmpd="sng">
              <a:solidFill>
                <a:schemeClr val="dk2"/>
              </a:solidFill>
              <a:prstDash val="solid"/>
              <a:round/>
              <a:headEnd type="none" w="med" len="med"/>
              <a:tailEnd type="none" w="med" len="med"/>
            </a:ln>
          </p:spPr>
        </p:cxnSp>
        <p:sp>
          <p:nvSpPr>
            <p:cNvPr id="1493" name="Shape 1493"/>
            <p:cNvSpPr/>
            <p:nvPr/>
          </p:nvSpPr>
          <p:spPr>
            <a:xfrm>
              <a:off x="6170612" y="2819400"/>
              <a:ext cx="91439" cy="91439"/>
            </a:xfrm>
            <a:prstGeom prst="ellipse">
              <a:avLst/>
            </a:prstGeom>
            <a:noFill/>
            <a:ln w="25400" cap="flat" cmpd="sng">
              <a:solidFill>
                <a:schemeClr val="dk2"/>
              </a:solidFill>
              <a:prstDash val="solid"/>
              <a:round/>
              <a:headEnd type="none" w="med" len="med"/>
              <a:tailEnd type="none" w="med" len="med"/>
            </a:ln>
          </p:spPr>
          <p:txBody>
            <a:bodyPr lIns="91425" tIns="45700" rIns="91425" bIns="45700" anchor="ctr" anchorCtr="0">
              <a:noAutofit/>
            </a:bodyPr>
            <a:lstStyle/>
            <a:p>
              <a:pPr algn="ctr" defTabSz="914338"/>
              <a:endParaRPr kern="0">
                <a:solidFill>
                  <a:srgbClr val="FFFFFF"/>
                </a:solidFill>
                <a:latin typeface="Calibri"/>
                <a:ea typeface="Calibri"/>
                <a:cs typeface="Calibri"/>
                <a:sym typeface="Calibri"/>
                <a:rtl val="0"/>
              </a:endParaRPr>
            </a:p>
          </p:txBody>
        </p:sp>
      </p:grpSp>
      <p:sp>
        <p:nvSpPr>
          <p:cNvPr id="1494" name="Shape 1494"/>
          <p:cNvSpPr txBox="1"/>
          <p:nvPr/>
        </p:nvSpPr>
        <p:spPr>
          <a:xfrm>
            <a:off x="6909550" y="471163"/>
            <a:ext cx="1428985" cy="369332"/>
          </a:xfrm>
          <a:prstGeom prst="rect">
            <a:avLst/>
          </a:prstGeom>
          <a:solidFill>
            <a:schemeClr val="dk2"/>
          </a:solidFill>
          <a:ln>
            <a:noFill/>
          </a:ln>
        </p:spPr>
        <p:txBody>
          <a:bodyPr lIns="45697" tIns="45697" rIns="45697" bIns="91417" anchor="t" anchorCtr="0">
            <a:noAutofit/>
          </a:bodyPr>
          <a:lstStyle/>
          <a:p>
            <a:pPr algn="ctr" defTabSz="914338">
              <a:buSzPct val="25000"/>
            </a:pPr>
            <a:r>
              <a:rPr lang="en-US" sz="1500" b="1" kern="0">
                <a:solidFill>
                  <a:srgbClr val="FFFFFF"/>
                </a:solidFill>
                <a:latin typeface="Nunito"/>
                <a:ea typeface="Nunito"/>
                <a:cs typeface="Nunito"/>
                <a:sym typeface="Nunito"/>
                <a:rtl val="0"/>
              </a:rPr>
              <a:t>pull up plans </a:t>
            </a:r>
          </a:p>
        </p:txBody>
      </p:sp>
      <p:sp>
        <p:nvSpPr>
          <p:cNvPr id="1495" name="Shape 1495"/>
          <p:cNvSpPr txBox="1"/>
          <p:nvPr/>
        </p:nvSpPr>
        <p:spPr>
          <a:xfrm>
            <a:off x="8659245" y="1165041"/>
            <a:ext cx="1634948" cy="600163"/>
          </a:xfrm>
          <a:prstGeom prst="rect">
            <a:avLst/>
          </a:prstGeom>
          <a:solidFill>
            <a:schemeClr val="dk2"/>
          </a:solidFill>
          <a:ln>
            <a:noFill/>
          </a:ln>
        </p:spPr>
        <p:txBody>
          <a:bodyPr lIns="137140" tIns="45697" rIns="45697" bIns="91417" anchor="t" anchorCtr="0">
            <a:noAutofit/>
          </a:bodyPr>
          <a:lstStyle/>
          <a:p>
            <a:pPr defTabSz="914338">
              <a:buSzPct val="25000"/>
            </a:pPr>
            <a:r>
              <a:rPr lang="en-US" sz="1500" b="1" kern="0">
                <a:solidFill>
                  <a:srgbClr val="FFFFFF"/>
                </a:solidFill>
                <a:latin typeface="Nunito"/>
                <a:ea typeface="Nunito"/>
                <a:cs typeface="Nunito"/>
                <a:sym typeface="Nunito"/>
                <a:rtl val="0"/>
              </a:rPr>
              <a:t>save time and resources </a:t>
            </a:r>
          </a:p>
        </p:txBody>
      </p:sp>
      <p:pic>
        <p:nvPicPr>
          <p:cNvPr id="1496" name="Shape 1496"/>
          <p:cNvPicPr preferRelativeResize="0"/>
          <p:nvPr/>
        </p:nvPicPr>
        <p:blipFill rotWithShape="1">
          <a:blip r:embed="rId5">
            <a:alphaModFix/>
          </a:blip>
          <a:srcRect/>
          <a:stretch/>
        </p:blipFill>
        <p:spPr>
          <a:xfrm>
            <a:off x="8903141" y="2828810"/>
            <a:ext cx="2467034" cy="2468963"/>
          </a:xfrm>
          <a:prstGeom prst="ellipse">
            <a:avLst/>
          </a:prstGeom>
          <a:noFill/>
          <a:ln w="57150" cap="flat" cmpd="sng">
            <a:solidFill>
              <a:schemeClr val="lt1"/>
            </a:solidFill>
            <a:prstDash val="solid"/>
            <a:round/>
            <a:headEnd type="none" w="med" len="med"/>
            <a:tailEnd type="none" w="med" len="med"/>
          </a:ln>
        </p:spPr>
      </p:pic>
      <p:pic>
        <p:nvPicPr>
          <p:cNvPr id="1497" name="Shape 1497"/>
          <p:cNvPicPr preferRelativeResize="0"/>
          <p:nvPr/>
        </p:nvPicPr>
        <p:blipFill rotWithShape="1">
          <a:blip r:embed="rId6">
            <a:alphaModFix/>
          </a:blip>
          <a:srcRect/>
          <a:stretch/>
        </p:blipFill>
        <p:spPr>
          <a:xfrm>
            <a:off x="6382972" y="1165040"/>
            <a:ext cx="1274420" cy="1275417"/>
          </a:xfrm>
          <a:prstGeom prst="ellipse">
            <a:avLst/>
          </a:prstGeom>
          <a:noFill/>
          <a:ln w="57150" cap="flat" cmpd="sng">
            <a:solidFill>
              <a:schemeClr val="lt1"/>
            </a:solidFill>
            <a:prstDash val="solid"/>
            <a:round/>
            <a:headEnd type="none" w="med" len="med"/>
            <a:tailEnd type="none" w="med" len="med"/>
          </a:ln>
        </p:spPr>
      </p:pic>
      <p:pic>
        <p:nvPicPr>
          <p:cNvPr id="1498" name="Shape 1498"/>
          <p:cNvPicPr preferRelativeResize="0"/>
          <p:nvPr/>
        </p:nvPicPr>
        <p:blipFill rotWithShape="1">
          <a:blip r:embed="rId7">
            <a:alphaModFix/>
          </a:blip>
          <a:srcRect/>
          <a:stretch/>
        </p:blipFill>
        <p:spPr>
          <a:xfrm>
            <a:off x="4207680" y="1776561"/>
            <a:ext cx="1870434" cy="1871897"/>
          </a:xfrm>
          <a:prstGeom prst="ellipse">
            <a:avLst/>
          </a:prstGeom>
          <a:noFill/>
          <a:ln w="57150" cap="flat" cmpd="sng">
            <a:solidFill>
              <a:schemeClr val="lt1"/>
            </a:solidFill>
            <a:prstDash val="solid"/>
            <a:round/>
            <a:headEnd type="none" w="med" len="med"/>
            <a:tailEnd type="none" w="med" len="med"/>
          </a:ln>
        </p:spPr>
      </p:pic>
    </p:spTree>
    <p:extLst>
      <p:ext uri="{BB962C8B-B14F-4D97-AF65-F5344CB8AC3E}">
        <p14:creationId xmlns:p14="http://schemas.microsoft.com/office/powerpoint/2010/main" val="2726321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83"/>
                                        </p:tgtEl>
                                        <p:attrNameLst>
                                          <p:attrName>style.visibility</p:attrName>
                                        </p:attrNameLst>
                                      </p:cBhvr>
                                      <p:to>
                                        <p:strVal val="visible"/>
                                      </p:to>
                                    </p:set>
                                    <p:animEffect transition="in" filter="fade">
                                      <p:cBhvr>
                                        <p:cTn id="7" dur="750"/>
                                        <p:tgtEl>
                                          <p:spTgt spid="1483"/>
                                        </p:tgtEl>
                                      </p:cBhvr>
                                    </p:animEffect>
                                  </p:childTnLst>
                                </p:cTn>
                              </p:par>
                              <p:par>
                                <p:cTn id="8" presetID="10" presetClass="entr" presetSubtype="0" fill="hold" nodeType="withEffect">
                                  <p:stCondLst>
                                    <p:cond delay="0"/>
                                  </p:stCondLst>
                                  <p:childTnLst>
                                    <p:set>
                                      <p:cBhvr>
                                        <p:cTn id="9" dur="1" fill="hold">
                                          <p:stCondLst>
                                            <p:cond delay="0"/>
                                          </p:stCondLst>
                                        </p:cTn>
                                        <p:tgtEl>
                                          <p:spTgt spid="1482"/>
                                        </p:tgtEl>
                                        <p:attrNameLst>
                                          <p:attrName>style.visibility</p:attrName>
                                        </p:attrNameLst>
                                      </p:cBhvr>
                                      <p:to>
                                        <p:strVal val="visible"/>
                                      </p:to>
                                    </p:set>
                                    <p:animEffect transition="in" filter="fade">
                                      <p:cBhvr>
                                        <p:cTn id="10" dur="750"/>
                                        <p:tgtEl>
                                          <p:spTgt spid="1482"/>
                                        </p:tgtEl>
                                      </p:cBhvr>
                                    </p:animEffect>
                                  </p:childTnLst>
                                </p:cTn>
                              </p:par>
                            </p:childTnLst>
                          </p:cTn>
                        </p:par>
                        <p:par>
                          <p:cTn id="11" fill="hold">
                            <p:stCondLst>
                              <p:cond delay="750"/>
                            </p:stCondLst>
                            <p:childTnLst>
                              <p:par>
                                <p:cTn id="12" presetID="23" presetClass="entr" presetSubtype="16" fill="hold" nodeType="afterEffect">
                                  <p:stCondLst>
                                    <p:cond delay="0"/>
                                  </p:stCondLst>
                                  <p:childTnLst>
                                    <p:set>
                                      <p:cBhvr>
                                        <p:cTn id="13" dur="1" fill="hold">
                                          <p:stCondLst>
                                            <p:cond delay="0"/>
                                          </p:stCondLst>
                                        </p:cTn>
                                        <p:tgtEl>
                                          <p:spTgt spid="1496"/>
                                        </p:tgtEl>
                                        <p:attrNameLst>
                                          <p:attrName>style.visibility</p:attrName>
                                        </p:attrNameLst>
                                      </p:cBhvr>
                                      <p:to>
                                        <p:strVal val="visible"/>
                                      </p:to>
                                    </p:set>
                                    <p:anim calcmode="lin" valueType="num">
                                      <p:cBhvr additive="base">
                                        <p:cTn id="14" dur="250"/>
                                        <p:tgtEl>
                                          <p:spTgt spid="1496"/>
                                        </p:tgtEl>
                                        <p:attrNameLst>
                                          <p:attrName>ppt_w</p:attrName>
                                        </p:attrNameLst>
                                      </p:cBhvr>
                                      <p:tavLst>
                                        <p:tav tm="0">
                                          <p:val>
                                            <p:strVal val="0"/>
                                          </p:val>
                                        </p:tav>
                                        <p:tav tm="100000">
                                          <p:val>
                                            <p:strVal val="#ppt_w"/>
                                          </p:val>
                                        </p:tav>
                                      </p:tavLst>
                                    </p:anim>
                                    <p:anim calcmode="lin" valueType="num">
                                      <p:cBhvr additive="base">
                                        <p:cTn id="15" dur="250"/>
                                        <p:tgtEl>
                                          <p:spTgt spid="1496"/>
                                        </p:tgtEl>
                                        <p:attrNameLst>
                                          <p:attrName>ppt_h</p:attrName>
                                        </p:attrNameLst>
                                      </p:cBhvr>
                                      <p:tavLst>
                                        <p:tav tm="0">
                                          <p:val>
                                            <p:strVal val="0"/>
                                          </p:val>
                                        </p:tav>
                                        <p:tav tm="100000">
                                          <p:val>
                                            <p:strVal val="#ppt_h"/>
                                          </p:val>
                                        </p:tav>
                                      </p:tavLst>
                                    </p:anim>
                                  </p:childTnLst>
                                </p:cTn>
                              </p:par>
                            </p:childTnLst>
                          </p:cTn>
                        </p:par>
                        <p:par>
                          <p:cTn id="16" fill="hold">
                            <p:stCondLst>
                              <p:cond delay="1000"/>
                            </p:stCondLst>
                            <p:childTnLst>
                              <p:par>
                                <p:cTn id="17" presetID="23" presetClass="entr" presetSubtype="16" fill="hold" nodeType="afterEffect">
                                  <p:stCondLst>
                                    <p:cond delay="0"/>
                                  </p:stCondLst>
                                  <p:childTnLst>
                                    <p:set>
                                      <p:cBhvr>
                                        <p:cTn id="18" dur="1" fill="hold">
                                          <p:stCondLst>
                                            <p:cond delay="0"/>
                                          </p:stCondLst>
                                        </p:cTn>
                                        <p:tgtEl>
                                          <p:spTgt spid="1498"/>
                                        </p:tgtEl>
                                        <p:attrNameLst>
                                          <p:attrName>style.visibility</p:attrName>
                                        </p:attrNameLst>
                                      </p:cBhvr>
                                      <p:to>
                                        <p:strVal val="visible"/>
                                      </p:to>
                                    </p:set>
                                    <p:anim calcmode="lin" valueType="num">
                                      <p:cBhvr additive="base">
                                        <p:cTn id="19" dur="250"/>
                                        <p:tgtEl>
                                          <p:spTgt spid="1498"/>
                                        </p:tgtEl>
                                        <p:attrNameLst>
                                          <p:attrName>ppt_w</p:attrName>
                                        </p:attrNameLst>
                                      </p:cBhvr>
                                      <p:tavLst>
                                        <p:tav tm="0">
                                          <p:val>
                                            <p:strVal val="0"/>
                                          </p:val>
                                        </p:tav>
                                        <p:tav tm="100000">
                                          <p:val>
                                            <p:strVal val="#ppt_w"/>
                                          </p:val>
                                        </p:tav>
                                      </p:tavLst>
                                    </p:anim>
                                    <p:anim calcmode="lin" valueType="num">
                                      <p:cBhvr additive="base">
                                        <p:cTn id="20" dur="250"/>
                                        <p:tgtEl>
                                          <p:spTgt spid="149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497"/>
                                        </p:tgtEl>
                                        <p:attrNameLst>
                                          <p:attrName>style.visibility</p:attrName>
                                        </p:attrNameLst>
                                      </p:cBhvr>
                                      <p:to>
                                        <p:strVal val="visible"/>
                                      </p:to>
                                    </p:set>
                                    <p:anim calcmode="lin" valueType="num">
                                      <p:cBhvr additive="base">
                                        <p:cTn id="23" dur="100"/>
                                        <p:tgtEl>
                                          <p:spTgt spid="1497"/>
                                        </p:tgtEl>
                                        <p:attrNameLst>
                                          <p:attrName>ppt_w</p:attrName>
                                        </p:attrNameLst>
                                      </p:cBhvr>
                                      <p:tavLst>
                                        <p:tav tm="0">
                                          <p:val>
                                            <p:strVal val="0"/>
                                          </p:val>
                                        </p:tav>
                                        <p:tav tm="100000">
                                          <p:val>
                                            <p:strVal val="#ppt_w"/>
                                          </p:val>
                                        </p:tav>
                                      </p:tavLst>
                                    </p:anim>
                                    <p:anim calcmode="lin" valueType="num">
                                      <p:cBhvr additive="base">
                                        <p:cTn id="24" dur="100"/>
                                        <p:tgtEl>
                                          <p:spTgt spid="1497"/>
                                        </p:tgtEl>
                                        <p:attrNameLst>
                                          <p:attrName>ppt_h</p:attrName>
                                        </p:attrNameLst>
                                      </p:cBhvr>
                                      <p:tavLst>
                                        <p:tav tm="0">
                                          <p:val>
                                            <p:strVal val="0"/>
                                          </p:val>
                                        </p:tav>
                                        <p:tav tm="100000">
                                          <p:val>
                                            <p:strVal val="#ppt_h"/>
                                          </p:val>
                                        </p:tav>
                                      </p:tavLst>
                                    </p:anim>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488"/>
                                        </p:tgtEl>
                                        <p:attrNameLst>
                                          <p:attrName>style.visibility</p:attrName>
                                        </p:attrNameLst>
                                      </p:cBhvr>
                                      <p:to>
                                        <p:strVal val="visible"/>
                                      </p:to>
                                    </p:set>
                                    <p:animEffect transition="in" filter="fade">
                                      <p:cBhvr>
                                        <p:cTn id="28" dur="500"/>
                                        <p:tgtEl>
                                          <p:spTgt spid="1488"/>
                                        </p:tgtEl>
                                      </p:cBhvr>
                                    </p:animEffect>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1494"/>
                                        </p:tgtEl>
                                        <p:attrNameLst>
                                          <p:attrName>style.visibility</p:attrName>
                                        </p:attrNameLst>
                                      </p:cBhvr>
                                      <p:to>
                                        <p:strVal val="visible"/>
                                      </p:to>
                                    </p:set>
                                    <p:animEffect transition="in" filter="fade">
                                      <p:cBhvr>
                                        <p:cTn id="32" dur="500"/>
                                        <p:tgtEl>
                                          <p:spTgt spid="1494"/>
                                        </p:tgtEl>
                                      </p:cBhvr>
                                    </p:animEffect>
                                  </p:childTnLst>
                                </p:cTn>
                              </p:par>
                            </p:childTnLst>
                          </p:cTn>
                        </p:par>
                        <p:par>
                          <p:cTn id="33" fill="hold">
                            <p:stCondLst>
                              <p:cond delay="2250"/>
                            </p:stCondLst>
                            <p:childTnLst>
                              <p:par>
                                <p:cTn id="34" presetID="10" presetClass="entr" presetSubtype="0" fill="hold" nodeType="afterEffect">
                                  <p:stCondLst>
                                    <p:cond delay="0"/>
                                  </p:stCondLst>
                                  <p:childTnLst>
                                    <p:set>
                                      <p:cBhvr>
                                        <p:cTn id="35" dur="1" fill="hold">
                                          <p:stCondLst>
                                            <p:cond delay="0"/>
                                          </p:stCondLst>
                                        </p:cTn>
                                        <p:tgtEl>
                                          <p:spTgt spid="1491"/>
                                        </p:tgtEl>
                                        <p:attrNameLst>
                                          <p:attrName>style.visibility</p:attrName>
                                        </p:attrNameLst>
                                      </p:cBhvr>
                                      <p:to>
                                        <p:strVal val="visible"/>
                                      </p:to>
                                    </p:set>
                                    <p:animEffect transition="in" filter="fade">
                                      <p:cBhvr>
                                        <p:cTn id="36" dur="500"/>
                                        <p:tgtEl>
                                          <p:spTgt spid="1491"/>
                                        </p:tgtEl>
                                      </p:cBhvr>
                                    </p:animEffec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1495"/>
                                        </p:tgtEl>
                                        <p:attrNameLst>
                                          <p:attrName>style.visibility</p:attrName>
                                        </p:attrNameLst>
                                      </p:cBhvr>
                                      <p:to>
                                        <p:strVal val="visible"/>
                                      </p:to>
                                    </p:set>
                                    <p:animEffect transition="in" filter="fade">
                                      <p:cBhvr>
                                        <p:cTn id="40" dur="500"/>
                                        <p:tgtEl>
                                          <p:spTgt spid="1495"/>
                                        </p:tgtEl>
                                      </p:cBhvr>
                                    </p:animEffect>
                                  </p:childTnLst>
                                </p:cTn>
                              </p:par>
                              <p:par>
                                <p:cTn id="41" presetID="10" presetClass="entr" presetSubtype="0" fill="hold" nodeType="withEffect">
                                  <p:stCondLst>
                                    <p:cond delay="0"/>
                                  </p:stCondLst>
                                  <p:childTnLst>
                                    <p:set>
                                      <p:cBhvr>
                                        <p:cTn id="42" dur="1" fill="hold">
                                          <p:stCondLst>
                                            <p:cond delay="0"/>
                                          </p:stCondLst>
                                        </p:cTn>
                                        <p:tgtEl>
                                          <p:spTgt spid="1486"/>
                                        </p:tgtEl>
                                        <p:attrNameLst>
                                          <p:attrName>style.visibility</p:attrName>
                                        </p:attrNameLst>
                                      </p:cBhvr>
                                      <p:to>
                                        <p:strVal val="visible"/>
                                      </p:to>
                                    </p:set>
                                    <p:animEffect transition="in" filter="fade">
                                      <p:cBhvr>
                                        <p:cTn id="43" dur="1000"/>
                                        <p:tgtEl>
                                          <p:spTgt spid="1486"/>
                                        </p:tgtEl>
                                      </p:cBhvr>
                                    </p:animEffect>
                                  </p:childTnLst>
                                </p:cTn>
                              </p:par>
                              <p:par>
                                <p:cTn id="44" presetID="10" presetClass="entr" presetSubtype="0" fill="hold" nodeType="withEffect">
                                  <p:stCondLst>
                                    <p:cond delay="0"/>
                                  </p:stCondLst>
                                  <p:childTnLst>
                                    <p:set>
                                      <p:cBhvr>
                                        <p:cTn id="45" dur="1" fill="hold">
                                          <p:stCondLst>
                                            <p:cond delay="0"/>
                                          </p:stCondLst>
                                        </p:cTn>
                                        <p:tgtEl>
                                          <p:spTgt spid="1487"/>
                                        </p:tgtEl>
                                        <p:attrNameLst>
                                          <p:attrName>style.visibility</p:attrName>
                                        </p:attrNameLst>
                                      </p:cBhvr>
                                      <p:to>
                                        <p:strVal val="visible"/>
                                      </p:to>
                                    </p:set>
                                    <p:animEffect transition="in" filter="fade">
                                      <p:cBhvr>
                                        <p:cTn id="46" dur="1000"/>
                                        <p:tgtEl>
                                          <p:spTgt spid="1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Management Platform</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14</a:t>
            </a:fld>
            <a:endParaRPr lang="en-US" dirty="0"/>
          </a:p>
        </p:txBody>
      </p:sp>
      <p:sp>
        <p:nvSpPr>
          <p:cNvPr id="4" name="TextBox 3"/>
          <p:cNvSpPr txBox="1"/>
          <p:nvPr/>
        </p:nvSpPr>
        <p:spPr>
          <a:xfrm>
            <a:off x="873644" y="1940527"/>
            <a:ext cx="3259867" cy="2908489"/>
          </a:xfrm>
          <a:prstGeom prst="rect">
            <a:avLst/>
          </a:prstGeom>
          <a:noFill/>
        </p:spPr>
        <p:txBody>
          <a:bodyPr wrap="none" lIns="45720" tIns="45720" rIns="45720" bIns="91440" rtlCol="0" anchor="t">
            <a:spAutoFit/>
          </a:bodyPr>
          <a:lstStyle/>
          <a:p>
            <a:pPr marL="342900" indent="-342900">
              <a:buFont typeface="Arial"/>
              <a:buChar char="•"/>
            </a:pPr>
            <a:r>
              <a:rPr lang="en-US" sz="2000" dirty="0" smtClean="0"/>
              <a:t>API Lifecycle Management</a:t>
            </a:r>
          </a:p>
          <a:p>
            <a:endParaRPr lang="en-US" sz="2000" dirty="0" smtClean="0"/>
          </a:p>
          <a:p>
            <a:pPr marL="342900" indent="-342900">
              <a:buFont typeface="Arial"/>
              <a:buChar char="•"/>
            </a:pPr>
            <a:r>
              <a:rPr lang="en-US" sz="2000" dirty="0" smtClean="0"/>
              <a:t>Developer Portal</a:t>
            </a:r>
          </a:p>
          <a:p>
            <a:pPr marL="342900" indent="-342900">
              <a:buFont typeface="Arial"/>
              <a:buChar char="•"/>
            </a:pPr>
            <a:endParaRPr lang="en-US" sz="2000" dirty="0" smtClean="0"/>
          </a:p>
          <a:p>
            <a:pPr marL="342900" indent="-342900">
              <a:buFont typeface="Arial"/>
              <a:buChar char="•"/>
            </a:pPr>
            <a:r>
              <a:rPr lang="en-US" sz="2000" dirty="0" smtClean="0"/>
              <a:t>Analytics</a:t>
            </a:r>
          </a:p>
          <a:p>
            <a:pPr marL="342900" indent="-342900">
              <a:buFont typeface="Arial"/>
              <a:buChar char="•"/>
            </a:pPr>
            <a:endParaRPr lang="en-US" sz="2000" dirty="0" smtClean="0"/>
          </a:p>
          <a:p>
            <a:pPr marL="342900" indent="-342900">
              <a:buFont typeface="Arial"/>
              <a:buChar char="•"/>
            </a:pPr>
            <a:r>
              <a:rPr lang="en-US" sz="2000" dirty="0" smtClean="0"/>
              <a:t>Monetization</a:t>
            </a:r>
          </a:p>
          <a:p>
            <a:pPr marL="342900" indent="-342900">
              <a:buFont typeface="Arial"/>
              <a:buChar char="•"/>
            </a:pPr>
            <a:endParaRPr lang="en-US" sz="2000" dirty="0" smtClean="0"/>
          </a:p>
          <a:p>
            <a:endParaRPr lang="en-US" sz="2000" dirty="0" smtClean="0"/>
          </a:p>
        </p:txBody>
      </p:sp>
      <p:graphicFrame>
        <p:nvGraphicFramePr>
          <p:cNvPr id="7" name="Diagram 6"/>
          <p:cNvGraphicFramePr/>
          <p:nvPr>
            <p:extLst>
              <p:ext uri="{D42A27DB-BD31-4B8C-83A1-F6EECF244321}">
                <p14:modId xmlns:p14="http://schemas.microsoft.com/office/powerpoint/2010/main" val="895166395"/>
              </p:ext>
            </p:extLst>
          </p:nvPr>
        </p:nvGraphicFramePr>
        <p:xfrm>
          <a:off x="5961771" y="1940527"/>
          <a:ext cx="5916205" cy="3667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8283327" y="5898344"/>
            <a:ext cx="1446279" cy="446276"/>
          </a:xfrm>
          <a:prstGeom prst="rect">
            <a:avLst/>
          </a:prstGeom>
          <a:noFill/>
        </p:spPr>
        <p:txBody>
          <a:bodyPr wrap="none" lIns="45720" tIns="45720" rIns="45720" bIns="91440" rtlCol="0" anchor="t">
            <a:spAutoFit/>
          </a:bodyPr>
          <a:lstStyle/>
          <a:p>
            <a:pPr algn="ctr"/>
            <a:r>
              <a:rPr lang="en-US" sz="2000" dirty="0" smtClean="0"/>
              <a:t>API Lifecycle </a:t>
            </a:r>
            <a:endParaRPr lang="en-US" sz="2000" dirty="0" smtClean="0"/>
          </a:p>
        </p:txBody>
      </p:sp>
    </p:spTree>
    <p:extLst>
      <p:ext uri="{BB962C8B-B14F-4D97-AF65-F5344CB8AC3E}">
        <p14:creationId xmlns:p14="http://schemas.microsoft.com/office/powerpoint/2010/main" val="212034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86"/>
          <p:cNvSpPr/>
          <p:nvPr/>
        </p:nvSpPr>
        <p:spPr>
          <a:xfrm>
            <a:off x="4056200" y="2670912"/>
            <a:ext cx="1162062" cy="1168013"/>
          </a:xfrm>
          <a:prstGeom prst="arc">
            <a:avLst>
              <a:gd name="adj1" fmla="val 16200000"/>
              <a:gd name="adj2" fmla="val 5311730"/>
            </a:avLst>
          </a:prstGeom>
          <a:noFill/>
          <a:ln w="34925" cap="flat" cmpd="sng">
            <a:solidFill>
              <a:srgbClr val="F82201"/>
            </a:solidFill>
            <a:prstDash val="solid"/>
            <a:round/>
            <a:headEnd type="none" w="med" len="med"/>
            <a:tailEnd type="none" w="med" len="med"/>
          </a:ln>
        </p:spPr>
        <p:txBody>
          <a:bodyPr lIns="91421" tIns="45699" rIns="91421" bIns="45699" anchor="ctr" anchorCtr="0">
            <a:noAutofit/>
          </a:bodyPr>
          <a:lstStyle/>
          <a:p>
            <a:pPr algn="ctr" defTabSz="914369"/>
            <a:endParaRPr sz="2400" kern="0">
              <a:solidFill>
                <a:srgbClr val="000000"/>
              </a:solidFill>
              <a:latin typeface="Calibri"/>
              <a:ea typeface="Calibri"/>
              <a:cs typeface="Calibri"/>
              <a:sym typeface="Calibri"/>
            </a:endParaRPr>
          </a:p>
        </p:txBody>
      </p:sp>
      <p:sp>
        <p:nvSpPr>
          <p:cNvPr id="22" name="Shape 287"/>
          <p:cNvSpPr/>
          <p:nvPr/>
        </p:nvSpPr>
        <p:spPr>
          <a:xfrm>
            <a:off x="5367150" y="2335159"/>
            <a:ext cx="2023158" cy="1954016"/>
          </a:xfrm>
          <a:prstGeom prst="arc">
            <a:avLst>
              <a:gd name="adj1" fmla="val 16200000"/>
              <a:gd name="adj2" fmla="val 5311730"/>
            </a:avLst>
          </a:prstGeom>
          <a:noFill/>
          <a:ln w="34925" cap="flat" cmpd="sng">
            <a:solidFill>
              <a:srgbClr val="F82201"/>
            </a:solidFill>
            <a:prstDash val="solid"/>
            <a:round/>
            <a:headEnd type="none" w="med" len="med"/>
            <a:tailEnd type="none" w="med" len="med"/>
          </a:ln>
        </p:spPr>
        <p:txBody>
          <a:bodyPr lIns="91421" tIns="45699" rIns="91421" bIns="45699" anchor="ctr" anchorCtr="0">
            <a:noAutofit/>
          </a:bodyPr>
          <a:lstStyle/>
          <a:p>
            <a:pPr algn="ctr" defTabSz="914369"/>
            <a:endParaRPr sz="2400" kern="0">
              <a:solidFill>
                <a:srgbClr val="000000"/>
              </a:solidFill>
              <a:latin typeface="Calibri"/>
              <a:ea typeface="Calibri"/>
              <a:cs typeface="Calibri"/>
              <a:sym typeface="Calibri"/>
            </a:endParaRPr>
          </a:p>
        </p:txBody>
      </p:sp>
      <p:sp>
        <p:nvSpPr>
          <p:cNvPr id="23" name="Shape 288"/>
          <p:cNvSpPr/>
          <p:nvPr/>
        </p:nvSpPr>
        <p:spPr>
          <a:xfrm>
            <a:off x="6637152" y="1829772"/>
            <a:ext cx="3092610" cy="2941513"/>
          </a:xfrm>
          <a:prstGeom prst="arc">
            <a:avLst>
              <a:gd name="adj1" fmla="val 16200000"/>
              <a:gd name="adj2" fmla="val 5311730"/>
            </a:avLst>
          </a:prstGeom>
          <a:noFill/>
          <a:ln w="34925" cap="flat" cmpd="sng">
            <a:solidFill>
              <a:srgbClr val="F82201"/>
            </a:solidFill>
            <a:prstDash val="solid"/>
            <a:round/>
            <a:headEnd type="none" w="med" len="med"/>
            <a:tailEnd type="none" w="med" len="med"/>
          </a:ln>
        </p:spPr>
        <p:txBody>
          <a:bodyPr lIns="91421" tIns="45699" rIns="91421" bIns="45699" anchor="ctr" anchorCtr="0">
            <a:noAutofit/>
          </a:bodyPr>
          <a:lstStyle/>
          <a:p>
            <a:pPr algn="ctr" defTabSz="914369"/>
            <a:endParaRPr kern="0">
              <a:solidFill>
                <a:srgbClr val="000000"/>
              </a:solidFill>
              <a:latin typeface="Calibri"/>
              <a:ea typeface="Calibri"/>
              <a:cs typeface="Calibri"/>
              <a:sym typeface="Calibri"/>
            </a:endParaRPr>
          </a:p>
        </p:txBody>
      </p:sp>
      <p:grpSp>
        <p:nvGrpSpPr>
          <p:cNvPr id="24" name="Shape 289"/>
          <p:cNvGrpSpPr/>
          <p:nvPr/>
        </p:nvGrpSpPr>
        <p:grpSpPr>
          <a:xfrm>
            <a:off x="1539940" y="2915777"/>
            <a:ext cx="1569028" cy="1399228"/>
            <a:chOff x="4623165" y="2663301"/>
            <a:chExt cx="1234632" cy="1095411"/>
          </a:xfrm>
        </p:grpSpPr>
        <p:grpSp>
          <p:nvGrpSpPr>
            <p:cNvPr id="25" name="Shape 290"/>
            <p:cNvGrpSpPr/>
            <p:nvPr/>
          </p:nvGrpSpPr>
          <p:grpSpPr>
            <a:xfrm flipH="1">
              <a:off x="4962288" y="2663301"/>
              <a:ext cx="558751" cy="558897"/>
              <a:chOff x="6765942" y="3967626"/>
              <a:chExt cx="914400" cy="914400"/>
            </a:xfrm>
          </p:grpSpPr>
          <p:pic>
            <p:nvPicPr>
              <p:cNvPr id="27" name="Shape 291"/>
              <p:cNvPicPr preferRelativeResize="0"/>
              <p:nvPr/>
            </p:nvPicPr>
            <p:blipFill rotWithShape="1">
              <a:blip r:embed="rId2">
                <a:alphaModFix/>
              </a:blip>
              <a:srcRect/>
              <a:stretch/>
            </p:blipFill>
            <p:spPr>
              <a:xfrm>
                <a:off x="6908103" y="4205623"/>
                <a:ext cx="444149" cy="439614"/>
              </a:xfrm>
              <a:prstGeom prst="rect">
                <a:avLst/>
              </a:prstGeom>
              <a:noFill/>
              <a:ln>
                <a:noFill/>
              </a:ln>
            </p:spPr>
          </p:pic>
          <p:pic>
            <p:nvPicPr>
              <p:cNvPr id="28" name="Shape 292"/>
              <p:cNvPicPr preferRelativeResize="0"/>
              <p:nvPr/>
            </p:nvPicPr>
            <p:blipFill rotWithShape="1">
              <a:blip r:embed="rId3">
                <a:alphaModFix/>
              </a:blip>
              <a:srcRect/>
              <a:stretch/>
            </p:blipFill>
            <p:spPr>
              <a:xfrm>
                <a:off x="6765942" y="3967626"/>
                <a:ext cx="914400" cy="914400"/>
              </a:xfrm>
              <a:prstGeom prst="rect">
                <a:avLst/>
              </a:prstGeom>
              <a:noFill/>
              <a:ln>
                <a:noFill/>
              </a:ln>
            </p:spPr>
          </p:pic>
          <p:pic>
            <p:nvPicPr>
              <p:cNvPr id="29" name="Shape 293"/>
              <p:cNvPicPr preferRelativeResize="0"/>
              <p:nvPr/>
            </p:nvPicPr>
            <p:blipFill rotWithShape="1">
              <a:blip r:embed="rId4">
                <a:alphaModFix/>
              </a:blip>
              <a:srcRect/>
              <a:stretch/>
            </p:blipFill>
            <p:spPr>
              <a:xfrm flipH="1">
                <a:off x="6883442" y="4068426"/>
                <a:ext cx="679403" cy="731002"/>
              </a:xfrm>
              <a:prstGeom prst="rect">
                <a:avLst/>
              </a:prstGeom>
              <a:noFill/>
              <a:ln>
                <a:noFill/>
              </a:ln>
            </p:spPr>
          </p:pic>
        </p:grpSp>
        <p:sp>
          <p:nvSpPr>
            <p:cNvPr id="26" name="Shape 294"/>
            <p:cNvSpPr txBox="1"/>
            <p:nvPr/>
          </p:nvSpPr>
          <p:spPr>
            <a:xfrm flipH="1">
              <a:off x="4623165" y="3347060"/>
              <a:ext cx="1234632" cy="411651"/>
            </a:xfrm>
            <a:prstGeom prst="rect">
              <a:avLst/>
            </a:prstGeom>
            <a:noFill/>
            <a:ln>
              <a:noFill/>
            </a:ln>
          </p:spPr>
          <p:txBody>
            <a:bodyPr lIns="91425" tIns="45700" rIns="91425" bIns="45700" anchor="t" anchorCtr="0">
              <a:noAutofit/>
            </a:bodyPr>
            <a:lstStyle/>
            <a:p>
              <a:pPr algn="ctr">
                <a:buClr>
                  <a:srgbClr val="FF4300"/>
                </a:buClr>
                <a:buSzPct val="25000"/>
              </a:pPr>
              <a:r>
                <a:rPr lang="en-US" sz="1600" b="1">
                  <a:solidFill>
                    <a:srgbClr val="FF4300"/>
                  </a:solidFill>
                  <a:latin typeface="Calibri"/>
                  <a:ea typeface="Calibri"/>
                  <a:cs typeface="Calibri"/>
                  <a:sym typeface="Calibri"/>
                </a:rPr>
                <a:t>API</a:t>
              </a:r>
            </a:p>
          </p:txBody>
        </p:sp>
      </p:grpSp>
      <p:cxnSp>
        <p:nvCxnSpPr>
          <p:cNvPr id="30" name="Shape 295"/>
          <p:cNvCxnSpPr>
            <a:stCxn id="28" idx="1"/>
          </p:cNvCxnSpPr>
          <p:nvPr/>
        </p:nvCxnSpPr>
        <p:spPr>
          <a:xfrm>
            <a:off x="2681000" y="3272731"/>
            <a:ext cx="8422990" cy="0"/>
          </a:xfrm>
          <a:prstGeom prst="straightConnector1">
            <a:avLst/>
          </a:prstGeom>
          <a:noFill/>
          <a:ln w="34925" cap="flat" cmpd="sng">
            <a:solidFill>
              <a:srgbClr val="F82201"/>
            </a:solidFill>
            <a:prstDash val="dot"/>
            <a:round/>
            <a:headEnd type="none" w="med" len="med"/>
            <a:tailEnd type="stealth" w="lg" len="lg"/>
          </a:ln>
        </p:spPr>
      </p:cxnSp>
      <p:sp>
        <p:nvSpPr>
          <p:cNvPr id="31" name="Shape 296"/>
          <p:cNvSpPr txBox="1"/>
          <p:nvPr/>
        </p:nvSpPr>
        <p:spPr>
          <a:xfrm>
            <a:off x="3370091" y="2837127"/>
            <a:ext cx="1494034" cy="393140"/>
          </a:xfrm>
          <a:prstGeom prst="rect">
            <a:avLst/>
          </a:prstGeom>
          <a:noFill/>
          <a:ln>
            <a:noFill/>
          </a:ln>
        </p:spPr>
        <p:txBody>
          <a:bodyPr lIns="91421" tIns="45699" rIns="91421" bIns="45699" anchor="t" anchorCtr="0">
            <a:noAutofit/>
          </a:bodyPr>
          <a:lstStyle/>
          <a:p>
            <a:pPr defTabSz="914369">
              <a:buSzPct val="25000"/>
            </a:pPr>
            <a:r>
              <a:rPr lang="en-US" sz="2000" b="1" kern="0" dirty="0">
                <a:solidFill>
                  <a:srgbClr val="000000"/>
                </a:solidFill>
                <a:latin typeface="Calibri"/>
                <a:ea typeface="Calibri"/>
                <a:cs typeface="Calibri"/>
                <a:sym typeface="Calibri"/>
              </a:rPr>
              <a:t>Internal API</a:t>
            </a:r>
          </a:p>
        </p:txBody>
      </p:sp>
      <p:sp>
        <p:nvSpPr>
          <p:cNvPr id="32" name="Shape 297"/>
          <p:cNvSpPr txBox="1"/>
          <p:nvPr/>
        </p:nvSpPr>
        <p:spPr>
          <a:xfrm>
            <a:off x="5602996" y="2847087"/>
            <a:ext cx="1468856" cy="393140"/>
          </a:xfrm>
          <a:prstGeom prst="rect">
            <a:avLst/>
          </a:prstGeom>
          <a:noFill/>
          <a:ln>
            <a:noFill/>
          </a:ln>
        </p:spPr>
        <p:txBody>
          <a:bodyPr lIns="91421" tIns="45699" rIns="91421" bIns="45699" anchor="t" anchorCtr="0">
            <a:noAutofit/>
          </a:bodyPr>
          <a:lstStyle/>
          <a:p>
            <a:pPr defTabSz="914369">
              <a:buSzPct val="25000"/>
            </a:pPr>
            <a:r>
              <a:rPr lang="en-US" sz="2000" b="1" kern="0" dirty="0">
                <a:solidFill>
                  <a:srgbClr val="000000"/>
                </a:solidFill>
                <a:latin typeface="Calibri"/>
                <a:ea typeface="Calibri"/>
                <a:cs typeface="Calibri"/>
                <a:sym typeface="Calibri"/>
              </a:rPr>
              <a:t>Partner API</a:t>
            </a:r>
          </a:p>
        </p:txBody>
      </p:sp>
      <p:sp>
        <p:nvSpPr>
          <p:cNvPr id="33" name="Shape 298"/>
          <p:cNvSpPr txBox="1"/>
          <p:nvPr/>
        </p:nvSpPr>
        <p:spPr>
          <a:xfrm>
            <a:off x="7925919" y="2845177"/>
            <a:ext cx="1253060" cy="393140"/>
          </a:xfrm>
          <a:prstGeom prst="rect">
            <a:avLst/>
          </a:prstGeom>
          <a:noFill/>
          <a:ln>
            <a:noFill/>
          </a:ln>
        </p:spPr>
        <p:txBody>
          <a:bodyPr lIns="91421" tIns="45699" rIns="91421" bIns="45699" anchor="t" anchorCtr="0">
            <a:noAutofit/>
          </a:bodyPr>
          <a:lstStyle/>
          <a:p>
            <a:pPr defTabSz="914369">
              <a:buSzPct val="25000"/>
            </a:pPr>
            <a:r>
              <a:rPr lang="en-US" sz="2000" b="1" kern="0" dirty="0">
                <a:solidFill>
                  <a:srgbClr val="000000"/>
                </a:solidFill>
                <a:latin typeface="Calibri"/>
                <a:ea typeface="Calibri"/>
                <a:cs typeface="Calibri"/>
                <a:sym typeface="Calibri"/>
              </a:rPr>
              <a:t>Open API</a:t>
            </a:r>
          </a:p>
        </p:txBody>
      </p:sp>
      <p:sp>
        <p:nvSpPr>
          <p:cNvPr id="34" name="Shape 299"/>
          <p:cNvSpPr txBox="1"/>
          <p:nvPr/>
        </p:nvSpPr>
        <p:spPr>
          <a:xfrm>
            <a:off x="3331839" y="3233859"/>
            <a:ext cx="1789487" cy="393140"/>
          </a:xfrm>
          <a:prstGeom prst="rect">
            <a:avLst/>
          </a:prstGeom>
          <a:noFill/>
          <a:ln>
            <a:noFill/>
          </a:ln>
        </p:spPr>
        <p:txBody>
          <a:bodyPr lIns="91421" tIns="45699" rIns="91421" bIns="45699" anchor="t" anchorCtr="0">
            <a:noAutofit/>
          </a:bodyPr>
          <a:lstStyle/>
          <a:p>
            <a:pPr defTabSz="914369">
              <a:buSzPct val="25000"/>
            </a:pPr>
            <a:r>
              <a:rPr lang="en-US" kern="0" dirty="0">
                <a:solidFill>
                  <a:srgbClr val="000000"/>
                </a:solidFill>
                <a:latin typeface="Calibri"/>
                <a:ea typeface="Calibri"/>
                <a:cs typeface="Calibri"/>
                <a:sym typeface="Calibri"/>
              </a:rPr>
              <a:t>INTEGRATION</a:t>
            </a:r>
          </a:p>
        </p:txBody>
      </p:sp>
      <p:sp>
        <p:nvSpPr>
          <p:cNvPr id="35" name="Shape 300"/>
          <p:cNvSpPr txBox="1"/>
          <p:nvPr/>
        </p:nvSpPr>
        <p:spPr>
          <a:xfrm>
            <a:off x="5425766" y="3251487"/>
            <a:ext cx="2220301" cy="393140"/>
          </a:xfrm>
          <a:prstGeom prst="rect">
            <a:avLst/>
          </a:prstGeom>
          <a:noFill/>
          <a:ln>
            <a:noFill/>
          </a:ln>
        </p:spPr>
        <p:txBody>
          <a:bodyPr lIns="91421" tIns="45699" rIns="91421" bIns="45699" anchor="t" anchorCtr="0">
            <a:noAutofit/>
          </a:bodyPr>
          <a:lstStyle/>
          <a:p>
            <a:pPr defTabSz="914369">
              <a:buSzPct val="25000"/>
            </a:pPr>
            <a:r>
              <a:rPr lang="en-US" kern="0">
                <a:solidFill>
                  <a:srgbClr val="000000"/>
                </a:solidFill>
                <a:latin typeface="Calibri"/>
                <a:ea typeface="Calibri"/>
                <a:cs typeface="Calibri"/>
                <a:sym typeface="Calibri"/>
              </a:rPr>
              <a:t>COLLABORATION</a:t>
            </a:r>
          </a:p>
        </p:txBody>
      </p:sp>
      <p:sp>
        <p:nvSpPr>
          <p:cNvPr id="36" name="Shape 301"/>
          <p:cNvSpPr txBox="1"/>
          <p:nvPr/>
        </p:nvSpPr>
        <p:spPr>
          <a:xfrm>
            <a:off x="7828312" y="3261447"/>
            <a:ext cx="1633184" cy="393140"/>
          </a:xfrm>
          <a:prstGeom prst="rect">
            <a:avLst/>
          </a:prstGeom>
          <a:noFill/>
          <a:ln>
            <a:noFill/>
          </a:ln>
        </p:spPr>
        <p:txBody>
          <a:bodyPr lIns="91421" tIns="45699" rIns="91421" bIns="45699" anchor="t" anchorCtr="0">
            <a:noAutofit/>
          </a:bodyPr>
          <a:lstStyle/>
          <a:p>
            <a:pPr defTabSz="914369">
              <a:buSzPct val="25000"/>
            </a:pPr>
            <a:r>
              <a:rPr lang="en-US" kern="0">
                <a:solidFill>
                  <a:srgbClr val="000000"/>
                </a:solidFill>
                <a:latin typeface="Calibri"/>
                <a:ea typeface="Calibri"/>
                <a:cs typeface="Calibri"/>
                <a:sym typeface="Calibri"/>
              </a:rPr>
              <a:t>INNOVATION</a:t>
            </a:r>
          </a:p>
        </p:txBody>
      </p:sp>
    </p:spTree>
    <p:extLst>
      <p:ext uri="{BB962C8B-B14F-4D97-AF65-F5344CB8AC3E}">
        <p14:creationId xmlns:p14="http://schemas.microsoft.com/office/powerpoint/2010/main" val="16344773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16</a:t>
            </a:fld>
            <a:endParaRPr>
              <a:solidFill>
                <a:srgbClr val="A6AAA9"/>
              </a:solidFill>
            </a:endParaRPr>
          </a:p>
        </p:txBody>
      </p:sp>
      <p:sp>
        <p:nvSpPr>
          <p:cNvPr id="666" name="Shape 666"/>
          <p:cNvSpPr/>
          <p:nvPr/>
        </p:nvSpPr>
        <p:spPr>
          <a:xfrm>
            <a:off x="10951098" y="6255336"/>
            <a:ext cx="465583" cy="2769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683" tIns="45683" rIns="45683" bIns="45683" anchor="ctr">
            <a:spAutoFit/>
          </a:bodyPr>
          <a:lstStyle>
            <a:lvl1pPr algn="ctr" defTabSz="457200">
              <a:spcBef>
                <a:spcPts val="0"/>
              </a:spcBef>
              <a:defRPr sz="2400" i="1" spc="0">
                <a:solidFill>
                  <a:srgbClr val="A6AAA9"/>
                </a:solidFill>
                <a:latin typeface="Helvetica Neue"/>
                <a:ea typeface="Helvetica Neue"/>
                <a:cs typeface="Helvetica Neue"/>
                <a:sym typeface="Helvetica Neue"/>
              </a:defRPr>
            </a:lvl1pPr>
          </a:lstStyle>
          <a:p>
            <a:pPr lvl="0">
              <a:defRPr sz="1800" i="0">
                <a:solidFill>
                  <a:srgbClr val="000000"/>
                </a:solidFill>
              </a:defRPr>
            </a:pPr>
            <a:r>
              <a:rPr sz="1200"/>
              <a:t>*Beta</a:t>
            </a:r>
          </a:p>
        </p:txBody>
      </p:sp>
      <p:grpSp>
        <p:nvGrpSpPr>
          <p:cNvPr id="688" name="Group 688"/>
          <p:cNvGrpSpPr/>
          <p:nvPr/>
        </p:nvGrpSpPr>
        <p:grpSpPr>
          <a:xfrm>
            <a:off x="7596962" y="4798310"/>
            <a:ext cx="1464014" cy="1605980"/>
            <a:chOff x="0" y="0"/>
            <a:chExt cx="2931080" cy="3211957"/>
          </a:xfrm>
        </p:grpSpPr>
        <p:grpSp>
          <p:nvGrpSpPr>
            <p:cNvPr id="686" name="Group 686"/>
            <p:cNvGrpSpPr/>
            <p:nvPr/>
          </p:nvGrpSpPr>
          <p:grpSpPr>
            <a:xfrm>
              <a:off x="346148" y="0"/>
              <a:ext cx="2238784" cy="1716401"/>
              <a:chOff x="0" y="0"/>
              <a:chExt cx="2238782" cy="1716400"/>
            </a:xfrm>
          </p:grpSpPr>
          <p:sp>
            <p:nvSpPr>
              <p:cNvPr id="667" name="Shape 667"/>
              <p:cNvSpPr/>
              <p:nvPr/>
            </p:nvSpPr>
            <p:spPr>
              <a:xfrm>
                <a:off x="1400362" y="561987"/>
                <a:ext cx="266616" cy="121212"/>
              </a:xfrm>
              <a:custGeom>
                <a:avLst/>
                <a:gdLst/>
                <a:ahLst/>
                <a:cxnLst>
                  <a:cxn ang="0">
                    <a:pos x="wd2" y="hd2"/>
                  </a:cxn>
                  <a:cxn ang="5400000">
                    <a:pos x="wd2" y="hd2"/>
                  </a:cxn>
                  <a:cxn ang="10800000">
                    <a:pos x="wd2" y="hd2"/>
                  </a:cxn>
                  <a:cxn ang="16200000">
                    <a:pos x="wd2" y="hd2"/>
                  </a:cxn>
                </a:cxnLst>
                <a:rect l="0" t="0" r="r" b="b"/>
                <a:pathLst>
                  <a:path w="21600" h="21600" extrusionOk="0">
                    <a:moveTo>
                      <a:pt x="10800" y="14091"/>
                    </a:moveTo>
                    <a:cubicBezTo>
                      <a:pt x="14852" y="14091"/>
                      <a:pt x="18589" y="16831"/>
                      <a:pt x="21174" y="21598"/>
                    </a:cubicBezTo>
                    <a:cubicBezTo>
                      <a:pt x="21316" y="21480"/>
                      <a:pt x="21456" y="21349"/>
                      <a:pt x="21600" y="21255"/>
                    </a:cubicBezTo>
                    <a:lnTo>
                      <a:pt x="20415" y="3018"/>
                    </a:lnTo>
                    <a:cubicBezTo>
                      <a:pt x="20334" y="1873"/>
                      <a:pt x="19539" y="0"/>
                      <a:pt x="19128" y="0"/>
                    </a:cubicBezTo>
                    <a:lnTo>
                      <a:pt x="2472" y="0"/>
                    </a:lnTo>
                    <a:cubicBezTo>
                      <a:pt x="2052" y="0"/>
                      <a:pt x="1269" y="1847"/>
                      <a:pt x="1183" y="3040"/>
                    </a:cubicBezTo>
                    <a:lnTo>
                      <a:pt x="0" y="21258"/>
                    </a:lnTo>
                    <a:cubicBezTo>
                      <a:pt x="144" y="21352"/>
                      <a:pt x="284" y="21483"/>
                      <a:pt x="426" y="21600"/>
                    </a:cubicBezTo>
                    <a:cubicBezTo>
                      <a:pt x="3010" y="16831"/>
                      <a:pt x="6747" y="14091"/>
                      <a:pt x="10800" y="14091"/>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68" name="Shape 668"/>
              <p:cNvSpPr/>
              <p:nvPr/>
            </p:nvSpPr>
            <p:spPr>
              <a:xfrm>
                <a:off x="1483278" y="801523"/>
                <a:ext cx="94888" cy="474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69" name="Shape 669"/>
              <p:cNvSpPr/>
              <p:nvPr/>
            </p:nvSpPr>
            <p:spPr>
              <a:xfrm>
                <a:off x="1096336" y="1068697"/>
                <a:ext cx="126517" cy="126518"/>
              </a:xfrm>
              <a:custGeom>
                <a:avLst/>
                <a:gdLst/>
                <a:ahLst/>
                <a:cxnLst>
                  <a:cxn ang="0">
                    <a:pos x="wd2" y="hd2"/>
                  </a:cxn>
                  <a:cxn ang="5400000">
                    <a:pos x="wd2" y="hd2"/>
                  </a:cxn>
                  <a:cxn ang="10800000">
                    <a:pos x="wd2" y="hd2"/>
                  </a:cxn>
                  <a:cxn ang="16200000">
                    <a:pos x="wd2" y="hd2"/>
                  </a:cxn>
                </a:cxnLst>
                <a:rect l="0" t="0" r="r" b="b"/>
                <a:pathLst>
                  <a:path w="21339" h="21469" extrusionOk="0">
                    <a:moveTo>
                      <a:pt x="2277" y="393"/>
                    </a:moveTo>
                    <a:cubicBezTo>
                      <a:pt x="1756" y="-131"/>
                      <a:pt x="912" y="-131"/>
                      <a:pt x="391" y="393"/>
                    </a:cubicBezTo>
                    <a:cubicBezTo>
                      <a:pt x="-130" y="917"/>
                      <a:pt x="-130" y="1766"/>
                      <a:pt x="391" y="2291"/>
                    </a:cubicBezTo>
                    <a:lnTo>
                      <a:pt x="19063" y="21076"/>
                    </a:lnTo>
                    <a:cubicBezTo>
                      <a:pt x="19323" y="21338"/>
                      <a:pt x="19665" y="21469"/>
                      <a:pt x="20006" y="21469"/>
                    </a:cubicBezTo>
                    <a:cubicBezTo>
                      <a:pt x="20347" y="21469"/>
                      <a:pt x="20688" y="21338"/>
                      <a:pt x="20949" y="21076"/>
                    </a:cubicBezTo>
                    <a:cubicBezTo>
                      <a:pt x="21470" y="20552"/>
                      <a:pt x="21470" y="19703"/>
                      <a:pt x="20949" y="19179"/>
                    </a:cubicBezTo>
                    <a:cubicBezTo>
                      <a:pt x="20949" y="19179"/>
                      <a:pt x="2277" y="393"/>
                      <a:pt x="2277" y="393"/>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0" name="Shape 670"/>
              <p:cNvSpPr/>
              <p:nvPr/>
            </p:nvSpPr>
            <p:spPr>
              <a:xfrm>
                <a:off x="1639898" y="847587"/>
                <a:ext cx="47445" cy="320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cubicBezTo>
                      <a:pt x="20414" y="151"/>
                      <a:pt x="19217" y="261"/>
                      <a:pt x="18000" y="261"/>
                    </a:cubicBezTo>
                    <a:lnTo>
                      <a:pt x="0" y="261"/>
                    </a:lnTo>
                    <a:cubicBezTo>
                      <a:pt x="0" y="261"/>
                      <a:pt x="0" y="21600"/>
                      <a:pt x="0"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1" name="Shape 671"/>
              <p:cNvSpPr/>
              <p:nvPr/>
            </p:nvSpPr>
            <p:spPr>
              <a:xfrm>
                <a:off x="1059485" y="1160826"/>
                <a:ext cx="79073" cy="790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2" name="Shape 672"/>
              <p:cNvSpPr/>
              <p:nvPr/>
            </p:nvSpPr>
            <p:spPr>
              <a:xfrm>
                <a:off x="552774" y="1160826"/>
                <a:ext cx="101599" cy="12701"/>
              </a:xfrm>
              <a:custGeom>
                <a:avLst/>
                <a:gdLst/>
                <a:ahLst/>
                <a:cxnLst>
                  <a:cxn ang="0">
                    <a:pos x="wd2" y="hd2"/>
                  </a:cxn>
                  <a:cxn ang="5400000">
                    <a:pos x="wd2" y="hd2"/>
                  </a:cxn>
                  <a:cxn ang="10800000">
                    <a:pos x="wd2" y="hd2"/>
                  </a:cxn>
                  <a:cxn ang="16200000">
                    <a:pos x="wd2" y="hd2"/>
                  </a:cxn>
                </a:cxnLst>
                <a:rect l="0" t="0" r="r" b="b"/>
                <a:pathLst>
                  <a:path w="21600" h="21600" extrusionOk="0">
                    <a:moveTo>
                      <a:pt x="20250" y="0"/>
                    </a:moveTo>
                    <a:lnTo>
                      <a:pt x="1350" y="0"/>
                    </a:lnTo>
                    <a:cubicBezTo>
                      <a:pt x="604" y="0"/>
                      <a:pt x="0" y="4831"/>
                      <a:pt x="0" y="10800"/>
                    </a:cubicBezTo>
                    <a:cubicBezTo>
                      <a:pt x="0" y="16769"/>
                      <a:pt x="604" y="21600"/>
                      <a:pt x="1350" y="21600"/>
                    </a:cubicBezTo>
                    <a:lnTo>
                      <a:pt x="20250" y="21600"/>
                    </a:lnTo>
                    <a:cubicBezTo>
                      <a:pt x="20996" y="21600"/>
                      <a:pt x="21600" y="16769"/>
                      <a:pt x="21600" y="10800"/>
                    </a:cubicBezTo>
                    <a:cubicBezTo>
                      <a:pt x="21600" y="4831"/>
                      <a:pt x="20996" y="0"/>
                      <a:pt x="2025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3" name="Shape 673"/>
              <p:cNvSpPr/>
              <p:nvPr/>
            </p:nvSpPr>
            <p:spPr>
              <a:xfrm>
                <a:off x="1354298" y="737032"/>
                <a:ext cx="47444" cy="474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44"/>
                      <a:pt x="16756" y="0"/>
                      <a:pt x="10801" y="0"/>
                    </a:cubicBezTo>
                    <a:cubicBezTo>
                      <a:pt x="4845" y="0"/>
                      <a:pt x="0" y="4844"/>
                      <a:pt x="0" y="10800"/>
                    </a:cubicBezTo>
                    <a:cubicBezTo>
                      <a:pt x="0" y="16756"/>
                      <a:pt x="4845" y="21600"/>
                      <a:pt x="10801" y="21600"/>
                    </a:cubicBezTo>
                    <a:cubicBezTo>
                      <a:pt x="16756" y="21600"/>
                      <a:pt x="21600" y="16756"/>
                      <a:pt x="21600" y="108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4" name="Shape 674"/>
              <p:cNvSpPr/>
              <p:nvPr/>
            </p:nvSpPr>
            <p:spPr>
              <a:xfrm>
                <a:off x="552774" y="1206891"/>
                <a:ext cx="101599" cy="12701"/>
              </a:xfrm>
              <a:custGeom>
                <a:avLst/>
                <a:gdLst/>
                <a:ahLst/>
                <a:cxnLst>
                  <a:cxn ang="0">
                    <a:pos x="wd2" y="hd2"/>
                  </a:cxn>
                  <a:cxn ang="5400000">
                    <a:pos x="wd2" y="hd2"/>
                  </a:cxn>
                  <a:cxn ang="10800000">
                    <a:pos x="wd2" y="hd2"/>
                  </a:cxn>
                  <a:cxn ang="16200000">
                    <a:pos x="wd2" y="hd2"/>
                  </a:cxn>
                </a:cxnLst>
                <a:rect l="0" t="0" r="r" b="b"/>
                <a:pathLst>
                  <a:path w="21600" h="21600" extrusionOk="0">
                    <a:moveTo>
                      <a:pt x="20250" y="0"/>
                    </a:moveTo>
                    <a:lnTo>
                      <a:pt x="1350" y="0"/>
                    </a:lnTo>
                    <a:cubicBezTo>
                      <a:pt x="604" y="0"/>
                      <a:pt x="0" y="4831"/>
                      <a:pt x="0" y="10800"/>
                    </a:cubicBezTo>
                    <a:cubicBezTo>
                      <a:pt x="0" y="16769"/>
                      <a:pt x="604" y="21600"/>
                      <a:pt x="1350" y="21600"/>
                    </a:cubicBezTo>
                    <a:lnTo>
                      <a:pt x="20250" y="21600"/>
                    </a:lnTo>
                    <a:cubicBezTo>
                      <a:pt x="20996" y="21600"/>
                      <a:pt x="21600" y="16769"/>
                      <a:pt x="21600" y="10800"/>
                    </a:cubicBezTo>
                    <a:cubicBezTo>
                      <a:pt x="21600" y="4831"/>
                      <a:pt x="20996" y="0"/>
                      <a:pt x="2025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5" name="Shape 675"/>
              <p:cNvSpPr/>
              <p:nvPr/>
            </p:nvSpPr>
            <p:spPr>
              <a:xfrm>
                <a:off x="350090" y="1087123"/>
                <a:ext cx="63501" cy="635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6" name="Shape 676"/>
              <p:cNvSpPr/>
              <p:nvPr/>
            </p:nvSpPr>
            <p:spPr>
              <a:xfrm>
                <a:off x="552774" y="1123975"/>
                <a:ext cx="101599" cy="12701"/>
              </a:xfrm>
              <a:custGeom>
                <a:avLst/>
                <a:gdLst/>
                <a:ahLst/>
                <a:cxnLst>
                  <a:cxn ang="0">
                    <a:pos x="wd2" y="hd2"/>
                  </a:cxn>
                  <a:cxn ang="5400000">
                    <a:pos x="wd2" y="hd2"/>
                  </a:cxn>
                  <a:cxn ang="10800000">
                    <a:pos x="wd2" y="hd2"/>
                  </a:cxn>
                  <a:cxn ang="16200000">
                    <a:pos x="wd2" y="hd2"/>
                  </a:cxn>
                </a:cxnLst>
                <a:rect l="0" t="0" r="r" b="b"/>
                <a:pathLst>
                  <a:path w="21600" h="21600" extrusionOk="0">
                    <a:moveTo>
                      <a:pt x="20250" y="0"/>
                    </a:moveTo>
                    <a:lnTo>
                      <a:pt x="1350" y="0"/>
                    </a:lnTo>
                    <a:cubicBezTo>
                      <a:pt x="604" y="0"/>
                      <a:pt x="0" y="4831"/>
                      <a:pt x="0" y="10800"/>
                    </a:cubicBezTo>
                    <a:cubicBezTo>
                      <a:pt x="0" y="16769"/>
                      <a:pt x="604" y="21600"/>
                      <a:pt x="1350" y="21600"/>
                    </a:cubicBezTo>
                    <a:lnTo>
                      <a:pt x="20250" y="21600"/>
                    </a:lnTo>
                    <a:cubicBezTo>
                      <a:pt x="20996" y="21600"/>
                      <a:pt x="21600" y="16769"/>
                      <a:pt x="21600" y="10800"/>
                    </a:cubicBezTo>
                    <a:cubicBezTo>
                      <a:pt x="21600" y="4831"/>
                      <a:pt x="20996" y="0"/>
                      <a:pt x="2025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7" name="Shape 677"/>
              <p:cNvSpPr/>
              <p:nvPr/>
            </p:nvSpPr>
            <p:spPr>
              <a:xfrm>
                <a:off x="359303" y="1243743"/>
                <a:ext cx="25401" cy="38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8" name="Shape 678"/>
              <p:cNvSpPr/>
              <p:nvPr/>
            </p:nvSpPr>
            <p:spPr>
              <a:xfrm>
                <a:off x="1667536" y="737032"/>
                <a:ext cx="47445" cy="474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6"/>
                      <a:pt x="21600" y="10800"/>
                    </a:cubicBezTo>
                    <a:cubicBezTo>
                      <a:pt x="21600" y="4844"/>
                      <a:pt x="16755" y="0"/>
                      <a:pt x="10800" y="0"/>
                    </a:cubicBezTo>
                    <a:cubicBezTo>
                      <a:pt x="4845" y="0"/>
                      <a:pt x="0" y="4844"/>
                      <a:pt x="0" y="10800"/>
                    </a:cubicBezTo>
                    <a:cubicBezTo>
                      <a:pt x="0" y="16756"/>
                      <a:pt x="4845" y="21600"/>
                      <a:pt x="10800"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79" name="Shape 679"/>
              <p:cNvSpPr/>
              <p:nvPr/>
            </p:nvSpPr>
            <p:spPr>
              <a:xfrm>
                <a:off x="1649111" y="1179252"/>
                <a:ext cx="181438" cy="127987"/>
              </a:xfrm>
              <a:custGeom>
                <a:avLst/>
                <a:gdLst/>
                <a:ahLst/>
                <a:cxnLst>
                  <a:cxn ang="0">
                    <a:pos x="wd2" y="hd2"/>
                  </a:cxn>
                  <a:cxn ang="5400000">
                    <a:pos x="wd2" y="hd2"/>
                  </a:cxn>
                  <a:cxn ang="10800000">
                    <a:pos x="wd2" y="hd2"/>
                  </a:cxn>
                  <a:cxn ang="16200000">
                    <a:pos x="wd2" y="hd2"/>
                  </a:cxn>
                </a:cxnLst>
                <a:rect l="0" t="0" r="r" b="b"/>
                <a:pathLst>
                  <a:path w="21600" h="21600" extrusionOk="0">
                    <a:moveTo>
                      <a:pt x="6055" y="21600"/>
                    </a:moveTo>
                    <a:lnTo>
                      <a:pt x="21600" y="0"/>
                    </a:lnTo>
                    <a:lnTo>
                      <a:pt x="0" y="0"/>
                    </a:lnTo>
                    <a:cubicBezTo>
                      <a:pt x="0" y="0"/>
                      <a:pt x="6055" y="21600"/>
                      <a:pt x="6055"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0" name="Shape 680"/>
              <p:cNvSpPr/>
              <p:nvPr/>
            </p:nvSpPr>
            <p:spPr>
              <a:xfrm>
                <a:off x="1474066" y="1252956"/>
                <a:ext cx="135411" cy="135411"/>
              </a:xfrm>
              <a:custGeom>
                <a:avLst/>
                <a:gdLst/>
                <a:ahLst/>
                <a:cxnLst>
                  <a:cxn ang="0">
                    <a:pos x="wd2" y="hd2"/>
                  </a:cxn>
                  <a:cxn ang="5400000">
                    <a:pos x="wd2" y="hd2"/>
                  </a:cxn>
                  <a:cxn ang="10800000">
                    <a:pos x="wd2" y="hd2"/>
                  </a:cxn>
                  <a:cxn ang="16200000">
                    <a:pos x="wd2" y="hd2"/>
                  </a:cxn>
                </a:cxnLst>
                <a:rect l="0" t="0" r="r" b="b"/>
                <a:pathLst>
                  <a:path w="21600" h="21600" extrusionOk="0">
                    <a:moveTo>
                      <a:pt x="10800" y="15429"/>
                    </a:moveTo>
                    <a:cubicBezTo>
                      <a:pt x="8248" y="15429"/>
                      <a:pt x="6172" y="13352"/>
                      <a:pt x="6172" y="10800"/>
                    </a:cubicBezTo>
                    <a:cubicBezTo>
                      <a:pt x="6172" y="8248"/>
                      <a:pt x="8248" y="6171"/>
                      <a:pt x="10800" y="6171"/>
                    </a:cubicBezTo>
                    <a:cubicBezTo>
                      <a:pt x="13352" y="6171"/>
                      <a:pt x="15429" y="8248"/>
                      <a:pt x="15429" y="10800"/>
                    </a:cubicBezTo>
                    <a:cubicBezTo>
                      <a:pt x="15429" y="13352"/>
                      <a:pt x="13352" y="15429"/>
                      <a:pt x="10800" y="15429"/>
                    </a:cubicBezTo>
                    <a:close/>
                    <a:moveTo>
                      <a:pt x="10800" y="0"/>
                    </a:moveTo>
                    <a:cubicBezTo>
                      <a:pt x="4845" y="0"/>
                      <a:pt x="0" y="4846"/>
                      <a:pt x="0" y="10800"/>
                    </a:cubicBezTo>
                    <a:cubicBezTo>
                      <a:pt x="0" y="16754"/>
                      <a:pt x="4845" y="21600"/>
                      <a:pt x="10800" y="21600"/>
                    </a:cubicBezTo>
                    <a:cubicBezTo>
                      <a:pt x="16755" y="21600"/>
                      <a:pt x="21600" y="16754"/>
                      <a:pt x="21600" y="10800"/>
                    </a:cubicBezTo>
                    <a:cubicBezTo>
                      <a:pt x="21600" y="4846"/>
                      <a:pt x="16755" y="0"/>
                      <a:pt x="1080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1" name="Shape 681"/>
              <p:cNvSpPr/>
              <p:nvPr/>
            </p:nvSpPr>
            <p:spPr>
              <a:xfrm>
                <a:off x="1842582" y="1252956"/>
                <a:ext cx="135411" cy="135411"/>
              </a:xfrm>
              <a:custGeom>
                <a:avLst/>
                <a:gdLst/>
                <a:ahLst/>
                <a:cxnLst>
                  <a:cxn ang="0">
                    <a:pos x="wd2" y="hd2"/>
                  </a:cxn>
                  <a:cxn ang="5400000">
                    <a:pos x="wd2" y="hd2"/>
                  </a:cxn>
                  <a:cxn ang="10800000">
                    <a:pos x="wd2" y="hd2"/>
                  </a:cxn>
                  <a:cxn ang="16200000">
                    <a:pos x="wd2" y="hd2"/>
                  </a:cxn>
                </a:cxnLst>
                <a:rect l="0" t="0" r="r" b="b"/>
                <a:pathLst>
                  <a:path w="21600" h="21600" extrusionOk="0">
                    <a:moveTo>
                      <a:pt x="10800" y="15429"/>
                    </a:moveTo>
                    <a:cubicBezTo>
                      <a:pt x="8248" y="15429"/>
                      <a:pt x="6171" y="13352"/>
                      <a:pt x="6171" y="10800"/>
                    </a:cubicBezTo>
                    <a:cubicBezTo>
                      <a:pt x="6171" y="8248"/>
                      <a:pt x="8248" y="6171"/>
                      <a:pt x="10800" y="6171"/>
                    </a:cubicBezTo>
                    <a:cubicBezTo>
                      <a:pt x="13352" y="6171"/>
                      <a:pt x="15428" y="8248"/>
                      <a:pt x="15428" y="10800"/>
                    </a:cubicBezTo>
                    <a:cubicBezTo>
                      <a:pt x="15428" y="13352"/>
                      <a:pt x="13352" y="15429"/>
                      <a:pt x="10800" y="15429"/>
                    </a:cubicBezTo>
                    <a:close/>
                    <a:moveTo>
                      <a:pt x="10800" y="0"/>
                    </a:moveTo>
                    <a:cubicBezTo>
                      <a:pt x="4846" y="0"/>
                      <a:pt x="0" y="4846"/>
                      <a:pt x="0" y="10800"/>
                    </a:cubicBezTo>
                    <a:cubicBezTo>
                      <a:pt x="0" y="16754"/>
                      <a:pt x="4846" y="21600"/>
                      <a:pt x="10800" y="21600"/>
                    </a:cubicBezTo>
                    <a:cubicBezTo>
                      <a:pt x="16755" y="21600"/>
                      <a:pt x="21600" y="16754"/>
                      <a:pt x="21600" y="10800"/>
                    </a:cubicBezTo>
                    <a:cubicBezTo>
                      <a:pt x="21600" y="4846"/>
                      <a:pt x="16755" y="0"/>
                      <a:pt x="1080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2" name="Shape 682"/>
              <p:cNvSpPr/>
              <p:nvPr/>
            </p:nvSpPr>
            <p:spPr>
              <a:xfrm>
                <a:off x="1372723" y="847587"/>
                <a:ext cx="47445" cy="320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61"/>
                    </a:lnTo>
                    <a:lnTo>
                      <a:pt x="3599" y="261"/>
                    </a:lnTo>
                    <a:cubicBezTo>
                      <a:pt x="2382" y="261"/>
                      <a:pt x="1186" y="151"/>
                      <a:pt x="0" y="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3" name="Shape 683"/>
              <p:cNvSpPr/>
              <p:nvPr/>
            </p:nvSpPr>
            <p:spPr>
              <a:xfrm>
                <a:off x="0" y="0"/>
                <a:ext cx="2238783" cy="1716401"/>
              </a:xfrm>
              <a:custGeom>
                <a:avLst/>
                <a:gdLst/>
                <a:ahLst/>
                <a:cxnLst>
                  <a:cxn ang="0">
                    <a:pos x="wd2" y="hd2"/>
                  </a:cxn>
                  <a:cxn ang="5400000">
                    <a:pos x="wd2" y="hd2"/>
                  </a:cxn>
                  <a:cxn ang="10800000">
                    <a:pos x="wd2" y="hd2"/>
                  </a:cxn>
                  <a:cxn ang="16200000">
                    <a:pos x="wd2" y="hd2"/>
                  </a:cxn>
                </a:cxnLst>
                <a:rect l="0" t="0" r="r" b="b"/>
                <a:pathLst>
                  <a:path w="21600" h="21600" extrusionOk="0">
                    <a:moveTo>
                      <a:pt x="18346" y="17969"/>
                    </a:moveTo>
                    <a:cubicBezTo>
                      <a:pt x="17780" y="17969"/>
                      <a:pt x="17320" y="17368"/>
                      <a:pt x="17320" y="16630"/>
                    </a:cubicBezTo>
                    <a:cubicBezTo>
                      <a:pt x="17320" y="16133"/>
                      <a:pt x="17529" y="15700"/>
                      <a:pt x="17837" y="15469"/>
                    </a:cubicBezTo>
                    <a:lnTo>
                      <a:pt x="17758" y="14927"/>
                    </a:lnTo>
                    <a:lnTo>
                      <a:pt x="16359" y="16717"/>
                    </a:lnTo>
                    <a:cubicBezTo>
                      <a:pt x="16339" y="16742"/>
                      <a:pt x="16313" y="16752"/>
                      <a:pt x="16288" y="16751"/>
                    </a:cubicBezTo>
                    <a:lnTo>
                      <a:pt x="15822" y="16751"/>
                    </a:lnTo>
                    <a:cubicBezTo>
                      <a:pt x="15775" y="17433"/>
                      <a:pt x="15335" y="17969"/>
                      <a:pt x="14800" y="17969"/>
                    </a:cubicBezTo>
                    <a:cubicBezTo>
                      <a:pt x="14234" y="17969"/>
                      <a:pt x="13774" y="17368"/>
                      <a:pt x="13774" y="16630"/>
                    </a:cubicBezTo>
                    <a:cubicBezTo>
                      <a:pt x="13774" y="15892"/>
                      <a:pt x="14234" y="15291"/>
                      <a:pt x="14800" y="15291"/>
                    </a:cubicBezTo>
                    <a:cubicBezTo>
                      <a:pt x="14961" y="15291"/>
                      <a:pt x="15112" y="15341"/>
                      <a:pt x="15248" y="15427"/>
                    </a:cubicBezTo>
                    <a:lnTo>
                      <a:pt x="15596" y="14672"/>
                    </a:lnTo>
                    <a:lnTo>
                      <a:pt x="15280" y="13631"/>
                    </a:lnTo>
                    <a:lnTo>
                      <a:pt x="15148" y="13582"/>
                    </a:lnTo>
                    <a:cubicBezTo>
                      <a:pt x="15098" y="13564"/>
                      <a:pt x="15070" y="13496"/>
                      <a:pt x="15084" y="13432"/>
                    </a:cubicBezTo>
                    <a:cubicBezTo>
                      <a:pt x="15098" y="13367"/>
                      <a:pt x="15150" y="13330"/>
                      <a:pt x="15199" y="13348"/>
                    </a:cubicBezTo>
                    <a:lnTo>
                      <a:pt x="15852" y="13592"/>
                    </a:lnTo>
                    <a:cubicBezTo>
                      <a:pt x="15902" y="13610"/>
                      <a:pt x="15931" y="13677"/>
                      <a:pt x="15917" y="13742"/>
                    </a:cubicBezTo>
                    <a:cubicBezTo>
                      <a:pt x="15905" y="13796"/>
                      <a:pt x="15867" y="13830"/>
                      <a:pt x="15827" y="13830"/>
                    </a:cubicBezTo>
                    <a:cubicBezTo>
                      <a:pt x="15818" y="13830"/>
                      <a:pt x="15810" y="13829"/>
                      <a:pt x="15801" y="13826"/>
                    </a:cubicBezTo>
                    <a:lnTo>
                      <a:pt x="15506" y="13716"/>
                    </a:lnTo>
                    <a:lnTo>
                      <a:pt x="15764" y="14561"/>
                    </a:lnTo>
                    <a:lnTo>
                      <a:pt x="17705" y="14561"/>
                    </a:lnTo>
                    <a:lnTo>
                      <a:pt x="17602" y="13853"/>
                    </a:lnTo>
                    <a:cubicBezTo>
                      <a:pt x="17596" y="13815"/>
                      <a:pt x="17605" y="13775"/>
                      <a:pt x="17626" y="13746"/>
                    </a:cubicBezTo>
                    <a:cubicBezTo>
                      <a:pt x="17646" y="13718"/>
                      <a:pt x="17676" y="13704"/>
                      <a:pt x="17706" y="13710"/>
                    </a:cubicBezTo>
                    <a:lnTo>
                      <a:pt x="18360" y="13832"/>
                    </a:lnTo>
                    <a:cubicBezTo>
                      <a:pt x="18539" y="13865"/>
                      <a:pt x="18664" y="14083"/>
                      <a:pt x="18638" y="14317"/>
                    </a:cubicBezTo>
                    <a:cubicBezTo>
                      <a:pt x="18613" y="14546"/>
                      <a:pt x="18425" y="14717"/>
                      <a:pt x="18240" y="14681"/>
                    </a:cubicBezTo>
                    <a:cubicBezTo>
                      <a:pt x="18189" y="14672"/>
                      <a:pt x="18153" y="14610"/>
                      <a:pt x="18161" y="14543"/>
                    </a:cubicBezTo>
                    <a:cubicBezTo>
                      <a:pt x="18168" y="14477"/>
                      <a:pt x="18216" y="14429"/>
                      <a:pt x="18266" y="14440"/>
                    </a:cubicBezTo>
                    <a:cubicBezTo>
                      <a:pt x="18350" y="14455"/>
                      <a:pt x="18443" y="14376"/>
                      <a:pt x="18454" y="14282"/>
                    </a:cubicBezTo>
                    <a:cubicBezTo>
                      <a:pt x="18465" y="14181"/>
                      <a:pt x="18411" y="14087"/>
                      <a:pt x="18333" y="14072"/>
                    </a:cubicBezTo>
                    <a:lnTo>
                      <a:pt x="17809" y="13975"/>
                    </a:lnTo>
                    <a:lnTo>
                      <a:pt x="18012" y="15365"/>
                    </a:lnTo>
                    <a:cubicBezTo>
                      <a:pt x="18117" y="15318"/>
                      <a:pt x="18229" y="15291"/>
                      <a:pt x="18346" y="15291"/>
                    </a:cubicBezTo>
                    <a:cubicBezTo>
                      <a:pt x="18912" y="15291"/>
                      <a:pt x="19373" y="15892"/>
                      <a:pt x="19373" y="16630"/>
                    </a:cubicBezTo>
                    <a:cubicBezTo>
                      <a:pt x="19373" y="17368"/>
                      <a:pt x="18912" y="17969"/>
                      <a:pt x="18346" y="17969"/>
                    </a:cubicBezTo>
                    <a:close/>
                    <a:moveTo>
                      <a:pt x="13150" y="11300"/>
                    </a:moveTo>
                    <a:cubicBezTo>
                      <a:pt x="13107" y="11300"/>
                      <a:pt x="13073" y="11256"/>
                      <a:pt x="13073" y="11201"/>
                    </a:cubicBezTo>
                    <a:lnTo>
                      <a:pt x="13073" y="10663"/>
                    </a:lnTo>
                    <a:cubicBezTo>
                      <a:pt x="12718" y="10536"/>
                      <a:pt x="12463" y="10119"/>
                      <a:pt x="12463" y="9609"/>
                    </a:cubicBezTo>
                    <a:cubicBezTo>
                      <a:pt x="12465" y="9239"/>
                      <a:pt x="12623" y="8896"/>
                      <a:pt x="12876" y="8713"/>
                    </a:cubicBezTo>
                    <a:cubicBezTo>
                      <a:pt x="13015" y="8612"/>
                      <a:pt x="13167" y="8572"/>
                      <a:pt x="13315" y="8588"/>
                    </a:cubicBezTo>
                    <a:lnTo>
                      <a:pt x="13455" y="7306"/>
                    </a:lnTo>
                    <a:cubicBezTo>
                      <a:pt x="13476" y="7136"/>
                      <a:pt x="13624" y="6922"/>
                      <a:pt x="13760" y="6922"/>
                    </a:cubicBezTo>
                    <a:lnTo>
                      <a:pt x="15743" y="6922"/>
                    </a:lnTo>
                    <a:cubicBezTo>
                      <a:pt x="15880" y="6922"/>
                      <a:pt x="16027" y="7136"/>
                      <a:pt x="16048" y="7305"/>
                    </a:cubicBezTo>
                    <a:lnTo>
                      <a:pt x="16188" y="8587"/>
                    </a:lnTo>
                    <a:cubicBezTo>
                      <a:pt x="16336" y="8572"/>
                      <a:pt x="16488" y="8612"/>
                      <a:pt x="16627" y="8712"/>
                    </a:cubicBezTo>
                    <a:cubicBezTo>
                      <a:pt x="16880" y="8895"/>
                      <a:pt x="17038" y="9238"/>
                      <a:pt x="17040" y="9608"/>
                    </a:cubicBezTo>
                    <a:cubicBezTo>
                      <a:pt x="17040" y="10118"/>
                      <a:pt x="16786" y="10536"/>
                      <a:pt x="16430" y="10663"/>
                    </a:cubicBezTo>
                    <a:lnTo>
                      <a:pt x="16430" y="11201"/>
                    </a:lnTo>
                    <a:cubicBezTo>
                      <a:pt x="16430" y="11256"/>
                      <a:pt x="16396" y="11300"/>
                      <a:pt x="16354" y="11300"/>
                    </a:cubicBezTo>
                    <a:lnTo>
                      <a:pt x="15743" y="11300"/>
                    </a:lnTo>
                    <a:cubicBezTo>
                      <a:pt x="15701" y="11300"/>
                      <a:pt x="15667" y="11256"/>
                      <a:pt x="15667" y="11201"/>
                    </a:cubicBezTo>
                    <a:lnTo>
                      <a:pt x="15667" y="10703"/>
                    </a:lnTo>
                    <a:lnTo>
                      <a:pt x="15362" y="10703"/>
                    </a:lnTo>
                    <a:lnTo>
                      <a:pt x="15362" y="10803"/>
                    </a:lnTo>
                    <a:cubicBezTo>
                      <a:pt x="15362" y="10858"/>
                      <a:pt x="15328" y="10902"/>
                      <a:pt x="15286" y="10902"/>
                    </a:cubicBezTo>
                    <a:lnTo>
                      <a:pt x="14218" y="10902"/>
                    </a:lnTo>
                    <a:cubicBezTo>
                      <a:pt x="14175" y="10902"/>
                      <a:pt x="14141" y="10858"/>
                      <a:pt x="14141" y="10803"/>
                    </a:cubicBezTo>
                    <a:lnTo>
                      <a:pt x="14141" y="10703"/>
                    </a:lnTo>
                    <a:lnTo>
                      <a:pt x="13836" y="10703"/>
                    </a:lnTo>
                    <a:lnTo>
                      <a:pt x="13836" y="11201"/>
                    </a:lnTo>
                    <a:cubicBezTo>
                      <a:pt x="13836" y="11256"/>
                      <a:pt x="13802" y="11300"/>
                      <a:pt x="13760" y="11300"/>
                    </a:cubicBezTo>
                    <a:cubicBezTo>
                      <a:pt x="13760" y="11300"/>
                      <a:pt x="13150" y="11300"/>
                      <a:pt x="13150" y="11300"/>
                    </a:cubicBezTo>
                    <a:close/>
                    <a:moveTo>
                      <a:pt x="12439" y="13879"/>
                    </a:moveTo>
                    <a:lnTo>
                      <a:pt x="11959" y="14505"/>
                    </a:lnTo>
                    <a:lnTo>
                      <a:pt x="12287" y="14933"/>
                    </a:lnTo>
                    <a:cubicBezTo>
                      <a:pt x="12317" y="14971"/>
                      <a:pt x="12317" y="15034"/>
                      <a:pt x="12287" y="15073"/>
                    </a:cubicBezTo>
                    <a:lnTo>
                      <a:pt x="11408" y="16219"/>
                    </a:lnTo>
                    <a:cubicBezTo>
                      <a:pt x="11222" y="16463"/>
                      <a:pt x="10973" y="16597"/>
                      <a:pt x="10707" y="16597"/>
                    </a:cubicBezTo>
                    <a:cubicBezTo>
                      <a:pt x="10485" y="16597"/>
                      <a:pt x="10275" y="16502"/>
                      <a:pt x="10103" y="16329"/>
                    </a:cubicBezTo>
                    <a:lnTo>
                      <a:pt x="9769" y="16765"/>
                    </a:lnTo>
                    <a:cubicBezTo>
                      <a:pt x="9754" y="16784"/>
                      <a:pt x="9735" y="16794"/>
                      <a:pt x="9715" y="16794"/>
                    </a:cubicBezTo>
                    <a:cubicBezTo>
                      <a:pt x="9696" y="16794"/>
                      <a:pt x="9676" y="16784"/>
                      <a:pt x="9661" y="16765"/>
                    </a:cubicBezTo>
                    <a:lnTo>
                      <a:pt x="9525" y="16587"/>
                    </a:lnTo>
                    <a:lnTo>
                      <a:pt x="8701" y="17661"/>
                    </a:lnTo>
                    <a:cubicBezTo>
                      <a:pt x="8580" y="17819"/>
                      <a:pt x="8580" y="18058"/>
                      <a:pt x="8701" y="18216"/>
                    </a:cubicBezTo>
                    <a:cubicBezTo>
                      <a:pt x="8821" y="18372"/>
                      <a:pt x="9008" y="18372"/>
                      <a:pt x="9127" y="18216"/>
                    </a:cubicBezTo>
                    <a:lnTo>
                      <a:pt x="9738" y="17420"/>
                    </a:lnTo>
                    <a:cubicBezTo>
                      <a:pt x="9875" y="17240"/>
                      <a:pt x="10089" y="17240"/>
                      <a:pt x="10227" y="17420"/>
                    </a:cubicBezTo>
                    <a:cubicBezTo>
                      <a:pt x="10369" y="17605"/>
                      <a:pt x="10369" y="17874"/>
                      <a:pt x="10227" y="18059"/>
                    </a:cubicBezTo>
                    <a:lnTo>
                      <a:pt x="9846" y="18556"/>
                    </a:lnTo>
                    <a:cubicBezTo>
                      <a:pt x="9831" y="18576"/>
                      <a:pt x="9811" y="18585"/>
                      <a:pt x="9792" y="18585"/>
                    </a:cubicBezTo>
                    <a:cubicBezTo>
                      <a:pt x="9772" y="18585"/>
                      <a:pt x="9753" y="18576"/>
                      <a:pt x="9738" y="18556"/>
                    </a:cubicBezTo>
                    <a:cubicBezTo>
                      <a:pt x="9708" y="18517"/>
                      <a:pt x="9708" y="18454"/>
                      <a:pt x="9738" y="18415"/>
                    </a:cubicBezTo>
                    <a:lnTo>
                      <a:pt x="10119" y="17918"/>
                    </a:lnTo>
                    <a:cubicBezTo>
                      <a:pt x="10202" y="17810"/>
                      <a:pt x="10202" y="17669"/>
                      <a:pt x="10119" y="17561"/>
                    </a:cubicBezTo>
                    <a:cubicBezTo>
                      <a:pt x="10038" y="17455"/>
                      <a:pt x="9927" y="17455"/>
                      <a:pt x="9846" y="17561"/>
                    </a:cubicBezTo>
                    <a:lnTo>
                      <a:pt x="9235" y="18357"/>
                    </a:lnTo>
                    <a:cubicBezTo>
                      <a:pt x="9055" y="18592"/>
                      <a:pt x="8773" y="18592"/>
                      <a:pt x="8593" y="18357"/>
                    </a:cubicBezTo>
                    <a:cubicBezTo>
                      <a:pt x="8413" y="18122"/>
                      <a:pt x="8413" y="17755"/>
                      <a:pt x="8593" y="17520"/>
                    </a:cubicBezTo>
                    <a:lnTo>
                      <a:pt x="9417" y="16446"/>
                    </a:lnTo>
                    <a:lnTo>
                      <a:pt x="9280" y="16267"/>
                    </a:lnTo>
                    <a:cubicBezTo>
                      <a:pt x="9250" y="16229"/>
                      <a:pt x="9250" y="16166"/>
                      <a:pt x="9280" y="16127"/>
                    </a:cubicBezTo>
                    <a:lnTo>
                      <a:pt x="9614" y="15691"/>
                    </a:lnTo>
                    <a:cubicBezTo>
                      <a:pt x="9315" y="15184"/>
                      <a:pt x="9343" y="14453"/>
                      <a:pt x="9698" y="13989"/>
                    </a:cubicBezTo>
                    <a:lnTo>
                      <a:pt x="10577" y="12843"/>
                    </a:lnTo>
                    <a:cubicBezTo>
                      <a:pt x="10607" y="12804"/>
                      <a:pt x="10655" y="12804"/>
                      <a:pt x="10685" y="12843"/>
                    </a:cubicBezTo>
                    <a:lnTo>
                      <a:pt x="11012" y="13270"/>
                    </a:lnTo>
                    <a:lnTo>
                      <a:pt x="11492" y="12644"/>
                    </a:lnTo>
                    <a:cubicBezTo>
                      <a:pt x="11522" y="12605"/>
                      <a:pt x="11570" y="12605"/>
                      <a:pt x="11600" y="12644"/>
                    </a:cubicBezTo>
                    <a:cubicBezTo>
                      <a:pt x="11630" y="12683"/>
                      <a:pt x="11630" y="12746"/>
                      <a:pt x="11600" y="12785"/>
                    </a:cubicBezTo>
                    <a:lnTo>
                      <a:pt x="11120" y="13411"/>
                    </a:lnTo>
                    <a:lnTo>
                      <a:pt x="11851" y="14365"/>
                    </a:lnTo>
                    <a:lnTo>
                      <a:pt x="12332" y="13739"/>
                    </a:lnTo>
                    <a:cubicBezTo>
                      <a:pt x="12361" y="13700"/>
                      <a:pt x="12410" y="13700"/>
                      <a:pt x="12439" y="13739"/>
                    </a:cubicBezTo>
                    <a:cubicBezTo>
                      <a:pt x="12469" y="13777"/>
                      <a:pt x="12469" y="13840"/>
                      <a:pt x="12439" y="13879"/>
                    </a:cubicBezTo>
                    <a:close/>
                    <a:moveTo>
                      <a:pt x="8324" y="11600"/>
                    </a:moveTo>
                    <a:lnTo>
                      <a:pt x="7256" y="11600"/>
                    </a:lnTo>
                    <a:lnTo>
                      <a:pt x="7256" y="8722"/>
                    </a:lnTo>
                    <a:lnTo>
                      <a:pt x="8858" y="6557"/>
                    </a:lnTo>
                    <a:lnTo>
                      <a:pt x="10460" y="8722"/>
                    </a:lnTo>
                    <a:lnTo>
                      <a:pt x="10460" y="11600"/>
                    </a:lnTo>
                    <a:lnTo>
                      <a:pt x="9392" y="11600"/>
                    </a:lnTo>
                    <a:lnTo>
                      <a:pt x="9392" y="9809"/>
                    </a:lnTo>
                    <a:lnTo>
                      <a:pt x="8324" y="9809"/>
                    </a:lnTo>
                    <a:cubicBezTo>
                      <a:pt x="8324" y="9809"/>
                      <a:pt x="8324" y="11600"/>
                      <a:pt x="8324" y="11600"/>
                    </a:cubicBezTo>
                    <a:close/>
                    <a:moveTo>
                      <a:pt x="6775" y="9084"/>
                    </a:moveTo>
                    <a:cubicBezTo>
                      <a:pt x="6747" y="9119"/>
                      <a:pt x="6699" y="9120"/>
                      <a:pt x="6671" y="9086"/>
                    </a:cubicBezTo>
                    <a:cubicBezTo>
                      <a:pt x="6670" y="9086"/>
                      <a:pt x="6669" y="9085"/>
                      <a:pt x="6669" y="9085"/>
                    </a:cubicBezTo>
                    <a:cubicBezTo>
                      <a:pt x="6661" y="9075"/>
                      <a:pt x="6656" y="9064"/>
                      <a:pt x="6652" y="9052"/>
                    </a:cubicBezTo>
                    <a:cubicBezTo>
                      <a:pt x="6640" y="9017"/>
                      <a:pt x="6645" y="8974"/>
                      <a:pt x="6667" y="8944"/>
                    </a:cubicBezTo>
                    <a:lnTo>
                      <a:pt x="8803" y="6058"/>
                    </a:lnTo>
                    <a:cubicBezTo>
                      <a:pt x="8830" y="6021"/>
                      <a:pt x="8886" y="6021"/>
                      <a:pt x="8913" y="6058"/>
                    </a:cubicBezTo>
                    <a:lnTo>
                      <a:pt x="11049" y="8944"/>
                    </a:lnTo>
                    <a:cubicBezTo>
                      <a:pt x="11078" y="8983"/>
                      <a:pt x="11077" y="9047"/>
                      <a:pt x="11047" y="9085"/>
                    </a:cubicBezTo>
                    <a:cubicBezTo>
                      <a:pt x="11047" y="9086"/>
                      <a:pt x="11046" y="9086"/>
                      <a:pt x="11045" y="9086"/>
                    </a:cubicBezTo>
                    <a:cubicBezTo>
                      <a:pt x="11016" y="9121"/>
                      <a:pt x="10967" y="9119"/>
                      <a:pt x="10939" y="9082"/>
                    </a:cubicBezTo>
                    <a:lnTo>
                      <a:pt x="8858" y="6271"/>
                    </a:lnTo>
                    <a:lnTo>
                      <a:pt x="7256" y="8435"/>
                    </a:lnTo>
                    <a:lnTo>
                      <a:pt x="7256" y="8435"/>
                    </a:lnTo>
                    <a:lnTo>
                      <a:pt x="6777" y="9082"/>
                    </a:lnTo>
                    <a:cubicBezTo>
                      <a:pt x="6776" y="9083"/>
                      <a:pt x="6775" y="9083"/>
                      <a:pt x="6775" y="9084"/>
                    </a:cubicBezTo>
                    <a:close/>
                    <a:moveTo>
                      <a:pt x="6258" y="14266"/>
                    </a:moveTo>
                    <a:lnTo>
                      <a:pt x="6258" y="14746"/>
                    </a:lnTo>
                    <a:lnTo>
                      <a:pt x="6258" y="15225"/>
                    </a:lnTo>
                    <a:lnTo>
                      <a:pt x="6258" y="15784"/>
                    </a:lnTo>
                    <a:lnTo>
                      <a:pt x="5461" y="15784"/>
                    </a:lnTo>
                    <a:cubicBezTo>
                      <a:pt x="5428" y="15784"/>
                      <a:pt x="5400" y="15820"/>
                      <a:pt x="5400" y="15864"/>
                    </a:cubicBezTo>
                    <a:lnTo>
                      <a:pt x="5400" y="18182"/>
                    </a:lnTo>
                    <a:lnTo>
                      <a:pt x="2643" y="18182"/>
                    </a:lnTo>
                    <a:cubicBezTo>
                      <a:pt x="2609" y="18182"/>
                      <a:pt x="2582" y="18146"/>
                      <a:pt x="2582" y="18102"/>
                    </a:cubicBezTo>
                    <a:lnTo>
                      <a:pt x="2582" y="17463"/>
                    </a:lnTo>
                    <a:cubicBezTo>
                      <a:pt x="2582" y="17418"/>
                      <a:pt x="2609" y="17383"/>
                      <a:pt x="2643" y="17383"/>
                    </a:cubicBezTo>
                    <a:lnTo>
                      <a:pt x="4175" y="17383"/>
                    </a:lnTo>
                    <a:lnTo>
                      <a:pt x="4175" y="15625"/>
                    </a:lnTo>
                    <a:lnTo>
                      <a:pt x="3807" y="15625"/>
                    </a:lnTo>
                    <a:lnTo>
                      <a:pt x="3807" y="16104"/>
                    </a:lnTo>
                    <a:lnTo>
                      <a:pt x="3868" y="16104"/>
                    </a:lnTo>
                    <a:cubicBezTo>
                      <a:pt x="3902" y="16104"/>
                      <a:pt x="3930" y="16140"/>
                      <a:pt x="3930" y="16184"/>
                    </a:cubicBezTo>
                    <a:lnTo>
                      <a:pt x="3930" y="16663"/>
                    </a:lnTo>
                    <a:cubicBezTo>
                      <a:pt x="3930" y="16708"/>
                      <a:pt x="3902" y="16743"/>
                      <a:pt x="3868" y="16743"/>
                    </a:cubicBezTo>
                    <a:lnTo>
                      <a:pt x="3623" y="16743"/>
                    </a:lnTo>
                    <a:lnTo>
                      <a:pt x="3623" y="16823"/>
                    </a:lnTo>
                    <a:cubicBezTo>
                      <a:pt x="3623" y="16867"/>
                      <a:pt x="3596" y="16903"/>
                      <a:pt x="3562" y="16903"/>
                    </a:cubicBezTo>
                    <a:cubicBezTo>
                      <a:pt x="3528" y="16903"/>
                      <a:pt x="3501" y="16867"/>
                      <a:pt x="3501" y="16823"/>
                    </a:cubicBezTo>
                    <a:lnTo>
                      <a:pt x="3501" y="16743"/>
                    </a:lnTo>
                    <a:lnTo>
                      <a:pt x="3256" y="16743"/>
                    </a:lnTo>
                    <a:cubicBezTo>
                      <a:pt x="3222" y="16743"/>
                      <a:pt x="3195" y="16708"/>
                      <a:pt x="3195" y="16663"/>
                    </a:cubicBezTo>
                    <a:lnTo>
                      <a:pt x="3195" y="16424"/>
                    </a:lnTo>
                    <a:lnTo>
                      <a:pt x="2643" y="16424"/>
                    </a:lnTo>
                    <a:cubicBezTo>
                      <a:pt x="2609" y="16424"/>
                      <a:pt x="2582" y="16388"/>
                      <a:pt x="2582" y="16344"/>
                    </a:cubicBezTo>
                    <a:cubicBezTo>
                      <a:pt x="2582" y="16300"/>
                      <a:pt x="2609" y="16264"/>
                      <a:pt x="2643" y="16264"/>
                    </a:cubicBezTo>
                    <a:lnTo>
                      <a:pt x="3195" y="16264"/>
                    </a:lnTo>
                    <a:lnTo>
                      <a:pt x="3195" y="16184"/>
                    </a:lnTo>
                    <a:cubicBezTo>
                      <a:pt x="3195" y="16140"/>
                      <a:pt x="3222" y="16104"/>
                      <a:pt x="3256" y="16104"/>
                    </a:cubicBezTo>
                    <a:lnTo>
                      <a:pt x="3317" y="16104"/>
                    </a:lnTo>
                    <a:lnTo>
                      <a:pt x="3317" y="15625"/>
                    </a:lnTo>
                    <a:lnTo>
                      <a:pt x="3133" y="15625"/>
                    </a:lnTo>
                    <a:cubicBezTo>
                      <a:pt x="3099" y="15625"/>
                      <a:pt x="3072" y="15589"/>
                      <a:pt x="3072" y="15545"/>
                    </a:cubicBezTo>
                    <a:lnTo>
                      <a:pt x="3072" y="13467"/>
                    </a:lnTo>
                    <a:cubicBezTo>
                      <a:pt x="3072" y="13423"/>
                      <a:pt x="3099" y="13387"/>
                      <a:pt x="3133" y="13387"/>
                    </a:cubicBezTo>
                    <a:lnTo>
                      <a:pt x="5890" y="13387"/>
                    </a:lnTo>
                    <a:cubicBezTo>
                      <a:pt x="6107" y="13387"/>
                      <a:pt x="6258" y="13584"/>
                      <a:pt x="6258" y="13867"/>
                    </a:cubicBezTo>
                    <a:cubicBezTo>
                      <a:pt x="6258" y="13867"/>
                      <a:pt x="6258" y="14266"/>
                      <a:pt x="6258" y="14266"/>
                    </a:cubicBezTo>
                    <a:close/>
                    <a:moveTo>
                      <a:pt x="6258" y="18102"/>
                    </a:moveTo>
                    <a:lnTo>
                      <a:pt x="6197" y="18102"/>
                    </a:lnTo>
                    <a:lnTo>
                      <a:pt x="5523" y="18102"/>
                    </a:lnTo>
                    <a:lnTo>
                      <a:pt x="5523" y="15944"/>
                    </a:lnTo>
                    <a:lnTo>
                      <a:pt x="6258" y="15944"/>
                    </a:lnTo>
                    <a:cubicBezTo>
                      <a:pt x="6258" y="15944"/>
                      <a:pt x="6258" y="18102"/>
                      <a:pt x="6258" y="18102"/>
                    </a:cubicBezTo>
                    <a:close/>
                    <a:moveTo>
                      <a:pt x="9474" y="6487"/>
                    </a:moveTo>
                    <a:cubicBezTo>
                      <a:pt x="9486" y="6450"/>
                      <a:pt x="9514" y="6426"/>
                      <a:pt x="9545" y="6426"/>
                    </a:cubicBezTo>
                    <a:lnTo>
                      <a:pt x="10384" y="6426"/>
                    </a:lnTo>
                    <a:cubicBezTo>
                      <a:pt x="10426" y="6426"/>
                      <a:pt x="10460" y="6470"/>
                      <a:pt x="10460" y="6525"/>
                    </a:cubicBezTo>
                    <a:lnTo>
                      <a:pt x="10460" y="7620"/>
                    </a:lnTo>
                    <a:cubicBezTo>
                      <a:pt x="10460" y="7660"/>
                      <a:pt x="10442" y="7697"/>
                      <a:pt x="10413" y="7712"/>
                    </a:cubicBezTo>
                    <a:cubicBezTo>
                      <a:pt x="10404" y="7717"/>
                      <a:pt x="10394" y="7720"/>
                      <a:pt x="10384" y="7720"/>
                    </a:cubicBezTo>
                    <a:cubicBezTo>
                      <a:pt x="10368" y="7720"/>
                      <a:pt x="10352" y="7711"/>
                      <a:pt x="10339" y="7698"/>
                    </a:cubicBezTo>
                    <a:lnTo>
                      <a:pt x="9469" y="6523"/>
                    </a:lnTo>
                    <a:cubicBezTo>
                      <a:pt x="9469" y="6511"/>
                      <a:pt x="9471" y="6499"/>
                      <a:pt x="9474" y="6487"/>
                    </a:cubicBezTo>
                    <a:close/>
                    <a:moveTo>
                      <a:pt x="19512" y="11074"/>
                    </a:moveTo>
                    <a:cubicBezTo>
                      <a:pt x="19915" y="9418"/>
                      <a:pt x="19781" y="7846"/>
                      <a:pt x="19126" y="6615"/>
                    </a:cubicBezTo>
                    <a:cubicBezTo>
                      <a:pt x="18461" y="5361"/>
                      <a:pt x="17307" y="4627"/>
                      <a:pt x="16083" y="4675"/>
                    </a:cubicBezTo>
                    <a:cubicBezTo>
                      <a:pt x="15205" y="1823"/>
                      <a:pt x="13159" y="0"/>
                      <a:pt x="10800" y="0"/>
                    </a:cubicBezTo>
                    <a:cubicBezTo>
                      <a:pt x="7788" y="0"/>
                      <a:pt x="5226" y="3402"/>
                      <a:pt x="5050" y="7528"/>
                    </a:cubicBezTo>
                    <a:cubicBezTo>
                      <a:pt x="2235" y="7764"/>
                      <a:pt x="0" y="10826"/>
                      <a:pt x="0" y="14557"/>
                    </a:cubicBezTo>
                    <a:cubicBezTo>
                      <a:pt x="0" y="18441"/>
                      <a:pt x="2422" y="21600"/>
                      <a:pt x="5400" y="21600"/>
                    </a:cubicBezTo>
                    <a:lnTo>
                      <a:pt x="17280" y="21600"/>
                    </a:lnTo>
                    <a:cubicBezTo>
                      <a:pt x="19743" y="21600"/>
                      <a:pt x="21600" y="19177"/>
                      <a:pt x="21600" y="15965"/>
                    </a:cubicBezTo>
                    <a:cubicBezTo>
                      <a:pt x="21600" y="14125"/>
                      <a:pt x="20771" y="12205"/>
                      <a:pt x="19512" y="11074"/>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4" name="Shape 684"/>
              <p:cNvSpPr/>
              <p:nvPr/>
            </p:nvSpPr>
            <p:spPr>
              <a:xfrm>
                <a:off x="1603046" y="1188465"/>
                <a:ext cx="77601" cy="123345"/>
              </a:xfrm>
              <a:custGeom>
                <a:avLst/>
                <a:gdLst/>
                <a:ahLst/>
                <a:cxnLst>
                  <a:cxn ang="0">
                    <a:pos x="wd2" y="hd2"/>
                  </a:cxn>
                  <a:cxn ang="5400000">
                    <a:pos x="wd2" y="hd2"/>
                  </a:cxn>
                  <a:cxn ang="10800000">
                    <a:pos x="wd2" y="hd2"/>
                  </a:cxn>
                  <a:cxn ang="16200000">
                    <a:pos x="wd2" y="hd2"/>
                  </a:cxn>
                </a:cxnLst>
                <a:rect l="0" t="0" r="r" b="b"/>
                <a:pathLst>
                  <a:path w="21600" h="21600" extrusionOk="0">
                    <a:moveTo>
                      <a:pt x="0" y="8304"/>
                    </a:moveTo>
                    <a:cubicBezTo>
                      <a:pt x="6643" y="11383"/>
                      <a:pt x="11183" y="16150"/>
                      <a:pt x="11970" y="21600"/>
                    </a:cubicBezTo>
                    <a:lnTo>
                      <a:pt x="21600" y="21599"/>
                    </a:lnTo>
                    <a:lnTo>
                      <a:pt x="7958" y="0"/>
                    </a:lnTo>
                    <a:cubicBezTo>
                      <a:pt x="7958" y="0"/>
                      <a:pt x="0" y="8304"/>
                      <a:pt x="0" y="8304"/>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85" name="Shape 685"/>
              <p:cNvSpPr/>
              <p:nvPr/>
            </p:nvSpPr>
            <p:spPr>
              <a:xfrm>
                <a:off x="1418788" y="663329"/>
                <a:ext cx="224911" cy="89559"/>
              </a:xfrm>
              <a:custGeom>
                <a:avLst/>
                <a:gdLst/>
                <a:ahLst/>
                <a:cxnLst>
                  <a:cxn ang="0">
                    <a:pos x="wd2" y="hd2"/>
                  </a:cxn>
                  <a:cxn ang="5400000">
                    <a:pos x="wd2" y="hd2"/>
                  </a:cxn>
                  <a:cxn ang="10800000">
                    <a:pos x="wd2" y="hd2"/>
                  </a:cxn>
                  <a:cxn ang="16200000">
                    <a:pos x="wd2" y="hd2"/>
                  </a:cxn>
                </a:cxnLst>
                <a:rect l="0" t="0" r="r" b="b"/>
                <a:pathLst>
                  <a:path w="21600" h="20873" extrusionOk="0">
                    <a:moveTo>
                      <a:pt x="10800" y="12900"/>
                    </a:moveTo>
                    <a:cubicBezTo>
                      <a:pt x="11219" y="12900"/>
                      <a:pt x="11559" y="13725"/>
                      <a:pt x="11559" y="14743"/>
                    </a:cubicBezTo>
                    <a:cubicBezTo>
                      <a:pt x="11559" y="15762"/>
                      <a:pt x="11219" y="16586"/>
                      <a:pt x="10800" y="16586"/>
                    </a:cubicBezTo>
                    <a:cubicBezTo>
                      <a:pt x="10381" y="16586"/>
                      <a:pt x="10041" y="15762"/>
                      <a:pt x="10041" y="14743"/>
                    </a:cubicBezTo>
                    <a:cubicBezTo>
                      <a:pt x="10041" y="13725"/>
                      <a:pt x="10381" y="12900"/>
                      <a:pt x="10800" y="12900"/>
                    </a:cubicBezTo>
                    <a:close/>
                    <a:moveTo>
                      <a:pt x="14199" y="18702"/>
                    </a:moveTo>
                    <a:lnTo>
                      <a:pt x="21600" y="7926"/>
                    </a:lnTo>
                    <a:cubicBezTo>
                      <a:pt x="18845" y="2934"/>
                      <a:pt x="14912" y="0"/>
                      <a:pt x="10800" y="0"/>
                    </a:cubicBezTo>
                    <a:cubicBezTo>
                      <a:pt x="6687" y="0"/>
                      <a:pt x="2755" y="2934"/>
                      <a:pt x="0" y="7926"/>
                    </a:cubicBezTo>
                    <a:lnTo>
                      <a:pt x="7394" y="18692"/>
                    </a:lnTo>
                    <a:cubicBezTo>
                      <a:pt x="9338" y="21597"/>
                      <a:pt x="12259" y="21600"/>
                      <a:pt x="14199" y="18702"/>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grpSp>
        <p:sp>
          <p:nvSpPr>
            <p:cNvPr id="687" name="Shape 687"/>
            <p:cNvSpPr/>
            <p:nvPr/>
          </p:nvSpPr>
          <p:spPr>
            <a:xfrm>
              <a:off x="0" y="1753593"/>
              <a:ext cx="2931081" cy="1458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sz="3900" b="1" spc="-116">
                  <a:solidFill>
                    <a:srgbClr val="FF4300"/>
                  </a:solidFill>
                  <a:latin typeface="Helvetica"/>
                  <a:ea typeface="Helvetica"/>
                  <a:cs typeface="Helvetica"/>
                  <a:sym typeface="Helvetica"/>
                </a:defRPr>
              </a:lvl1pPr>
            </a:lstStyle>
            <a:p>
              <a:pPr lvl="0">
                <a:defRPr sz="1800" b="0" spc="0">
                  <a:solidFill>
                    <a:srgbClr val="000000"/>
                  </a:solidFill>
                </a:defRPr>
              </a:pPr>
              <a:r>
                <a:rPr sz="1900" spc="-58"/>
                <a:t>Internet of Things</a:t>
              </a:r>
            </a:p>
          </p:txBody>
        </p:sp>
      </p:grpSp>
      <p:grpSp>
        <p:nvGrpSpPr>
          <p:cNvPr id="694" name="Group 694"/>
          <p:cNvGrpSpPr/>
          <p:nvPr/>
        </p:nvGrpSpPr>
        <p:grpSpPr>
          <a:xfrm>
            <a:off x="3778734" y="4941841"/>
            <a:ext cx="2519083" cy="1447629"/>
            <a:chOff x="0" y="0"/>
            <a:chExt cx="5043419" cy="2895257"/>
          </a:xfrm>
        </p:grpSpPr>
        <p:grpSp>
          <p:nvGrpSpPr>
            <p:cNvPr id="692" name="Group 692"/>
            <p:cNvGrpSpPr/>
            <p:nvPr/>
          </p:nvGrpSpPr>
          <p:grpSpPr>
            <a:xfrm>
              <a:off x="1834880" y="0"/>
              <a:ext cx="1373660" cy="1458365"/>
              <a:chOff x="0" y="0"/>
              <a:chExt cx="1373658" cy="1458364"/>
            </a:xfrm>
          </p:grpSpPr>
          <p:sp>
            <p:nvSpPr>
              <p:cNvPr id="689" name="Shape 689"/>
              <p:cNvSpPr/>
              <p:nvPr/>
            </p:nvSpPr>
            <p:spPr>
              <a:xfrm>
                <a:off x="0" y="293159"/>
                <a:ext cx="970308" cy="1080106"/>
              </a:xfrm>
              <a:custGeom>
                <a:avLst/>
                <a:gdLst/>
                <a:ahLst/>
                <a:cxnLst>
                  <a:cxn ang="0">
                    <a:pos x="wd2" y="hd2"/>
                  </a:cxn>
                  <a:cxn ang="5400000">
                    <a:pos x="wd2" y="hd2"/>
                  </a:cxn>
                  <a:cxn ang="10800000">
                    <a:pos x="wd2" y="hd2"/>
                  </a:cxn>
                  <a:cxn ang="16200000">
                    <a:pos x="wd2" y="hd2"/>
                  </a:cxn>
                </a:cxnLst>
                <a:rect l="0" t="0" r="r" b="b"/>
                <a:pathLst>
                  <a:path w="21600" h="21600" extrusionOk="0">
                    <a:moveTo>
                      <a:pt x="17562" y="18625"/>
                    </a:moveTo>
                    <a:lnTo>
                      <a:pt x="18741" y="18012"/>
                    </a:lnTo>
                    <a:cubicBezTo>
                      <a:pt x="18722" y="17847"/>
                      <a:pt x="18713" y="17685"/>
                      <a:pt x="18713" y="17522"/>
                    </a:cubicBezTo>
                    <a:cubicBezTo>
                      <a:pt x="18713" y="17360"/>
                      <a:pt x="18721" y="17198"/>
                      <a:pt x="18737" y="17038"/>
                    </a:cubicBezTo>
                    <a:lnTo>
                      <a:pt x="17541" y="16424"/>
                    </a:lnTo>
                    <a:cubicBezTo>
                      <a:pt x="17281" y="16291"/>
                      <a:pt x="17190" y="15994"/>
                      <a:pt x="17337" y="15759"/>
                    </a:cubicBezTo>
                    <a:lnTo>
                      <a:pt x="19222" y="12764"/>
                    </a:lnTo>
                    <a:cubicBezTo>
                      <a:pt x="19294" y="12649"/>
                      <a:pt x="19415" y="12566"/>
                      <a:pt x="19557" y="12532"/>
                    </a:cubicBezTo>
                    <a:cubicBezTo>
                      <a:pt x="19699" y="12499"/>
                      <a:pt x="19850" y="12518"/>
                      <a:pt x="19976" y="12586"/>
                    </a:cubicBezTo>
                    <a:lnTo>
                      <a:pt x="21098" y="13194"/>
                    </a:lnTo>
                    <a:cubicBezTo>
                      <a:pt x="21263" y="13084"/>
                      <a:pt x="21431" y="12988"/>
                      <a:pt x="21600" y="12898"/>
                    </a:cubicBezTo>
                    <a:lnTo>
                      <a:pt x="17403" y="11490"/>
                    </a:lnTo>
                    <a:lnTo>
                      <a:pt x="17403" y="8741"/>
                    </a:lnTo>
                    <a:cubicBezTo>
                      <a:pt x="19444" y="7336"/>
                      <a:pt x="20802" y="4897"/>
                      <a:pt x="20802" y="2122"/>
                    </a:cubicBezTo>
                    <a:cubicBezTo>
                      <a:pt x="20802" y="2057"/>
                      <a:pt x="20794" y="1993"/>
                      <a:pt x="20792" y="1929"/>
                    </a:cubicBezTo>
                    <a:cubicBezTo>
                      <a:pt x="20304" y="1977"/>
                      <a:pt x="19775" y="2019"/>
                      <a:pt x="19226" y="2019"/>
                    </a:cubicBezTo>
                    <a:cubicBezTo>
                      <a:pt x="17592" y="2019"/>
                      <a:pt x="15792" y="1651"/>
                      <a:pt x="14433" y="0"/>
                    </a:cubicBezTo>
                    <a:cubicBezTo>
                      <a:pt x="13319" y="1145"/>
                      <a:pt x="11208" y="1994"/>
                      <a:pt x="9287" y="1994"/>
                    </a:cubicBezTo>
                    <a:cubicBezTo>
                      <a:pt x="8413" y="1994"/>
                      <a:pt x="7032" y="1596"/>
                      <a:pt x="6053" y="1214"/>
                    </a:cubicBezTo>
                    <a:cubicBezTo>
                      <a:pt x="6021" y="1512"/>
                      <a:pt x="6000" y="1814"/>
                      <a:pt x="6000" y="2122"/>
                    </a:cubicBezTo>
                    <a:cubicBezTo>
                      <a:pt x="6000" y="5071"/>
                      <a:pt x="7531" y="7642"/>
                      <a:pt x="9789" y="8993"/>
                    </a:cubicBezTo>
                    <a:lnTo>
                      <a:pt x="9789" y="11489"/>
                    </a:lnTo>
                    <a:lnTo>
                      <a:pt x="3091" y="13721"/>
                    </a:lnTo>
                    <a:cubicBezTo>
                      <a:pt x="1242" y="14315"/>
                      <a:pt x="0" y="15911"/>
                      <a:pt x="0" y="17692"/>
                    </a:cubicBezTo>
                    <a:lnTo>
                      <a:pt x="0" y="21600"/>
                    </a:lnTo>
                    <a:lnTo>
                      <a:pt x="18846" y="21600"/>
                    </a:lnTo>
                    <a:lnTo>
                      <a:pt x="17363" y="19292"/>
                    </a:lnTo>
                    <a:cubicBezTo>
                      <a:pt x="17213" y="19059"/>
                      <a:pt x="17302" y="18760"/>
                      <a:pt x="17562" y="18625"/>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90" name="Shape 690"/>
              <p:cNvSpPr/>
              <p:nvPr/>
            </p:nvSpPr>
            <p:spPr>
              <a:xfrm>
                <a:off x="268729" y="0"/>
                <a:ext cx="650597" cy="340418"/>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5"/>
                      <a:pt x="3417" y="20941"/>
                      <a:pt x="4561" y="20941"/>
                    </a:cubicBezTo>
                    <a:cubicBezTo>
                      <a:pt x="7305" y="20941"/>
                      <a:pt x="10568" y="17887"/>
                      <a:pt x="11543" y="14406"/>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91" name="Shape 691"/>
              <p:cNvSpPr/>
              <p:nvPr/>
            </p:nvSpPr>
            <p:spPr>
              <a:xfrm>
                <a:off x="830617" y="903907"/>
                <a:ext cx="543042" cy="554458"/>
              </a:xfrm>
              <a:custGeom>
                <a:avLst/>
                <a:gdLst/>
                <a:ahLst/>
                <a:cxnLst>
                  <a:cxn ang="0">
                    <a:pos x="wd2" y="hd2"/>
                  </a:cxn>
                  <a:cxn ang="5400000">
                    <a:pos x="wd2" y="hd2"/>
                  </a:cxn>
                  <a:cxn ang="10800000">
                    <a:pos x="wd2" y="hd2"/>
                  </a:cxn>
                  <a:cxn ang="16200000">
                    <a:pos x="wd2" y="hd2"/>
                  </a:cxn>
                </a:cxnLst>
                <a:rect l="0" t="0" r="r" b="b"/>
                <a:pathLst>
                  <a:path w="21600" h="21600" extrusionOk="0">
                    <a:moveTo>
                      <a:pt x="10824" y="15227"/>
                    </a:moveTo>
                    <a:cubicBezTo>
                      <a:pt x="8262" y="15227"/>
                      <a:pt x="6177" y="13186"/>
                      <a:pt x="6177" y="10676"/>
                    </a:cubicBezTo>
                    <a:cubicBezTo>
                      <a:pt x="6177" y="8166"/>
                      <a:pt x="8262" y="6124"/>
                      <a:pt x="10824" y="6124"/>
                    </a:cubicBezTo>
                    <a:cubicBezTo>
                      <a:pt x="13386" y="6124"/>
                      <a:pt x="15471" y="8166"/>
                      <a:pt x="15471" y="10676"/>
                    </a:cubicBezTo>
                    <a:cubicBezTo>
                      <a:pt x="15471" y="13186"/>
                      <a:pt x="13386" y="15227"/>
                      <a:pt x="10824" y="15227"/>
                    </a:cubicBezTo>
                    <a:close/>
                    <a:moveTo>
                      <a:pt x="19273" y="12098"/>
                    </a:moveTo>
                    <a:cubicBezTo>
                      <a:pt x="19359" y="11627"/>
                      <a:pt x="19400" y="11203"/>
                      <a:pt x="19400" y="10800"/>
                    </a:cubicBezTo>
                    <a:cubicBezTo>
                      <a:pt x="19400" y="10376"/>
                      <a:pt x="19363" y="9936"/>
                      <a:pt x="19290" y="9493"/>
                    </a:cubicBezTo>
                    <a:cubicBezTo>
                      <a:pt x="19226" y="9103"/>
                      <a:pt x="19415" y="8714"/>
                      <a:pt x="19764" y="8517"/>
                    </a:cubicBezTo>
                    <a:lnTo>
                      <a:pt x="21600" y="7479"/>
                    </a:lnTo>
                    <a:lnTo>
                      <a:pt x="19150" y="3321"/>
                    </a:lnTo>
                    <a:lnTo>
                      <a:pt x="17090" y="4398"/>
                    </a:lnTo>
                    <a:cubicBezTo>
                      <a:pt x="16753" y="4572"/>
                      <a:pt x="16342" y="4541"/>
                      <a:pt x="16039" y="4312"/>
                    </a:cubicBezTo>
                    <a:cubicBezTo>
                      <a:pt x="15185" y="3667"/>
                      <a:pt x="14183" y="3225"/>
                      <a:pt x="13493" y="2967"/>
                    </a:cubicBezTo>
                    <a:cubicBezTo>
                      <a:pt x="13116" y="2826"/>
                      <a:pt x="12868" y="2472"/>
                      <a:pt x="12868" y="2078"/>
                    </a:cubicBezTo>
                    <a:lnTo>
                      <a:pt x="12868" y="0"/>
                    </a:lnTo>
                    <a:lnTo>
                      <a:pt x="7966" y="0"/>
                    </a:lnTo>
                    <a:lnTo>
                      <a:pt x="7966" y="2090"/>
                    </a:lnTo>
                    <a:cubicBezTo>
                      <a:pt x="7966" y="2474"/>
                      <a:pt x="7731" y="2821"/>
                      <a:pt x="7368" y="2968"/>
                    </a:cubicBezTo>
                    <a:cubicBezTo>
                      <a:pt x="6631" y="3269"/>
                      <a:pt x="5938" y="3690"/>
                      <a:pt x="5248" y="4255"/>
                    </a:cubicBezTo>
                    <a:cubicBezTo>
                      <a:pt x="4930" y="4516"/>
                      <a:pt x="4478" y="4550"/>
                      <a:pt x="4123" y="4340"/>
                    </a:cubicBezTo>
                    <a:lnTo>
                      <a:pt x="2399" y="3321"/>
                    </a:lnTo>
                    <a:lnTo>
                      <a:pt x="0" y="7479"/>
                    </a:lnTo>
                    <a:lnTo>
                      <a:pt x="1858" y="8519"/>
                    </a:lnTo>
                    <a:cubicBezTo>
                      <a:pt x="2208" y="8714"/>
                      <a:pt x="2398" y="9101"/>
                      <a:pt x="2336" y="9491"/>
                    </a:cubicBezTo>
                    <a:cubicBezTo>
                      <a:pt x="2269" y="9916"/>
                      <a:pt x="2235" y="10357"/>
                      <a:pt x="2235" y="10800"/>
                    </a:cubicBezTo>
                    <a:cubicBezTo>
                      <a:pt x="2235" y="11227"/>
                      <a:pt x="2272" y="11654"/>
                      <a:pt x="2348" y="12105"/>
                    </a:cubicBezTo>
                    <a:cubicBezTo>
                      <a:pt x="2415" y="12496"/>
                      <a:pt x="2227" y="12886"/>
                      <a:pt x="1877" y="13085"/>
                    </a:cubicBezTo>
                    <a:lnTo>
                      <a:pt x="47" y="14121"/>
                    </a:lnTo>
                    <a:lnTo>
                      <a:pt x="2497" y="18279"/>
                    </a:lnTo>
                    <a:lnTo>
                      <a:pt x="4115" y="17280"/>
                    </a:lnTo>
                    <a:cubicBezTo>
                      <a:pt x="4471" y="17059"/>
                      <a:pt x="4931" y="17090"/>
                      <a:pt x="5255" y="17354"/>
                    </a:cubicBezTo>
                    <a:cubicBezTo>
                      <a:pt x="5945" y="17916"/>
                      <a:pt x="6636" y="18335"/>
                      <a:pt x="7369" y="18634"/>
                    </a:cubicBezTo>
                    <a:cubicBezTo>
                      <a:pt x="7731" y="18782"/>
                      <a:pt x="7966" y="19128"/>
                      <a:pt x="7966" y="19512"/>
                    </a:cubicBezTo>
                    <a:lnTo>
                      <a:pt x="7966" y="21600"/>
                    </a:lnTo>
                    <a:lnTo>
                      <a:pt x="12868" y="21600"/>
                    </a:lnTo>
                    <a:lnTo>
                      <a:pt x="12868" y="19524"/>
                    </a:lnTo>
                    <a:cubicBezTo>
                      <a:pt x="12868" y="19129"/>
                      <a:pt x="13117" y="18775"/>
                      <a:pt x="13494" y="18634"/>
                    </a:cubicBezTo>
                    <a:cubicBezTo>
                      <a:pt x="14180" y="18379"/>
                      <a:pt x="15177" y="17939"/>
                      <a:pt x="16031" y="17296"/>
                    </a:cubicBezTo>
                    <a:cubicBezTo>
                      <a:pt x="16339" y="17064"/>
                      <a:pt x="16757" y="17034"/>
                      <a:pt x="17095" y="17218"/>
                    </a:cubicBezTo>
                    <a:lnTo>
                      <a:pt x="19048" y="18279"/>
                    </a:lnTo>
                    <a:lnTo>
                      <a:pt x="21549" y="14121"/>
                    </a:lnTo>
                    <a:lnTo>
                      <a:pt x="19740" y="13088"/>
                    </a:lnTo>
                    <a:cubicBezTo>
                      <a:pt x="19388" y="12886"/>
                      <a:pt x="19201" y="12491"/>
                      <a:pt x="19273" y="12098"/>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grpSp>
        <p:sp>
          <p:nvSpPr>
            <p:cNvPr id="693" name="Shape 693"/>
            <p:cNvSpPr/>
            <p:nvPr/>
          </p:nvSpPr>
          <p:spPr>
            <a:xfrm>
              <a:off x="0" y="1496168"/>
              <a:ext cx="5043420" cy="1399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defRPr sz="1800" spc="0">
                  <a:solidFill>
                    <a:srgbClr val="000000"/>
                  </a:solidFill>
                </a:defRPr>
              </a:pPr>
              <a:r>
                <a:rPr sz="1900" b="1" spc="-58">
                  <a:solidFill>
                    <a:srgbClr val="FF4300"/>
                  </a:solidFill>
                  <a:latin typeface="Helvetica"/>
                  <a:ea typeface="Helvetica"/>
                  <a:cs typeface="Helvetica"/>
                  <a:sym typeface="Helvetica"/>
                </a:rPr>
                <a:t>developer </a:t>
              </a:r>
              <a:br>
                <a:rPr sz="1900" b="1" spc="-58">
                  <a:solidFill>
                    <a:srgbClr val="FF4300"/>
                  </a:solidFill>
                  <a:latin typeface="Helvetica"/>
                  <a:ea typeface="Helvetica"/>
                  <a:cs typeface="Helvetica"/>
                  <a:sym typeface="Helvetica"/>
                </a:rPr>
              </a:br>
              <a:r>
                <a:rPr sz="1900" b="1" spc="-58">
                  <a:solidFill>
                    <a:srgbClr val="FF4300"/>
                  </a:solidFill>
                  <a:latin typeface="Helvetica"/>
                  <a:ea typeface="Helvetica"/>
                  <a:cs typeface="Helvetica"/>
                  <a:sym typeface="Helvetica"/>
                </a:rPr>
                <a:t>productivity</a:t>
              </a:r>
            </a:p>
          </p:txBody>
        </p:sp>
      </p:grpSp>
      <p:grpSp>
        <p:nvGrpSpPr>
          <p:cNvPr id="697" name="Group 697"/>
          <p:cNvGrpSpPr/>
          <p:nvPr/>
        </p:nvGrpSpPr>
        <p:grpSpPr>
          <a:xfrm>
            <a:off x="2933838" y="4858926"/>
            <a:ext cx="1254063" cy="1407529"/>
            <a:chOff x="0" y="101599"/>
            <a:chExt cx="2510740" cy="2815057"/>
          </a:xfrm>
        </p:grpSpPr>
        <p:sp>
          <p:nvSpPr>
            <p:cNvPr id="695" name="Shape 695"/>
            <p:cNvSpPr/>
            <p:nvPr/>
          </p:nvSpPr>
          <p:spPr>
            <a:xfrm>
              <a:off x="720104" y="101600"/>
              <a:ext cx="1070532" cy="1529330"/>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96" name="Shape 696"/>
            <p:cNvSpPr/>
            <p:nvPr/>
          </p:nvSpPr>
          <p:spPr>
            <a:xfrm>
              <a:off x="0" y="2009632"/>
              <a:ext cx="2510741" cy="9070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sz="3900" b="1" spc="-116">
                  <a:solidFill>
                    <a:srgbClr val="FF4300"/>
                  </a:solidFill>
                  <a:latin typeface="Helvetica"/>
                  <a:ea typeface="Helvetica"/>
                  <a:cs typeface="Helvetica"/>
                  <a:sym typeface="Helvetica"/>
                </a:defRPr>
              </a:lvl1pPr>
            </a:lstStyle>
            <a:p>
              <a:pPr lvl="0">
                <a:defRPr sz="1800" b="0" spc="0">
                  <a:solidFill>
                    <a:srgbClr val="000000"/>
                  </a:solidFill>
                </a:defRPr>
              </a:pPr>
              <a:r>
                <a:rPr sz="1900" spc="-58"/>
                <a:t>security</a:t>
              </a:r>
            </a:p>
          </p:txBody>
        </p:sp>
      </p:grpSp>
      <p:grpSp>
        <p:nvGrpSpPr>
          <p:cNvPr id="702" name="Group 702"/>
          <p:cNvGrpSpPr/>
          <p:nvPr/>
        </p:nvGrpSpPr>
        <p:grpSpPr>
          <a:xfrm>
            <a:off x="5961206" y="4877638"/>
            <a:ext cx="1409126" cy="1544393"/>
            <a:chOff x="0" y="0"/>
            <a:chExt cx="2821190" cy="3088784"/>
          </a:xfrm>
        </p:grpSpPr>
        <p:grpSp>
          <p:nvGrpSpPr>
            <p:cNvPr id="700" name="Group 700"/>
            <p:cNvGrpSpPr/>
            <p:nvPr/>
          </p:nvGrpSpPr>
          <p:grpSpPr>
            <a:xfrm>
              <a:off x="709781" y="-1"/>
              <a:ext cx="1401628" cy="1399090"/>
              <a:chOff x="0" y="0"/>
              <a:chExt cx="1401627" cy="1399088"/>
            </a:xfrm>
          </p:grpSpPr>
          <p:sp>
            <p:nvSpPr>
              <p:cNvPr id="698" name="Shape 698"/>
              <p:cNvSpPr/>
              <p:nvPr/>
            </p:nvSpPr>
            <p:spPr>
              <a:xfrm>
                <a:off x="0" y="464670"/>
                <a:ext cx="1401628" cy="934419"/>
              </a:xfrm>
              <a:custGeom>
                <a:avLst/>
                <a:gdLst/>
                <a:ahLst/>
                <a:cxnLst>
                  <a:cxn ang="0">
                    <a:pos x="wd2" y="hd2"/>
                  </a:cxn>
                  <a:cxn ang="5400000">
                    <a:pos x="wd2" y="hd2"/>
                  </a:cxn>
                  <a:cxn ang="10800000">
                    <a:pos x="wd2" y="hd2"/>
                  </a:cxn>
                  <a:cxn ang="16200000">
                    <a:pos x="wd2" y="hd2"/>
                  </a:cxn>
                </a:cxnLst>
                <a:rect l="0" t="0" r="r" b="b"/>
                <a:pathLst>
                  <a:path w="21600" h="21600" extrusionOk="0">
                    <a:moveTo>
                      <a:pt x="21240" y="20520"/>
                    </a:moveTo>
                    <a:lnTo>
                      <a:pt x="20160" y="20520"/>
                    </a:lnTo>
                    <a:lnTo>
                      <a:pt x="20160" y="540"/>
                    </a:lnTo>
                    <a:cubicBezTo>
                      <a:pt x="20160" y="242"/>
                      <a:pt x="19999" y="0"/>
                      <a:pt x="19800" y="0"/>
                    </a:cubicBezTo>
                    <a:lnTo>
                      <a:pt x="16920" y="0"/>
                    </a:lnTo>
                    <a:cubicBezTo>
                      <a:pt x="16721" y="0"/>
                      <a:pt x="16560" y="242"/>
                      <a:pt x="16560" y="540"/>
                    </a:cubicBezTo>
                    <a:lnTo>
                      <a:pt x="16560" y="20520"/>
                    </a:lnTo>
                    <a:lnTo>
                      <a:pt x="15120" y="20520"/>
                    </a:lnTo>
                    <a:lnTo>
                      <a:pt x="15120" y="10260"/>
                    </a:lnTo>
                    <a:cubicBezTo>
                      <a:pt x="15120" y="9962"/>
                      <a:pt x="14959" y="9720"/>
                      <a:pt x="14760" y="9720"/>
                    </a:cubicBezTo>
                    <a:lnTo>
                      <a:pt x="11880" y="9720"/>
                    </a:lnTo>
                    <a:cubicBezTo>
                      <a:pt x="11681" y="9720"/>
                      <a:pt x="11520" y="9962"/>
                      <a:pt x="11520" y="10260"/>
                    </a:cubicBezTo>
                    <a:lnTo>
                      <a:pt x="11520" y="20520"/>
                    </a:lnTo>
                    <a:lnTo>
                      <a:pt x="10080" y="20520"/>
                    </a:lnTo>
                    <a:lnTo>
                      <a:pt x="10080" y="7020"/>
                    </a:lnTo>
                    <a:cubicBezTo>
                      <a:pt x="10080" y="6722"/>
                      <a:pt x="9919" y="6480"/>
                      <a:pt x="9720" y="6480"/>
                    </a:cubicBezTo>
                    <a:lnTo>
                      <a:pt x="6840" y="6480"/>
                    </a:lnTo>
                    <a:cubicBezTo>
                      <a:pt x="6641" y="6480"/>
                      <a:pt x="6480" y="6722"/>
                      <a:pt x="6480" y="7020"/>
                    </a:cubicBezTo>
                    <a:lnTo>
                      <a:pt x="6480" y="20520"/>
                    </a:lnTo>
                    <a:lnTo>
                      <a:pt x="5040" y="20520"/>
                    </a:lnTo>
                    <a:lnTo>
                      <a:pt x="5040" y="14580"/>
                    </a:lnTo>
                    <a:cubicBezTo>
                      <a:pt x="5040" y="14282"/>
                      <a:pt x="4879" y="14040"/>
                      <a:pt x="4680" y="14040"/>
                    </a:cubicBezTo>
                    <a:lnTo>
                      <a:pt x="1800" y="14040"/>
                    </a:lnTo>
                    <a:cubicBezTo>
                      <a:pt x="1601" y="14040"/>
                      <a:pt x="1440" y="14282"/>
                      <a:pt x="1440" y="14580"/>
                    </a:cubicBezTo>
                    <a:lnTo>
                      <a:pt x="1440" y="20520"/>
                    </a:lnTo>
                    <a:lnTo>
                      <a:pt x="360" y="20520"/>
                    </a:lnTo>
                    <a:cubicBezTo>
                      <a:pt x="161" y="20520"/>
                      <a:pt x="0" y="20762"/>
                      <a:pt x="0" y="21060"/>
                    </a:cubicBezTo>
                    <a:cubicBezTo>
                      <a:pt x="0" y="21358"/>
                      <a:pt x="161" y="21600"/>
                      <a:pt x="360" y="21600"/>
                    </a:cubicBezTo>
                    <a:lnTo>
                      <a:pt x="1800" y="21600"/>
                    </a:lnTo>
                    <a:lnTo>
                      <a:pt x="4680" y="21600"/>
                    </a:lnTo>
                    <a:lnTo>
                      <a:pt x="6840" y="21600"/>
                    </a:lnTo>
                    <a:lnTo>
                      <a:pt x="9720" y="21600"/>
                    </a:lnTo>
                    <a:lnTo>
                      <a:pt x="11880" y="21600"/>
                    </a:lnTo>
                    <a:lnTo>
                      <a:pt x="14760" y="21600"/>
                    </a:lnTo>
                    <a:lnTo>
                      <a:pt x="16920" y="21600"/>
                    </a:lnTo>
                    <a:lnTo>
                      <a:pt x="19800" y="21600"/>
                    </a:lnTo>
                    <a:lnTo>
                      <a:pt x="21240" y="21600"/>
                    </a:lnTo>
                    <a:cubicBezTo>
                      <a:pt x="21439" y="21600"/>
                      <a:pt x="21600" y="21358"/>
                      <a:pt x="21600" y="21060"/>
                    </a:cubicBezTo>
                    <a:cubicBezTo>
                      <a:pt x="21600" y="20762"/>
                      <a:pt x="21439" y="20520"/>
                      <a:pt x="21240" y="2052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699" name="Shape 699"/>
              <p:cNvSpPr/>
              <p:nvPr/>
            </p:nvSpPr>
            <p:spPr>
              <a:xfrm>
                <a:off x="91410" y="0"/>
                <a:ext cx="1238105" cy="770896"/>
              </a:xfrm>
              <a:custGeom>
                <a:avLst/>
                <a:gdLst/>
                <a:ahLst/>
                <a:cxnLst>
                  <a:cxn ang="0">
                    <a:pos x="wd2" y="hd2"/>
                  </a:cxn>
                  <a:cxn ang="5400000">
                    <a:pos x="wd2" y="hd2"/>
                  </a:cxn>
                  <a:cxn ang="10800000">
                    <a:pos x="wd2" y="hd2"/>
                  </a:cxn>
                  <a:cxn ang="16200000">
                    <a:pos x="wd2" y="hd2"/>
                  </a:cxn>
                </a:cxnLst>
                <a:rect l="0" t="0" r="r" b="b"/>
                <a:pathLst>
                  <a:path w="21600" h="21600" extrusionOk="0">
                    <a:moveTo>
                      <a:pt x="1630" y="21600"/>
                    </a:moveTo>
                    <a:cubicBezTo>
                      <a:pt x="2529" y="21600"/>
                      <a:pt x="3260" y="20425"/>
                      <a:pt x="3260" y="18982"/>
                    </a:cubicBezTo>
                    <a:cubicBezTo>
                      <a:pt x="3260" y="18564"/>
                      <a:pt x="3193" y="18174"/>
                      <a:pt x="3085" y="17824"/>
                    </a:cubicBezTo>
                    <a:lnTo>
                      <a:pt x="6819" y="12626"/>
                    </a:lnTo>
                    <a:cubicBezTo>
                      <a:pt x="7082" y="12918"/>
                      <a:pt x="7400" y="13091"/>
                      <a:pt x="7743" y="13091"/>
                    </a:cubicBezTo>
                    <a:cubicBezTo>
                      <a:pt x="8281" y="13091"/>
                      <a:pt x="8755" y="12665"/>
                      <a:pt x="9052" y="12018"/>
                    </a:cubicBezTo>
                    <a:lnTo>
                      <a:pt x="12247" y="14071"/>
                    </a:lnTo>
                    <a:cubicBezTo>
                      <a:pt x="12239" y="14180"/>
                      <a:pt x="12226" y="14287"/>
                      <a:pt x="12226" y="14400"/>
                    </a:cubicBezTo>
                    <a:cubicBezTo>
                      <a:pt x="12226" y="15844"/>
                      <a:pt x="12958" y="17018"/>
                      <a:pt x="13857" y="17018"/>
                    </a:cubicBezTo>
                    <a:cubicBezTo>
                      <a:pt x="14756" y="17018"/>
                      <a:pt x="15487" y="15844"/>
                      <a:pt x="15487" y="14400"/>
                    </a:cubicBezTo>
                    <a:cubicBezTo>
                      <a:pt x="15487" y="13831"/>
                      <a:pt x="15370" y="13308"/>
                      <a:pt x="15178" y="12878"/>
                    </a:cubicBezTo>
                    <a:lnTo>
                      <a:pt x="19276" y="4978"/>
                    </a:lnTo>
                    <a:cubicBezTo>
                      <a:pt x="19487" y="5139"/>
                      <a:pt x="19721" y="5236"/>
                      <a:pt x="19970" y="5236"/>
                    </a:cubicBezTo>
                    <a:cubicBezTo>
                      <a:pt x="20869" y="5236"/>
                      <a:pt x="21600" y="4062"/>
                      <a:pt x="21600" y="2618"/>
                    </a:cubicBezTo>
                    <a:cubicBezTo>
                      <a:pt x="21600" y="1175"/>
                      <a:pt x="20869" y="0"/>
                      <a:pt x="19970" y="0"/>
                    </a:cubicBezTo>
                    <a:cubicBezTo>
                      <a:pt x="19071" y="0"/>
                      <a:pt x="18340" y="1175"/>
                      <a:pt x="18340" y="2618"/>
                    </a:cubicBezTo>
                    <a:cubicBezTo>
                      <a:pt x="18340" y="3187"/>
                      <a:pt x="18456" y="3711"/>
                      <a:pt x="18649" y="4141"/>
                    </a:cubicBezTo>
                    <a:lnTo>
                      <a:pt x="14551" y="12040"/>
                    </a:lnTo>
                    <a:cubicBezTo>
                      <a:pt x="14339" y="11879"/>
                      <a:pt x="14106" y="11782"/>
                      <a:pt x="13857" y="11782"/>
                    </a:cubicBezTo>
                    <a:cubicBezTo>
                      <a:pt x="13319" y="11782"/>
                      <a:pt x="12845" y="12208"/>
                      <a:pt x="12548" y="12854"/>
                    </a:cubicBezTo>
                    <a:lnTo>
                      <a:pt x="9353" y="10802"/>
                    </a:lnTo>
                    <a:cubicBezTo>
                      <a:pt x="9361" y="10693"/>
                      <a:pt x="9374" y="10585"/>
                      <a:pt x="9374" y="10473"/>
                    </a:cubicBezTo>
                    <a:cubicBezTo>
                      <a:pt x="9374" y="9029"/>
                      <a:pt x="8642" y="7855"/>
                      <a:pt x="7743" y="7855"/>
                    </a:cubicBezTo>
                    <a:cubicBezTo>
                      <a:pt x="6844" y="7855"/>
                      <a:pt x="6113" y="9029"/>
                      <a:pt x="6113" y="10473"/>
                    </a:cubicBezTo>
                    <a:cubicBezTo>
                      <a:pt x="6113" y="10890"/>
                      <a:pt x="6180" y="11280"/>
                      <a:pt x="6289" y="11631"/>
                    </a:cubicBezTo>
                    <a:lnTo>
                      <a:pt x="2554" y="16829"/>
                    </a:lnTo>
                    <a:cubicBezTo>
                      <a:pt x="2291" y="16537"/>
                      <a:pt x="1973" y="16364"/>
                      <a:pt x="1630" y="16364"/>
                    </a:cubicBezTo>
                    <a:cubicBezTo>
                      <a:pt x="731" y="16364"/>
                      <a:pt x="0" y="17538"/>
                      <a:pt x="0" y="18982"/>
                    </a:cubicBezTo>
                    <a:cubicBezTo>
                      <a:pt x="0" y="20425"/>
                      <a:pt x="731" y="21600"/>
                      <a:pt x="1630" y="2160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grpSp>
        <p:sp>
          <p:nvSpPr>
            <p:cNvPr id="701" name="Shape 701"/>
            <p:cNvSpPr/>
            <p:nvPr/>
          </p:nvSpPr>
          <p:spPr>
            <a:xfrm>
              <a:off x="0" y="1559454"/>
              <a:ext cx="2821191" cy="15293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sz="3900" b="1" spc="-116">
                  <a:solidFill>
                    <a:srgbClr val="FF4300"/>
                  </a:solidFill>
                  <a:latin typeface="Helvetica"/>
                  <a:ea typeface="Helvetica"/>
                  <a:cs typeface="Helvetica"/>
                  <a:sym typeface="Helvetica"/>
                </a:defRPr>
              </a:lvl1pPr>
            </a:lstStyle>
            <a:p>
              <a:pPr lvl="0">
                <a:defRPr sz="1800" b="0" spc="0">
                  <a:solidFill>
                    <a:srgbClr val="000000"/>
                  </a:solidFill>
                </a:defRPr>
              </a:pPr>
              <a:r>
                <a:rPr sz="1900" spc="-58"/>
                <a:t>predictive analytics</a:t>
              </a:r>
            </a:p>
          </p:txBody>
        </p:sp>
      </p:grpSp>
      <p:grpSp>
        <p:nvGrpSpPr>
          <p:cNvPr id="718" name="Group 718"/>
          <p:cNvGrpSpPr/>
          <p:nvPr/>
        </p:nvGrpSpPr>
        <p:grpSpPr>
          <a:xfrm>
            <a:off x="809851" y="729840"/>
            <a:ext cx="3254198" cy="1069869"/>
            <a:chOff x="0" y="0"/>
            <a:chExt cx="6515181" cy="2139736"/>
          </a:xfrm>
        </p:grpSpPr>
        <p:sp>
          <p:nvSpPr>
            <p:cNvPr id="703" name="Shape 703"/>
            <p:cNvSpPr/>
            <p:nvPr/>
          </p:nvSpPr>
          <p:spPr>
            <a:xfrm>
              <a:off x="0" y="1093301"/>
              <a:ext cx="6515181" cy="1046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mj-lt"/>
                  <a:ea typeface="+mj-ea"/>
                  <a:cs typeface="+mj-cs"/>
                  <a:sym typeface="Helvetica Neue Light"/>
                </a:defRPr>
              </a:lvl1pPr>
            </a:lstStyle>
            <a:p>
              <a:pPr lvl="0">
                <a:defRPr sz="1800" spc="0">
                  <a:solidFill>
                    <a:srgbClr val="000000"/>
                  </a:solidFill>
                </a:defRPr>
              </a:pPr>
              <a:r>
                <a:rPr sz="2200" spc="-22" dirty="0"/>
                <a:t>API Management</a:t>
              </a:r>
            </a:p>
          </p:txBody>
        </p:sp>
        <p:grpSp>
          <p:nvGrpSpPr>
            <p:cNvPr id="717" name="Group 717"/>
            <p:cNvGrpSpPr/>
            <p:nvPr/>
          </p:nvGrpSpPr>
          <p:grpSpPr>
            <a:xfrm>
              <a:off x="749339" y="0"/>
              <a:ext cx="5016504" cy="957447"/>
              <a:chOff x="0" y="0"/>
              <a:chExt cx="5016502" cy="957446"/>
            </a:xfrm>
          </p:grpSpPr>
          <p:grpSp>
            <p:nvGrpSpPr>
              <p:cNvPr id="708" name="Group 708"/>
              <p:cNvGrpSpPr/>
              <p:nvPr/>
            </p:nvGrpSpPr>
            <p:grpSpPr>
              <a:xfrm>
                <a:off x="2987033" y="-1"/>
                <a:ext cx="2029471" cy="953563"/>
                <a:chOff x="0" y="0"/>
                <a:chExt cx="2029469" cy="953561"/>
              </a:xfrm>
            </p:grpSpPr>
            <p:sp>
              <p:nvSpPr>
                <p:cNvPr id="704" name="Shape 704"/>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05" name="Shape 705"/>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06" name="Shape 706"/>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07" name="Shape 707"/>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grpSp>
          <p:grpSp>
            <p:nvGrpSpPr>
              <p:cNvPr id="716" name="Group 716"/>
              <p:cNvGrpSpPr/>
              <p:nvPr/>
            </p:nvGrpSpPr>
            <p:grpSpPr>
              <a:xfrm>
                <a:off x="0" y="28309"/>
                <a:ext cx="2745985" cy="929138"/>
                <a:chOff x="0" y="0"/>
                <a:chExt cx="2745984" cy="929137"/>
              </a:xfrm>
            </p:grpSpPr>
            <p:sp>
              <p:nvSpPr>
                <p:cNvPr id="709" name="Shape 709"/>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0" name="Shape 710"/>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Shape 711"/>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2" name="Shape 712"/>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Shape 713"/>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Shape 714"/>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Shape 715"/>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3200" spc="0">
                      <a:solidFill>
                        <a:srgbClr val="FFFFFF"/>
                      </a:solidFill>
                    </a:defRPr>
                  </a:pPr>
                  <a:endParaRPr/>
                </a:p>
              </p:txBody>
            </p:sp>
          </p:grpSp>
        </p:grpSp>
      </p:grpSp>
      <p:grpSp>
        <p:nvGrpSpPr>
          <p:cNvPr id="738" name="Group 738"/>
          <p:cNvGrpSpPr/>
          <p:nvPr/>
        </p:nvGrpSpPr>
        <p:grpSpPr>
          <a:xfrm>
            <a:off x="3944947" y="730811"/>
            <a:ext cx="4360772" cy="1065400"/>
            <a:chOff x="0" y="0"/>
            <a:chExt cx="8730636" cy="2130796"/>
          </a:xfrm>
        </p:grpSpPr>
        <p:sp>
          <p:nvSpPr>
            <p:cNvPr id="719" name="Shape 719"/>
            <p:cNvSpPr/>
            <p:nvPr/>
          </p:nvSpPr>
          <p:spPr>
            <a:xfrm>
              <a:off x="0" y="1084362"/>
              <a:ext cx="8730636" cy="10464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mj-lt"/>
                  <a:ea typeface="+mj-ea"/>
                  <a:cs typeface="+mj-cs"/>
                  <a:sym typeface="Helvetica Neue Light"/>
                </a:defRPr>
              </a:lvl1pPr>
            </a:lstStyle>
            <a:p>
              <a:pPr lvl="0">
                <a:defRPr sz="1800" spc="0">
                  <a:solidFill>
                    <a:srgbClr val="000000"/>
                  </a:solidFill>
                </a:defRPr>
              </a:pPr>
              <a:r>
                <a:rPr sz="2200" spc="-22"/>
                <a:t>Predictive Analytics</a:t>
              </a:r>
            </a:p>
          </p:txBody>
        </p:sp>
        <p:grpSp>
          <p:nvGrpSpPr>
            <p:cNvPr id="737" name="Group 737"/>
            <p:cNvGrpSpPr/>
            <p:nvPr/>
          </p:nvGrpSpPr>
          <p:grpSpPr>
            <a:xfrm>
              <a:off x="1366374" y="0"/>
              <a:ext cx="5997889" cy="953562"/>
              <a:chOff x="0" y="0"/>
              <a:chExt cx="5997888" cy="953561"/>
            </a:xfrm>
          </p:grpSpPr>
          <p:grpSp>
            <p:nvGrpSpPr>
              <p:cNvPr id="728" name="Group 728"/>
              <p:cNvGrpSpPr/>
              <p:nvPr/>
            </p:nvGrpSpPr>
            <p:grpSpPr>
              <a:xfrm>
                <a:off x="2993604" y="-1"/>
                <a:ext cx="3004285" cy="953563"/>
                <a:chOff x="0" y="0"/>
                <a:chExt cx="3004283" cy="953561"/>
              </a:xfrm>
            </p:grpSpPr>
            <p:sp>
              <p:nvSpPr>
                <p:cNvPr id="720" name="Shape 720"/>
                <p:cNvSpPr/>
                <p:nvPr/>
              </p:nvSpPr>
              <p:spPr>
                <a:xfrm>
                  <a:off x="0" y="48290"/>
                  <a:ext cx="104307" cy="699238"/>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1" name="Shape 721"/>
                <p:cNvSpPr/>
                <p:nvPr/>
              </p:nvSpPr>
              <p:spPr>
                <a:xfrm>
                  <a:off x="209256" y="225353"/>
                  <a:ext cx="407566" cy="525390"/>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5" y="828"/>
                        <a:pt x="614" y="496"/>
                      </a:cubicBezTo>
                      <a:cubicBezTo>
                        <a:pt x="1024" y="165"/>
                        <a:pt x="1569" y="0"/>
                        <a:pt x="2252" y="0"/>
                      </a:cubicBezTo>
                      <a:cubicBezTo>
                        <a:pt x="2935" y="0"/>
                        <a:pt x="3481" y="165"/>
                        <a:pt x="3890" y="496"/>
                      </a:cubicBezTo>
                      <a:cubicBezTo>
                        <a:pt x="4300" y="828"/>
                        <a:pt x="4504" y="1284"/>
                        <a:pt x="4504" y="1866"/>
                      </a:cubicBezTo>
                      <a:lnTo>
                        <a:pt x="4504" y="2700"/>
                      </a:lnTo>
                      <a:lnTo>
                        <a:pt x="4607" y="2779"/>
                      </a:lnTo>
                      <a:cubicBezTo>
                        <a:pt x="5562" y="1826"/>
                        <a:pt x="6696" y="1125"/>
                        <a:pt x="8011" y="675"/>
                      </a:cubicBezTo>
                      <a:cubicBezTo>
                        <a:pt x="9324" y="225"/>
                        <a:pt x="10698" y="0"/>
                        <a:pt x="12131" y="0"/>
                      </a:cubicBezTo>
                      <a:cubicBezTo>
                        <a:pt x="13257" y="0"/>
                        <a:pt x="14365" y="146"/>
                        <a:pt x="15458" y="437"/>
                      </a:cubicBezTo>
                      <a:cubicBezTo>
                        <a:pt x="16550" y="728"/>
                        <a:pt x="17565" y="1191"/>
                        <a:pt x="18503" y="1826"/>
                      </a:cubicBezTo>
                      <a:cubicBezTo>
                        <a:pt x="19441" y="2462"/>
                        <a:pt x="20192" y="3296"/>
                        <a:pt x="20756" y="4328"/>
                      </a:cubicBezTo>
                      <a:cubicBezTo>
                        <a:pt x="21319" y="5360"/>
                        <a:pt x="21600" y="6591"/>
                        <a:pt x="21600" y="8020"/>
                      </a:cubicBezTo>
                      <a:lnTo>
                        <a:pt x="21600" y="19734"/>
                      </a:lnTo>
                      <a:cubicBezTo>
                        <a:pt x="21600" y="20317"/>
                        <a:pt x="21395" y="20773"/>
                        <a:pt x="20986" y="21104"/>
                      </a:cubicBezTo>
                      <a:cubicBezTo>
                        <a:pt x="20577" y="21435"/>
                        <a:pt x="20030" y="21600"/>
                        <a:pt x="19348" y="21600"/>
                      </a:cubicBezTo>
                      <a:cubicBezTo>
                        <a:pt x="18665" y="21600"/>
                        <a:pt x="18120" y="21435"/>
                        <a:pt x="17710" y="21104"/>
                      </a:cubicBezTo>
                      <a:cubicBezTo>
                        <a:pt x="17300" y="20773"/>
                        <a:pt x="17096" y="20317"/>
                        <a:pt x="17096" y="19734"/>
                      </a:cubicBezTo>
                      <a:lnTo>
                        <a:pt x="17096" y="8219"/>
                      </a:lnTo>
                      <a:cubicBezTo>
                        <a:pt x="17096"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300" y="20773"/>
                        <a:pt x="3890" y="21104"/>
                      </a:cubicBezTo>
                      <a:cubicBezTo>
                        <a:pt x="3481" y="21435"/>
                        <a:pt x="2935" y="21600"/>
                        <a:pt x="2252" y="21600"/>
                      </a:cubicBezTo>
                      <a:cubicBezTo>
                        <a:pt x="1569" y="21600"/>
                        <a:pt x="1024" y="21435"/>
                        <a:pt x="614" y="21104"/>
                      </a:cubicBezTo>
                      <a:cubicBezTo>
                        <a:pt x="205" y="20773"/>
                        <a:pt x="0" y="20317"/>
                        <a:pt x="0" y="19734"/>
                      </a:cubicBezTo>
                      <a:cubicBezTo>
                        <a:pt x="0" y="19734"/>
                        <a:pt x="0" y="1866"/>
                        <a:pt x="0" y="1866"/>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2" name="Shape 722"/>
                <p:cNvSpPr/>
                <p:nvPr/>
              </p:nvSpPr>
              <p:spPr>
                <a:xfrm>
                  <a:off x="692156" y="225353"/>
                  <a:ext cx="380528" cy="525390"/>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3" name="Shape 723"/>
                <p:cNvSpPr/>
                <p:nvPr/>
              </p:nvSpPr>
              <p:spPr>
                <a:xfrm>
                  <a:off x="1142863" y="48290"/>
                  <a:ext cx="104307" cy="699238"/>
                </a:xfrm>
                <a:custGeom>
                  <a:avLst/>
                  <a:gdLst/>
                  <a:ahLst/>
                  <a:cxnLst>
                    <a:cxn ang="0">
                      <a:pos x="wd2" y="hd2"/>
                    </a:cxn>
                    <a:cxn ang="5400000">
                      <a:pos x="wd2" y="hd2"/>
                    </a:cxn>
                    <a:cxn ang="10800000">
                      <a:pos x="wd2" y="hd2"/>
                    </a:cxn>
                    <a:cxn ang="16200000">
                      <a:pos x="wd2" y="hd2"/>
                    </a:cxn>
                  </a:cxnLst>
                  <a:rect l="0" t="0" r="r" b="b"/>
                  <a:pathLst>
                    <a:path w="21600" h="21600" extrusionOk="0">
                      <a:moveTo>
                        <a:pt x="19600" y="20198"/>
                      </a:moveTo>
                      <a:cubicBezTo>
                        <a:pt x="19600" y="20636"/>
                        <a:pt x="18801" y="20979"/>
                        <a:pt x="17201" y="21227"/>
                      </a:cubicBezTo>
                      <a:cubicBezTo>
                        <a:pt x="15601" y="21476"/>
                        <a:pt x="13467" y="21600"/>
                        <a:pt x="10801" y="21600"/>
                      </a:cubicBezTo>
                      <a:cubicBezTo>
                        <a:pt x="8132" y="21600"/>
                        <a:pt x="6001" y="21476"/>
                        <a:pt x="4401" y="21227"/>
                      </a:cubicBezTo>
                      <a:cubicBezTo>
                        <a:pt x="2801" y="20979"/>
                        <a:pt x="2000" y="20636"/>
                        <a:pt x="2000" y="20198"/>
                      </a:cubicBezTo>
                      <a:lnTo>
                        <a:pt x="2000" y="6772"/>
                      </a:lnTo>
                      <a:cubicBezTo>
                        <a:pt x="2000" y="6335"/>
                        <a:pt x="2801" y="5992"/>
                        <a:pt x="4401" y="5743"/>
                      </a:cubicBezTo>
                      <a:cubicBezTo>
                        <a:pt x="6001" y="5495"/>
                        <a:pt x="8132" y="5370"/>
                        <a:pt x="10801" y="5370"/>
                      </a:cubicBezTo>
                      <a:cubicBezTo>
                        <a:pt x="13467" y="5370"/>
                        <a:pt x="15601" y="5495"/>
                        <a:pt x="17201" y="5743"/>
                      </a:cubicBezTo>
                      <a:cubicBezTo>
                        <a:pt x="18801" y="5992"/>
                        <a:pt x="19600" y="6335"/>
                        <a:pt x="19600" y="6772"/>
                      </a:cubicBezTo>
                      <a:cubicBezTo>
                        <a:pt x="19600" y="6772"/>
                        <a:pt x="19600" y="20198"/>
                        <a:pt x="19600" y="20198"/>
                      </a:cubicBezTo>
                      <a:close/>
                      <a:moveTo>
                        <a:pt x="3200" y="477"/>
                      </a:moveTo>
                      <a:cubicBezTo>
                        <a:pt x="5332" y="160"/>
                        <a:pt x="7866" y="0"/>
                        <a:pt x="10801" y="0"/>
                      </a:cubicBezTo>
                      <a:cubicBezTo>
                        <a:pt x="13732" y="0"/>
                        <a:pt x="16266" y="160"/>
                        <a:pt x="18400" y="477"/>
                      </a:cubicBezTo>
                      <a:cubicBezTo>
                        <a:pt x="20532" y="796"/>
                        <a:pt x="21600" y="1174"/>
                        <a:pt x="21600" y="1611"/>
                      </a:cubicBezTo>
                      <a:cubicBezTo>
                        <a:pt x="21600" y="2049"/>
                        <a:pt x="20532" y="2427"/>
                        <a:pt x="18400" y="2745"/>
                      </a:cubicBezTo>
                      <a:cubicBezTo>
                        <a:pt x="16266" y="3063"/>
                        <a:pt x="13732" y="3222"/>
                        <a:pt x="10801" y="3222"/>
                      </a:cubicBezTo>
                      <a:cubicBezTo>
                        <a:pt x="7866" y="3222"/>
                        <a:pt x="5332" y="3063"/>
                        <a:pt x="3200" y="2745"/>
                      </a:cubicBezTo>
                      <a:cubicBezTo>
                        <a:pt x="1066" y="2427"/>
                        <a:pt x="0" y="2049"/>
                        <a:pt x="0" y="1611"/>
                      </a:cubicBezTo>
                      <a:cubicBezTo>
                        <a:pt x="0" y="1174"/>
                        <a:pt x="1066" y="796"/>
                        <a:pt x="3200" y="477"/>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4" name="Shape 724"/>
                <p:cNvSpPr/>
                <p:nvPr/>
              </p:nvSpPr>
              <p:spPr>
                <a:xfrm>
                  <a:off x="133602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5" name="Shape 725"/>
                <p:cNvSpPr/>
                <p:nvPr/>
              </p:nvSpPr>
              <p:spPr>
                <a:xfrm>
                  <a:off x="1899406" y="0"/>
                  <a:ext cx="407566" cy="751388"/>
                </a:xfrm>
                <a:custGeom>
                  <a:avLst/>
                  <a:gdLst/>
                  <a:ahLst/>
                  <a:cxnLst>
                    <a:cxn ang="0">
                      <a:pos x="wd2" y="hd2"/>
                    </a:cxn>
                    <a:cxn ang="5400000">
                      <a:pos x="wd2" y="hd2"/>
                    </a:cxn>
                    <a:cxn ang="10800000">
                      <a:pos x="wd2" y="hd2"/>
                    </a:cxn>
                    <a:cxn ang="16200000">
                      <a:pos x="wd2" y="hd2"/>
                    </a:cxn>
                  </a:cxnLst>
                  <a:rect l="0" t="0" r="r" b="b"/>
                  <a:pathLst>
                    <a:path w="21600" h="21600" extrusionOk="0">
                      <a:moveTo>
                        <a:pt x="17096" y="12244"/>
                      </a:moveTo>
                      <a:cubicBezTo>
                        <a:pt x="17096" y="11041"/>
                        <a:pt x="16464" y="10134"/>
                        <a:pt x="15202" y="9523"/>
                      </a:cubicBezTo>
                      <a:cubicBezTo>
                        <a:pt x="13939" y="8912"/>
                        <a:pt x="12472" y="8607"/>
                        <a:pt x="10800" y="8607"/>
                      </a:cubicBezTo>
                      <a:cubicBezTo>
                        <a:pt x="9128" y="8607"/>
                        <a:pt x="7660" y="8912"/>
                        <a:pt x="6398" y="9523"/>
                      </a:cubicBezTo>
                      <a:cubicBezTo>
                        <a:pt x="5135" y="10134"/>
                        <a:pt x="4504" y="11041"/>
                        <a:pt x="4504" y="12244"/>
                      </a:cubicBezTo>
                      <a:lnTo>
                        <a:pt x="4504" y="20295"/>
                      </a:lnTo>
                      <a:cubicBezTo>
                        <a:pt x="4504" y="20703"/>
                        <a:pt x="4300" y="21022"/>
                        <a:pt x="3890" y="21253"/>
                      </a:cubicBezTo>
                      <a:cubicBezTo>
                        <a:pt x="3481" y="21484"/>
                        <a:pt x="2935" y="21600"/>
                        <a:pt x="2252" y="21600"/>
                      </a:cubicBezTo>
                      <a:cubicBezTo>
                        <a:pt x="1569" y="21600"/>
                        <a:pt x="1024" y="21484"/>
                        <a:pt x="614" y="21253"/>
                      </a:cubicBezTo>
                      <a:cubicBezTo>
                        <a:pt x="205" y="21022"/>
                        <a:pt x="0" y="20703"/>
                        <a:pt x="0" y="20295"/>
                      </a:cubicBezTo>
                      <a:lnTo>
                        <a:pt x="0" y="1305"/>
                      </a:lnTo>
                      <a:cubicBezTo>
                        <a:pt x="0" y="898"/>
                        <a:pt x="205" y="579"/>
                        <a:pt x="614" y="347"/>
                      </a:cubicBezTo>
                      <a:cubicBezTo>
                        <a:pt x="1024" y="116"/>
                        <a:pt x="1569" y="0"/>
                        <a:pt x="2252" y="0"/>
                      </a:cubicBezTo>
                      <a:cubicBezTo>
                        <a:pt x="2935" y="0"/>
                        <a:pt x="3481" y="116"/>
                        <a:pt x="3890" y="347"/>
                      </a:cubicBezTo>
                      <a:cubicBezTo>
                        <a:pt x="4300" y="579"/>
                        <a:pt x="4504" y="898"/>
                        <a:pt x="4504" y="1305"/>
                      </a:cubicBezTo>
                      <a:lnTo>
                        <a:pt x="4504" y="8384"/>
                      </a:lnTo>
                      <a:lnTo>
                        <a:pt x="4607" y="8440"/>
                      </a:lnTo>
                      <a:cubicBezTo>
                        <a:pt x="5562" y="7774"/>
                        <a:pt x="6696" y="7283"/>
                        <a:pt x="8011" y="6969"/>
                      </a:cubicBezTo>
                      <a:cubicBezTo>
                        <a:pt x="9324" y="6654"/>
                        <a:pt x="10698" y="6497"/>
                        <a:pt x="12131" y="6497"/>
                      </a:cubicBezTo>
                      <a:cubicBezTo>
                        <a:pt x="13257" y="6497"/>
                        <a:pt x="14365" y="6599"/>
                        <a:pt x="15458" y="6802"/>
                      </a:cubicBezTo>
                      <a:cubicBezTo>
                        <a:pt x="16550" y="7006"/>
                        <a:pt x="17565" y="7330"/>
                        <a:pt x="18503" y="7774"/>
                      </a:cubicBezTo>
                      <a:cubicBezTo>
                        <a:pt x="19441" y="8218"/>
                        <a:pt x="20192" y="8801"/>
                        <a:pt x="20756" y="9523"/>
                      </a:cubicBezTo>
                      <a:cubicBezTo>
                        <a:pt x="21319" y="10245"/>
                        <a:pt x="21600" y="11105"/>
                        <a:pt x="21600" y="12105"/>
                      </a:cubicBezTo>
                      <a:lnTo>
                        <a:pt x="21600" y="20295"/>
                      </a:lnTo>
                      <a:cubicBezTo>
                        <a:pt x="21600" y="20703"/>
                        <a:pt x="21395" y="21022"/>
                        <a:pt x="20986" y="21253"/>
                      </a:cubicBezTo>
                      <a:cubicBezTo>
                        <a:pt x="20577" y="21484"/>
                        <a:pt x="20030" y="21600"/>
                        <a:pt x="19348" y="21600"/>
                      </a:cubicBezTo>
                      <a:cubicBezTo>
                        <a:pt x="18665" y="21600"/>
                        <a:pt x="18120" y="21484"/>
                        <a:pt x="17710" y="21253"/>
                      </a:cubicBezTo>
                      <a:cubicBezTo>
                        <a:pt x="17300" y="21022"/>
                        <a:pt x="17096" y="20703"/>
                        <a:pt x="17096" y="20295"/>
                      </a:cubicBezTo>
                      <a:cubicBezTo>
                        <a:pt x="17096" y="20295"/>
                        <a:pt x="17096" y="12244"/>
                        <a:pt x="17096" y="12244"/>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6" name="Shape 726"/>
                <p:cNvSpPr/>
                <p:nvPr/>
              </p:nvSpPr>
              <p:spPr>
                <a:xfrm>
                  <a:off x="2366210" y="80483"/>
                  <a:ext cx="239526" cy="676061"/>
                </a:xfrm>
                <a:custGeom>
                  <a:avLst/>
                  <a:gdLst/>
                  <a:ahLst/>
                  <a:cxnLst>
                    <a:cxn ang="0">
                      <a:pos x="wd2" y="hd2"/>
                    </a:cxn>
                    <a:cxn ang="5400000">
                      <a:pos x="wd2" y="hd2"/>
                    </a:cxn>
                    <a:cxn ang="10800000">
                      <a:pos x="wd2" y="hd2"/>
                    </a:cxn>
                    <a:cxn ang="16200000">
                      <a:pos x="wd2" y="hd2"/>
                    </a:cxn>
                  </a:cxnLst>
                  <a:rect l="0" t="0" r="r" b="b"/>
                  <a:pathLst>
                    <a:path w="21600" h="21600" extrusionOk="0">
                      <a:moveTo>
                        <a:pt x="6968" y="1450"/>
                      </a:moveTo>
                      <a:cubicBezTo>
                        <a:pt x="6968" y="998"/>
                        <a:pt x="7316" y="643"/>
                        <a:pt x="8013" y="386"/>
                      </a:cubicBezTo>
                      <a:cubicBezTo>
                        <a:pt x="8709" y="129"/>
                        <a:pt x="9638" y="0"/>
                        <a:pt x="10800" y="0"/>
                      </a:cubicBezTo>
                      <a:cubicBezTo>
                        <a:pt x="11961" y="0"/>
                        <a:pt x="12891" y="129"/>
                        <a:pt x="13587" y="386"/>
                      </a:cubicBezTo>
                      <a:cubicBezTo>
                        <a:pt x="14284" y="643"/>
                        <a:pt x="14632" y="998"/>
                        <a:pt x="14632" y="1450"/>
                      </a:cubicBezTo>
                      <a:lnTo>
                        <a:pt x="14632" y="4999"/>
                      </a:lnTo>
                      <a:lnTo>
                        <a:pt x="17768" y="4999"/>
                      </a:lnTo>
                      <a:cubicBezTo>
                        <a:pt x="20322" y="4999"/>
                        <a:pt x="21600" y="5390"/>
                        <a:pt x="21600" y="6171"/>
                      </a:cubicBezTo>
                      <a:cubicBezTo>
                        <a:pt x="21600" y="6954"/>
                        <a:pt x="20322" y="7344"/>
                        <a:pt x="17768" y="7344"/>
                      </a:cubicBezTo>
                      <a:lnTo>
                        <a:pt x="14632" y="7344"/>
                      </a:lnTo>
                      <a:lnTo>
                        <a:pt x="14632" y="20150"/>
                      </a:lnTo>
                      <a:cubicBezTo>
                        <a:pt x="14632" y="20603"/>
                        <a:pt x="14284" y="20957"/>
                        <a:pt x="13587" y="21214"/>
                      </a:cubicBezTo>
                      <a:cubicBezTo>
                        <a:pt x="12891" y="21471"/>
                        <a:pt x="11961" y="21600"/>
                        <a:pt x="10800" y="21600"/>
                      </a:cubicBezTo>
                      <a:cubicBezTo>
                        <a:pt x="9638" y="21600"/>
                        <a:pt x="8709" y="21471"/>
                        <a:pt x="8013" y="21214"/>
                      </a:cubicBezTo>
                      <a:cubicBezTo>
                        <a:pt x="7316" y="20957"/>
                        <a:pt x="6968" y="20603"/>
                        <a:pt x="6968" y="20150"/>
                      </a:cubicBezTo>
                      <a:lnTo>
                        <a:pt x="6968" y="7344"/>
                      </a:lnTo>
                      <a:lnTo>
                        <a:pt x="3832" y="7344"/>
                      </a:lnTo>
                      <a:cubicBezTo>
                        <a:pt x="1277" y="7344"/>
                        <a:pt x="0" y="6954"/>
                        <a:pt x="0" y="6171"/>
                      </a:cubicBezTo>
                      <a:cubicBezTo>
                        <a:pt x="0" y="5390"/>
                        <a:pt x="1277" y="4999"/>
                        <a:pt x="3832" y="4999"/>
                      </a:cubicBezTo>
                      <a:lnTo>
                        <a:pt x="6968" y="4999"/>
                      </a:lnTo>
                      <a:cubicBezTo>
                        <a:pt x="6968" y="4999"/>
                        <a:pt x="6968" y="1450"/>
                        <a:pt x="6968" y="1450"/>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27" name="Shape 727"/>
                <p:cNvSpPr/>
                <p:nvPr/>
              </p:nvSpPr>
              <p:spPr>
                <a:xfrm>
                  <a:off x="2623757" y="225353"/>
                  <a:ext cx="380527" cy="525390"/>
                </a:xfrm>
                <a:custGeom>
                  <a:avLst/>
                  <a:gdLst/>
                  <a:ahLst/>
                  <a:cxnLst>
                    <a:cxn ang="0">
                      <a:pos x="wd2" y="hd2"/>
                    </a:cxn>
                    <a:cxn ang="5400000">
                      <a:pos x="wd2" y="hd2"/>
                    </a:cxn>
                    <a:cxn ang="10800000">
                      <a:pos x="wd2" y="hd2"/>
                    </a:cxn>
                    <a:cxn ang="16200000">
                      <a:pos x="wd2" y="hd2"/>
                    </a:cxn>
                  </a:cxnLst>
                  <a:rect l="0" t="0" r="r" b="b"/>
                  <a:pathLst>
                    <a:path w="21600" h="21600" extrusionOk="0">
                      <a:moveTo>
                        <a:pt x="2029" y="3435"/>
                      </a:moveTo>
                      <a:cubicBezTo>
                        <a:pt x="2576" y="2680"/>
                        <a:pt x="3335" y="2045"/>
                        <a:pt x="4303" y="1528"/>
                      </a:cubicBezTo>
                      <a:cubicBezTo>
                        <a:pt x="5272" y="1012"/>
                        <a:pt x="6341" y="629"/>
                        <a:pt x="7511" y="377"/>
                      </a:cubicBezTo>
                      <a:cubicBezTo>
                        <a:pt x="8680" y="126"/>
                        <a:pt x="9886" y="0"/>
                        <a:pt x="11129" y="0"/>
                      </a:cubicBezTo>
                      <a:cubicBezTo>
                        <a:pt x="12116" y="0"/>
                        <a:pt x="13185" y="93"/>
                        <a:pt x="14336" y="278"/>
                      </a:cubicBezTo>
                      <a:cubicBezTo>
                        <a:pt x="15487" y="463"/>
                        <a:pt x="16556" y="722"/>
                        <a:pt x="17543" y="1052"/>
                      </a:cubicBezTo>
                      <a:cubicBezTo>
                        <a:pt x="18530" y="1383"/>
                        <a:pt x="19325" y="1780"/>
                        <a:pt x="19928" y="2243"/>
                      </a:cubicBezTo>
                      <a:cubicBezTo>
                        <a:pt x="20531" y="2707"/>
                        <a:pt x="20833" y="3203"/>
                        <a:pt x="20833" y="3732"/>
                      </a:cubicBezTo>
                      <a:cubicBezTo>
                        <a:pt x="20833" y="4129"/>
                        <a:pt x="20640" y="4467"/>
                        <a:pt x="20257" y="4745"/>
                      </a:cubicBezTo>
                      <a:cubicBezTo>
                        <a:pt x="19873" y="5023"/>
                        <a:pt x="19334" y="5162"/>
                        <a:pt x="18639" y="5162"/>
                      </a:cubicBezTo>
                      <a:cubicBezTo>
                        <a:pt x="18274" y="5162"/>
                        <a:pt x="17935" y="5102"/>
                        <a:pt x="17625" y="4983"/>
                      </a:cubicBezTo>
                      <a:cubicBezTo>
                        <a:pt x="17314" y="4864"/>
                        <a:pt x="16903" y="4672"/>
                        <a:pt x="16392" y="4407"/>
                      </a:cubicBezTo>
                      <a:cubicBezTo>
                        <a:pt x="15624" y="3984"/>
                        <a:pt x="14857" y="3647"/>
                        <a:pt x="14089" y="3395"/>
                      </a:cubicBezTo>
                      <a:cubicBezTo>
                        <a:pt x="13322" y="3143"/>
                        <a:pt x="12335" y="3017"/>
                        <a:pt x="11129" y="3017"/>
                      </a:cubicBezTo>
                      <a:cubicBezTo>
                        <a:pt x="9667" y="3017"/>
                        <a:pt x="8451" y="3250"/>
                        <a:pt x="7483" y="3712"/>
                      </a:cubicBezTo>
                      <a:cubicBezTo>
                        <a:pt x="6515" y="4176"/>
                        <a:pt x="6031" y="4831"/>
                        <a:pt x="6031" y="5678"/>
                      </a:cubicBezTo>
                      <a:cubicBezTo>
                        <a:pt x="6031" y="6392"/>
                        <a:pt x="6542" y="6982"/>
                        <a:pt x="7566" y="7445"/>
                      </a:cubicBezTo>
                      <a:cubicBezTo>
                        <a:pt x="8588" y="7908"/>
                        <a:pt x="10178" y="8444"/>
                        <a:pt x="12335" y="9053"/>
                      </a:cubicBezTo>
                      <a:cubicBezTo>
                        <a:pt x="13760" y="9450"/>
                        <a:pt x="14966" y="9814"/>
                        <a:pt x="15953" y="10145"/>
                      </a:cubicBezTo>
                      <a:cubicBezTo>
                        <a:pt x="16940" y="10476"/>
                        <a:pt x="17863" y="10866"/>
                        <a:pt x="18722" y="11316"/>
                      </a:cubicBezTo>
                      <a:cubicBezTo>
                        <a:pt x="19580" y="11766"/>
                        <a:pt x="20275" y="12303"/>
                        <a:pt x="20805" y="12924"/>
                      </a:cubicBezTo>
                      <a:cubicBezTo>
                        <a:pt x="21335" y="13547"/>
                        <a:pt x="21600" y="14268"/>
                        <a:pt x="21600" y="15088"/>
                      </a:cubicBezTo>
                      <a:cubicBezTo>
                        <a:pt x="21600" y="17180"/>
                        <a:pt x="20558" y="18788"/>
                        <a:pt x="18475" y="19913"/>
                      </a:cubicBezTo>
                      <a:cubicBezTo>
                        <a:pt x="16392" y="21038"/>
                        <a:pt x="13888" y="21600"/>
                        <a:pt x="10964" y="21600"/>
                      </a:cubicBezTo>
                      <a:cubicBezTo>
                        <a:pt x="9465" y="21600"/>
                        <a:pt x="8049" y="21481"/>
                        <a:pt x="6716" y="21243"/>
                      </a:cubicBezTo>
                      <a:cubicBezTo>
                        <a:pt x="5381" y="21004"/>
                        <a:pt x="4212" y="20687"/>
                        <a:pt x="3207" y="20290"/>
                      </a:cubicBezTo>
                      <a:cubicBezTo>
                        <a:pt x="2202" y="19893"/>
                        <a:pt x="1416" y="19456"/>
                        <a:pt x="850" y="18979"/>
                      </a:cubicBezTo>
                      <a:cubicBezTo>
                        <a:pt x="283" y="18503"/>
                        <a:pt x="0" y="18040"/>
                        <a:pt x="0" y="17590"/>
                      </a:cubicBezTo>
                      <a:cubicBezTo>
                        <a:pt x="0" y="17140"/>
                        <a:pt x="192" y="16763"/>
                        <a:pt x="576" y="16458"/>
                      </a:cubicBezTo>
                      <a:cubicBezTo>
                        <a:pt x="960" y="16154"/>
                        <a:pt x="1425" y="16001"/>
                        <a:pt x="1974" y="16001"/>
                      </a:cubicBezTo>
                      <a:cubicBezTo>
                        <a:pt x="2522" y="16001"/>
                        <a:pt x="3380" y="16293"/>
                        <a:pt x="4550" y="16875"/>
                      </a:cubicBezTo>
                      <a:cubicBezTo>
                        <a:pt x="5573" y="17405"/>
                        <a:pt x="6579" y="17822"/>
                        <a:pt x="7566" y="18126"/>
                      </a:cubicBezTo>
                      <a:cubicBezTo>
                        <a:pt x="8552" y="18430"/>
                        <a:pt x="9740" y="18582"/>
                        <a:pt x="11129" y="18582"/>
                      </a:cubicBezTo>
                      <a:cubicBezTo>
                        <a:pt x="12810" y="18582"/>
                        <a:pt x="14172" y="18291"/>
                        <a:pt x="15213" y="17709"/>
                      </a:cubicBezTo>
                      <a:cubicBezTo>
                        <a:pt x="16255" y="17127"/>
                        <a:pt x="16775" y="16465"/>
                        <a:pt x="16775" y="15724"/>
                      </a:cubicBezTo>
                      <a:cubicBezTo>
                        <a:pt x="16775" y="14877"/>
                        <a:pt x="16218" y="14182"/>
                        <a:pt x="15104" y="13639"/>
                      </a:cubicBezTo>
                      <a:cubicBezTo>
                        <a:pt x="13988" y="13097"/>
                        <a:pt x="12298" y="12481"/>
                        <a:pt x="10032" y="11793"/>
                      </a:cubicBezTo>
                      <a:cubicBezTo>
                        <a:pt x="8607" y="11369"/>
                        <a:pt x="7437" y="10998"/>
                        <a:pt x="6524" y="10681"/>
                      </a:cubicBezTo>
                      <a:cubicBezTo>
                        <a:pt x="5610" y="10363"/>
                        <a:pt x="4742" y="9986"/>
                        <a:pt x="3920" y="9549"/>
                      </a:cubicBezTo>
                      <a:cubicBezTo>
                        <a:pt x="3098" y="9113"/>
                        <a:pt x="2440" y="8596"/>
                        <a:pt x="1946" y="8001"/>
                      </a:cubicBezTo>
                      <a:cubicBezTo>
                        <a:pt x="1453" y="7405"/>
                        <a:pt x="1206" y="6724"/>
                        <a:pt x="1206" y="5956"/>
                      </a:cubicBezTo>
                      <a:cubicBezTo>
                        <a:pt x="1206" y="5030"/>
                        <a:pt x="1480" y="4189"/>
                        <a:pt x="2029" y="3435"/>
                      </a:cubicBezTo>
                      <a:close/>
                    </a:path>
                  </a:pathLst>
                </a:custGeom>
                <a:solidFill>
                  <a:srgbClr val="FF4300"/>
                </a:solid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Helvetica"/>
                      <a:ea typeface="Helvetica"/>
                      <a:cs typeface="Helvetica"/>
                      <a:sym typeface="Helvetica"/>
                    </a:defRPr>
                  </a:pPr>
                  <a:endParaRPr/>
                </a:p>
              </p:txBody>
            </p:sp>
          </p:grpSp>
          <p:grpSp>
            <p:nvGrpSpPr>
              <p:cNvPr id="736" name="Group 736"/>
              <p:cNvGrpSpPr/>
              <p:nvPr/>
            </p:nvGrpSpPr>
            <p:grpSpPr>
              <a:xfrm>
                <a:off x="0" y="12212"/>
                <a:ext cx="2745985" cy="929138"/>
                <a:chOff x="0" y="0"/>
                <a:chExt cx="2745984" cy="929137"/>
              </a:xfrm>
            </p:grpSpPr>
            <p:sp>
              <p:nvSpPr>
                <p:cNvPr id="729" name="Shape 729"/>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0" name="Shape 730"/>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1" name="Shape 731"/>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Shape 732"/>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3" name="Shape 733"/>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Shape 734"/>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38060" tIns="38060" rIns="38060" bIns="38060" numCol="1" anchor="ctr">
                  <a:noAutofit/>
                </a:bodyPr>
                <a:lstStyle/>
                <a:p>
                  <a:pPr algn="ctr" defTabSz="114089">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Shape 735"/>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3200" spc="0">
                      <a:solidFill>
                        <a:srgbClr val="FFFFFF"/>
                      </a:solidFill>
                    </a:defRPr>
                  </a:pPr>
                  <a:endParaRPr/>
                </a:p>
              </p:txBody>
            </p:sp>
          </p:grpSp>
        </p:grpSp>
      </p:grpSp>
      <p:sp>
        <p:nvSpPr>
          <p:cNvPr id="739" name="Shape 739"/>
          <p:cNvSpPr/>
          <p:nvPr/>
        </p:nvSpPr>
        <p:spPr>
          <a:xfrm flipH="1" flipV="1">
            <a:off x="2545008" y="1840453"/>
            <a:ext cx="872140" cy="1196182"/>
          </a:xfrm>
          <a:prstGeom prst="line">
            <a:avLst/>
          </a:prstGeom>
          <a:ln w="76200" cap="rnd">
            <a:solidFill>
              <a:srgbClr val="FF4300"/>
            </a:solidFill>
            <a:custDash>
              <a:ds d="100000" sp="200000"/>
            </a:custDash>
            <a:round/>
          </a:ln>
        </p:spPr>
        <p:txBody>
          <a:bodyPr lIns="0" tIns="0" rIns="0" bIns="0" anchor="ctr"/>
          <a:lstStyle/>
          <a:p>
            <a:pPr defTabSz="228417">
              <a:defRPr sz="1200" spc="0">
                <a:solidFill>
                  <a:srgbClr val="000000"/>
                </a:solidFill>
                <a:latin typeface="Helvetica"/>
                <a:ea typeface="Helvetica"/>
                <a:cs typeface="Helvetica"/>
                <a:sym typeface="Helvetica"/>
              </a:defRPr>
            </a:pPr>
            <a:endParaRPr/>
          </a:p>
        </p:txBody>
      </p:sp>
      <p:sp>
        <p:nvSpPr>
          <p:cNvPr id="740" name="Shape 740"/>
          <p:cNvSpPr/>
          <p:nvPr/>
        </p:nvSpPr>
        <p:spPr>
          <a:xfrm flipV="1">
            <a:off x="8836936" y="1782596"/>
            <a:ext cx="1006058" cy="1284884"/>
          </a:xfrm>
          <a:prstGeom prst="line">
            <a:avLst/>
          </a:prstGeom>
          <a:ln w="76200" cap="rnd">
            <a:solidFill>
              <a:srgbClr val="FF4300"/>
            </a:solidFill>
            <a:custDash>
              <a:ds d="100000" sp="200000"/>
            </a:custDash>
            <a:round/>
          </a:ln>
        </p:spPr>
        <p:txBody>
          <a:bodyPr lIns="0" tIns="0" rIns="0" bIns="0" anchor="ctr"/>
          <a:lstStyle/>
          <a:p>
            <a:pPr defTabSz="228417">
              <a:defRPr sz="1200" spc="0">
                <a:solidFill>
                  <a:srgbClr val="000000"/>
                </a:solidFill>
                <a:latin typeface="Helvetica"/>
                <a:ea typeface="Helvetica"/>
                <a:cs typeface="Helvetica"/>
                <a:sym typeface="Helvetica"/>
              </a:defRPr>
            </a:pPr>
            <a:endParaRPr/>
          </a:p>
        </p:txBody>
      </p:sp>
      <p:sp>
        <p:nvSpPr>
          <p:cNvPr id="741" name="Shape 741"/>
          <p:cNvSpPr/>
          <p:nvPr/>
        </p:nvSpPr>
        <p:spPr>
          <a:xfrm flipV="1">
            <a:off x="6091105" y="1801291"/>
            <a:ext cx="0" cy="1052991"/>
          </a:xfrm>
          <a:prstGeom prst="line">
            <a:avLst/>
          </a:prstGeom>
          <a:ln w="76200" cap="rnd">
            <a:solidFill>
              <a:srgbClr val="FF4300"/>
            </a:solidFill>
            <a:custDash>
              <a:ds d="100000" sp="200000"/>
            </a:custDash>
            <a:round/>
          </a:ln>
        </p:spPr>
        <p:txBody>
          <a:bodyPr lIns="0" tIns="0" rIns="0" bIns="0" anchor="ctr"/>
          <a:lstStyle/>
          <a:p>
            <a:pPr defTabSz="228417">
              <a:defRPr sz="1200" spc="0">
                <a:solidFill>
                  <a:srgbClr val="000000"/>
                </a:solidFill>
                <a:latin typeface="Helvetica"/>
                <a:ea typeface="Helvetica"/>
                <a:cs typeface="Helvetica"/>
                <a:sym typeface="Helvetica"/>
              </a:defRPr>
            </a:pPr>
            <a:endParaRPr/>
          </a:p>
        </p:txBody>
      </p:sp>
      <p:sp>
        <p:nvSpPr>
          <p:cNvPr id="742" name="Shape 742"/>
          <p:cNvSpPr/>
          <p:nvPr/>
        </p:nvSpPr>
        <p:spPr>
          <a:xfrm>
            <a:off x="4281481" y="3096425"/>
            <a:ext cx="3619247" cy="538534"/>
          </a:xfrm>
          <a:prstGeom prst="rect">
            <a:avLst/>
          </a:prstGeom>
          <a:ln w="12700">
            <a:miter lim="400000"/>
          </a:ln>
          <a:extLst>
            <a:ext uri="{C572A759-6A51-4108-AA02-DFA0A04FC94B}">
              <ma14:wrappingTextBoxFlag xmlns:ma14="http://schemas.microsoft.com/office/mac/drawingml/2011/main" val="1"/>
            </a:ext>
          </a:extLst>
        </p:spPr>
        <p:txBody>
          <a:bodyPr wrap="none" lIns="45683" tIns="45683" rIns="45683" bIns="45683" anchor="ctr">
            <a:spAutoFit/>
          </a:bodyPr>
          <a:lstStyle>
            <a:lvl1pPr algn="ctr" defTabSz="457200">
              <a:spcBef>
                <a:spcPts val="0"/>
              </a:spcBef>
              <a:defRPr sz="5800" b="1" spc="-174">
                <a:solidFill>
                  <a:srgbClr val="FFFFFF"/>
                </a:solidFill>
                <a:latin typeface="Helvetica Neue"/>
                <a:ea typeface="Helvetica Neue"/>
                <a:cs typeface="Helvetica Neue"/>
                <a:sym typeface="Helvetica Neue"/>
              </a:defRPr>
            </a:lvl1pPr>
          </a:lstStyle>
          <a:p>
            <a:pPr lvl="0">
              <a:defRPr sz="1800" b="0" spc="0">
                <a:solidFill>
                  <a:srgbClr val="000000"/>
                </a:solidFill>
              </a:defRPr>
            </a:pPr>
            <a:r>
              <a:rPr sz="2900" spc="-87"/>
              <a:t>Intelligent API Platform</a:t>
            </a:r>
          </a:p>
        </p:txBody>
      </p:sp>
      <p:grpSp>
        <p:nvGrpSpPr>
          <p:cNvPr id="757" name="Group 757"/>
          <p:cNvGrpSpPr/>
          <p:nvPr/>
        </p:nvGrpSpPr>
        <p:grpSpPr>
          <a:xfrm>
            <a:off x="8219655" y="512592"/>
            <a:ext cx="3254198" cy="1260106"/>
            <a:chOff x="0" y="-99804"/>
            <a:chExt cx="6515181" cy="2520211"/>
          </a:xfrm>
        </p:grpSpPr>
        <p:sp>
          <p:nvSpPr>
            <p:cNvPr id="743" name="Shape 743"/>
            <p:cNvSpPr/>
            <p:nvPr/>
          </p:nvSpPr>
          <p:spPr>
            <a:xfrm>
              <a:off x="0" y="1373971"/>
              <a:ext cx="6515181" cy="1046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mj-lt"/>
                  <a:ea typeface="+mj-ea"/>
                  <a:cs typeface="+mj-cs"/>
                  <a:sym typeface="Helvetica Neue Light"/>
                </a:defRPr>
              </a:lvl1pPr>
            </a:lstStyle>
            <a:p>
              <a:pPr lvl="0">
                <a:defRPr sz="1800" spc="0">
                  <a:solidFill>
                    <a:srgbClr val="000000"/>
                  </a:solidFill>
                </a:defRPr>
              </a:pPr>
              <a:r>
                <a:rPr sz="2200" spc="-22"/>
                <a:t>Internet of Things</a:t>
              </a:r>
            </a:p>
          </p:txBody>
        </p:sp>
        <p:sp>
          <p:nvSpPr>
            <p:cNvPr id="744" name="Shape 744"/>
            <p:cNvSpPr/>
            <p:nvPr/>
          </p:nvSpPr>
          <p:spPr>
            <a:xfrm>
              <a:off x="5380495" y="-99804"/>
              <a:ext cx="600786" cy="113877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ctr">
              <a:spAutoFit/>
            </a:bodyPr>
            <a:lstStyle>
              <a:lvl1pPr algn="ctr" defTabSz="457200">
                <a:spcBef>
                  <a:spcPts val="0"/>
                </a:spcBef>
                <a:defRPr sz="5000" b="1" spc="0">
                  <a:solidFill>
                    <a:srgbClr val="5A5A5A"/>
                  </a:solidFill>
                  <a:latin typeface="Helvetica Neue"/>
                  <a:ea typeface="Helvetica Neue"/>
                  <a:cs typeface="Helvetica Neue"/>
                  <a:sym typeface="Helvetica Neue"/>
                </a:defRPr>
              </a:lvl1pPr>
            </a:lstStyle>
            <a:p>
              <a:pPr lvl="0">
                <a:defRPr sz="1800" b="0">
                  <a:solidFill>
                    <a:srgbClr val="000000"/>
                  </a:solidFill>
                </a:defRPr>
              </a:pPr>
              <a:r>
                <a:rPr sz="2500"/>
                <a:t>*</a:t>
              </a:r>
            </a:p>
          </p:txBody>
        </p:sp>
        <p:grpSp>
          <p:nvGrpSpPr>
            <p:cNvPr id="756" name="Group 756"/>
            <p:cNvGrpSpPr/>
            <p:nvPr/>
          </p:nvGrpSpPr>
          <p:grpSpPr>
            <a:xfrm>
              <a:off x="1001250" y="286616"/>
              <a:ext cx="4463141" cy="984251"/>
              <a:chOff x="0" y="0"/>
              <a:chExt cx="4463139" cy="984249"/>
            </a:xfrm>
          </p:grpSpPr>
          <p:sp>
            <p:nvSpPr>
              <p:cNvPr id="745" name="Shape 745"/>
              <p:cNvSpPr/>
              <p:nvPr/>
            </p:nvSpPr>
            <p:spPr>
              <a:xfrm>
                <a:off x="1250721" y="238464"/>
                <a:ext cx="500773" cy="745786"/>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Shape 746"/>
              <p:cNvSpPr/>
              <p:nvPr/>
            </p:nvSpPr>
            <p:spPr>
              <a:xfrm>
                <a:off x="540194" y="238464"/>
                <a:ext cx="503541" cy="744789"/>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47" name="Shape 747"/>
              <p:cNvSpPr/>
              <p:nvPr/>
            </p:nvSpPr>
            <p:spPr>
              <a:xfrm>
                <a:off x="0" y="238464"/>
                <a:ext cx="503205" cy="545895"/>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48" name="Shape 748"/>
              <p:cNvSpPr/>
              <p:nvPr/>
            </p:nvSpPr>
            <p:spPr>
              <a:xfrm>
                <a:off x="2301911" y="238464"/>
                <a:ext cx="506275" cy="544815"/>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9" name="Shape 749"/>
              <p:cNvSpPr/>
              <p:nvPr/>
            </p:nvSpPr>
            <p:spPr>
              <a:xfrm>
                <a:off x="1771449" y="238464"/>
                <a:ext cx="503746" cy="543626"/>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50"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solidFill>
                <a:srgbClr val="6F6F6F"/>
              </a:solidFill>
              <a:ln w="12700" cap="flat">
                <a:noFill/>
                <a:miter lim="400000"/>
              </a:ln>
              <a:effectLst/>
            </p:spPr>
            <p:txBody>
              <a:bodyPr wrap="square" lIns="38100" tIns="38100" rIns="38100" bIns="38100" numCol="1" anchor="ctr">
                <a:noAutofit/>
              </a:bodyPr>
              <a:lstStyle/>
              <a:p>
                <a:pPr algn="ctr" defTabSz="22841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0" name="Shape 750"/>
              <p:cNvSpPr/>
              <p:nvPr/>
            </p:nvSpPr>
            <p:spPr>
              <a:xfrm>
                <a:off x="1075523" y="243331"/>
                <a:ext cx="141423" cy="532522"/>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3" y="2560"/>
                    </a:cubicBezTo>
                    <a:cubicBezTo>
                      <a:pt x="21570" y="5186"/>
                      <a:pt x="21466" y="7813"/>
                      <a:pt x="21466" y="10440"/>
                    </a:cubicBezTo>
                    <a:cubicBezTo>
                      <a:pt x="21479" y="10440"/>
                      <a:pt x="21492" y="10440"/>
                      <a:pt x="21506" y="10440"/>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51" name="Shape 751"/>
              <p:cNvSpPr/>
              <p:nvPr/>
            </p:nvSpPr>
            <p:spPr>
              <a:xfrm>
                <a:off x="1065789" y="34066"/>
                <a:ext cx="159256" cy="159585"/>
              </a:xfrm>
              <a:custGeom>
                <a:avLst/>
                <a:gdLst/>
                <a:ahLst/>
                <a:cxnLst>
                  <a:cxn ang="0">
                    <a:pos x="wd2" y="hd2"/>
                  </a:cxn>
                  <a:cxn ang="5400000">
                    <a:pos x="wd2" y="hd2"/>
                  </a:cxn>
                  <a:cxn ang="10800000">
                    <a:pos x="wd2" y="hd2"/>
                  </a:cxn>
                  <a:cxn ang="16200000">
                    <a:pos x="wd2" y="hd2"/>
                  </a:cxn>
                </a:cxnLst>
                <a:rect l="0" t="0" r="r" b="b"/>
                <a:pathLst>
                  <a:path w="20776" h="21437" extrusionOk="0">
                    <a:moveTo>
                      <a:pt x="20707" y="10679"/>
                    </a:moveTo>
                    <a:cubicBezTo>
                      <a:pt x="21217" y="15984"/>
                      <a:pt x="15919" y="21410"/>
                      <a:pt x="10661" y="21437"/>
                    </a:cubicBezTo>
                    <a:cubicBezTo>
                      <a:pt x="4551" y="21468"/>
                      <a:pt x="-134" y="15758"/>
                      <a:pt x="3" y="10468"/>
                    </a:cubicBezTo>
                    <a:cubicBezTo>
                      <a:pt x="156" y="4541"/>
                      <a:pt x="4687" y="159"/>
                      <a:pt x="10657" y="2"/>
                    </a:cubicBezTo>
                    <a:cubicBezTo>
                      <a:pt x="15773" y="-132"/>
                      <a:pt x="21466" y="5439"/>
                      <a:pt x="20707" y="10679"/>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52" name="Shape 752"/>
              <p:cNvSpPr/>
              <p:nvPr/>
            </p:nvSpPr>
            <p:spPr>
              <a:xfrm>
                <a:off x="3114637" y="0"/>
                <a:ext cx="88324" cy="780954"/>
              </a:xfrm>
              <a:custGeom>
                <a:avLst/>
                <a:gdLst/>
                <a:ahLst/>
                <a:cxnLst>
                  <a:cxn ang="0">
                    <a:pos x="wd2" y="hd2"/>
                  </a:cxn>
                  <a:cxn ang="5400000">
                    <a:pos x="wd2" y="hd2"/>
                  </a:cxn>
                  <a:cxn ang="10800000">
                    <a:pos x="wd2" y="hd2"/>
                  </a:cxn>
                  <a:cxn ang="16200000">
                    <a:pos x="wd2" y="hd2"/>
                  </a:cxn>
                </a:cxnLst>
                <a:rect l="0" t="0" r="r" b="b"/>
                <a:pathLst>
                  <a:path w="21600" h="21600" extrusionOk="0">
                    <a:moveTo>
                      <a:pt x="21600" y="20295"/>
                    </a:moveTo>
                    <a:cubicBezTo>
                      <a:pt x="21600" y="20703"/>
                      <a:pt x="20617" y="21022"/>
                      <a:pt x="18655" y="21253"/>
                    </a:cubicBezTo>
                    <a:cubicBezTo>
                      <a:pt x="16689" y="21484"/>
                      <a:pt x="14072" y="21600"/>
                      <a:pt x="10800" y="21600"/>
                    </a:cubicBezTo>
                    <a:cubicBezTo>
                      <a:pt x="7524" y="21600"/>
                      <a:pt x="4907" y="21484"/>
                      <a:pt x="2945" y="21253"/>
                    </a:cubicBezTo>
                    <a:cubicBezTo>
                      <a:pt x="979" y="21022"/>
                      <a:pt x="0" y="20703"/>
                      <a:pt x="0" y="20295"/>
                    </a:cubicBezTo>
                    <a:lnTo>
                      <a:pt x="0" y="1305"/>
                    </a:lnTo>
                    <a:cubicBezTo>
                      <a:pt x="0" y="898"/>
                      <a:pt x="979" y="579"/>
                      <a:pt x="2945" y="347"/>
                    </a:cubicBezTo>
                    <a:cubicBezTo>
                      <a:pt x="4907" y="116"/>
                      <a:pt x="7524" y="0"/>
                      <a:pt x="10800" y="0"/>
                    </a:cubicBezTo>
                    <a:cubicBezTo>
                      <a:pt x="14072" y="0"/>
                      <a:pt x="16689" y="116"/>
                      <a:pt x="18655" y="347"/>
                    </a:cubicBezTo>
                    <a:cubicBezTo>
                      <a:pt x="20617" y="579"/>
                      <a:pt x="21600" y="898"/>
                      <a:pt x="21600" y="1305"/>
                    </a:cubicBezTo>
                    <a:cubicBezTo>
                      <a:pt x="21600" y="1305"/>
                      <a:pt x="21600" y="20295"/>
                      <a:pt x="21600" y="20295"/>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53" name="Shape 753"/>
              <p:cNvSpPr/>
              <p:nvPr/>
            </p:nvSpPr>
            <p:spPr>
              <a:xfrm>
                <a:off x="3309301" y="53532"/>
                <a:ext cx="108420" cy="726754"/>
              </a:xfrm>
              <a:custGeom>
                <a:avLst/>
                <a:gdLst/>
                <a:ahLst/>
                <a:cxnLst>
                  <a:cxn ang="0">
                    <a:pos x="wd2" y="hd2"/>
                  </a:cxn>
                  <a:cxn ang="5400000">
                    <a:pos x="wd2" y="hd2"/>
                  </a:cxn>
                  <a:cxn ang="10800000">
                    <a:pos x="wd2" y="hd2"/>
                  </a:cxn>
                  <a:cxn ang="16200000">
                    <a:pos x="wd2" y="hd2"/>
                  </a:cxn>
                </a:cxnLst>
                <a:rect l="0" t="0" r="r" b="b"/>
                <a:pathLst>
                  <a:path w="21600" h="21600" extrusionOk="0">
                    <a:moveTo>
                      <a:pt x="19598" y="20198"/>
                    </a:moveTo>
                    <a:cubicBezTo>
                      <a:pt x="19598" y="20636"/>
                      <a:pt x="18797" y="20979"/>
                      <a:pt x="17199" y="21227"/>
                    </a:cubicBezTo>
                    <a:cubicBezTo>
                      <a:pt x="15598" y="21476"/>
                      <a:pt x="13466" y="21600"/>
                      <a:pt x="10800" y="21600"/>
                    </a:cubicBezTo>
                    <a:cubicBezTo>
                      <a:pt x="8131" y="21600"/>
                      <a:pt x="5999" y="21476"/>
                      <a:pt x="4401" y="21227"/>
                    </a:cubicBezTo>
                    <a:cubicBezTo>
                      <a:pt x="2799" y="20979"/>
                      <a:pt x="2002" y="20636"/>
                      <a:pt x="2002" y="20198"/>
                    </a:cubicBezTo>
                    <a:lnTo>
                      <a:pt x="2002" y="6772"/>
                    </a:lnTo>
                    <a:cubicBezTo>
                      <a:pt x="2002" y="6335"/>
                      <a:pt x="2799" y="5992"/>
                      <a:pt x="4401" y="5743"/>
                    </a:cubicBezTo>
                    <a:cubicBezTo>
                      <a:pt x="5999" y="5495"/>
                      <a:pt x="8131" y="5370"/>
                      <a:pt x="10800" y="5370"/>
                    </a:cubicBezTo>
                    <a:cubicBezTo>
                      <a:pt x="13466" y="5370"/>
                      <a:pt x="15598" y="5495"/>
                      <a:pt x="17199" y="5743"/>
                    </a:cubicBezTo>
                    <a:cubicBezTo>
                      <a:pt x="18797" y="5992"/>
                      <a:pt x="19598" y="6335"/>
                      <a:pt x="19598" y="6772"/>
                    </a:cubicBezTo>
                    <a:cubicBezTo>
                      <a:pt x="19598" y="6772"/>
                      <a:pt x="19598" y="20198"/>
                      <a:pt x="19598" y="20198"/>
                    </a:cubicBezTo>
                    <a:close/>
                    <a:moveTo>
                      <a:pt x="3200" y="477"/>
                    </a:moveTo>
                    <a:cubicBezTo>
                      <a:pt x="5332" y="160"/>
                      <a:pt x="7864" y="0"/>
                      <a:pt x="10800" y="0"/>
                    </a:cubicBezTo>
                    <a:cubicBezTo>
                      <a:pt x="13729" y="0"/>
                      <a:pt x="16265" y="160"/>
                      <a:pt x="18400" y="477"/>
                    </a:cubicBezTo>
                    <a:cubicBezTo>
                      <a:pt x="20529" y="796"/>
                      <a:pt x="21600" y="1174"/>
                      <a:pt x="21600" y="1611"/>
                    </a:cubicBezTo>
                    <a:cubicBezTo>
                      <a:pt x="21600" y="2049"/>
                      <a:pt x="20529" y="2427"/>
                      <a:pt x="18400" y="2745"/>
                    </a:cubicBezTo>
                    <a:cubicBezTo>
                      <a:pt x="16265" y="3063"/>
                      <a:pt x="13729" y="3222"/>
                      <a:pt x="10800" y="3222"/>
                    </a:cubicBezTo>
                    <a:cubicBezTo>
                      <a:pt x="7864" y="3222"/>
                      <a:pt x="5332" y="3063"/>
                      <a:pt x="3200" y="2745"/>
                    </a:cubicBezTo>
                    <a:cubicBezTo>
                      <a:pt x="1064" y="2427"/>
                      <a:pt x="0" y="2049"/>
                      <a:pt x="0" y="1611"/>
                    </a:cubicBezTo>
                    <a:cubicBezTo>
                      <a:pt x="0" y="1174"/>
                      <a:pt x="1064" y="796"/>
                      <a:pt x="3200" y="477"/>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54" name="Shape 754"/>
              <p:cNvSpPr/>
              <p:nvPr/>
            </p:nvSpPr>
            <p:spPr>
              <a:xfrm>
                <a:off x="3523432" y="233597"/>
                <a:ext cx="423596" cy="546064"/>
              </a:xfrm>
              <a:custGeom>
                <a:avLst/>
                <a:gdLst/>
                <a:ahLst/>
                <a:cxnLst>
                  <a:cxn ang="0">
                    <a:pos x="wd2" y="hd2"/>
                  </a:cxn>
                  <a:cxn ang="5400000">
                    <a:pos x="wd2" y="hd2"/>
                  </a:cxn>
                  <a:cxn ang="10800000">
                    <a:pos x="wd2" y="hd2"/>
                  </a:cxn>
                  <a:cxn ang="16200000">
                    <a:pos x="wd2" y="hd2"/>
                  </a:cxn>
                </a:cxnLst>
                <a:rect l="0" t="0" r="r" b="b"/>
                <a:pathLst>
                  <a:path w="21600" h="21600" extrusionOk="0">
                    <a:moveTo>
                      <a:pt x="0" y="1866"/>
                    </a:moveTo>
                    <a:cubicBezTo>
                      <a:pt x="0" y="1284"/>
                      <a:pt x="204" y="828"/>
                      <a:pt x="614" y="496"/>
                    </a:cubicBezTo>
                    <a:cubicBezTo>
                      <a:pt x="1023" y="165"/>
                      <a:pt x="1569" y="0"/>
                      <a:pt x="2252" y="0"/>
                    </a:cubicBezTo>
                    <a:cubicBezTo>
                      <a:pt x="2934" y="0"/>
                      <a:pt x="3480" y="165"/>
                      <a:pt x="3890" y="496"/>
                    </a:cubicBezTo>
                    <a:cubicBezTo>
                      <a:pt x="4299" y="828"/>
                      <a:pt x="4504" y="1284"/>
                      <a:pt x="4504" y="1866"/>
                    </a:cubicBezTo>
                    <a:lnTo>
                      <a:pt x="4504" y="2700"/>
                    </a:lnTo>
                    <a:lnTo>
                      <a:pt x="4606" y="2779"/>
                    </a:lnTo>
                    <a:cubicBezTo>
                      <a:pt x="5561" y="1826"/>
                      <a:pt x="6697" y="1125"/>
                      <a:pt x="8010" y="675"/>
                    </a:cubicBezTo>
                    <a:cubicBezTo>
                      <a:pt x="9323" y="225"/>
                      <a:pt x="10697" y="0"/>
                      <a:pt x="12131" y="0"/>
                    </a:cubicBezTo>
                    <a:cubicBezTo>
                      <a:pt x="13256" y="0"/>
                      <a:pt x="14365" y="146"/>
                      <a:pt x="15457" y="437"/>
                    </a:cubicBezTo>
                    <a:cubicBezTo>
                      <a:pt x="16550" y="728"/>
                      <a:pt x="17564" y="1191"/>
                      <a:pt x="18503" y="1826"/>
                    </a:cubicBezTo>
                    <a:cubicBezTo>
                      <a:pt x="19441" y="2462"/>
                      <a:pt x="20193" y="3296"/>
                      <a:pt x="20755" y="4328"/>
                    </a:cubicBezTo>
                    <a:cubicBezTo>
                      <a:pt x="21318" y="5360"/>
                      <a:pt x="21600" y="6591"/>
                      <a:pt x="21600" y="8020"/>
                    </a:cubicBezTo>
                    <a:lnTo>
                      <a:pt x="21600" y="19734"/>
                    </a:lnTo>
                    <a:cubicBezTo>
                      <a:pt x="21600" y="20317"/>
                      <a:pt x="21395" y="20773"/>
                      <a:pt x="20986" y="21104"/>
                    </a:cubicBezTo>
                    <a:cubicBezTo>
                      <a:pt x="20576" y="21435"/>
                      <a:pt x="20030" y="21600"/>
                      <a:pt x="19348" y="21600"/>
                    </a:cubicBezTo>
                    <a:cubicBezTo>
                      <a:pt x="18665" y="21600"/>
                      <a:pt x="18119" y="21435"/>
                      <a:pt x="17710" y="21104"/>
                    </a:cubicBezTo>
                    <a:cubicBezTo>
                      <a:pt x="17300" y="20773"/>
                      <a:pt x="17095" y="20317"/>
                      <a:pt x="17095" y="19734"/>
                    </a:cubicBezTo>
                    <a:lnTo>
                      <a:pt x="17095" y="8219"/>
                    </a:lnTo>
                    <a:cubicBezTo>
                      <a:pt x="17095" y="6499"/>
                      <a:pt x="16464" y="5201"/>
                      <a:pt x="15202" y="4328"/>
                    </a:cubicBezTo>
                    <a:cubicBezTo>
                      <a:pt x="13939" y="3454"/>
                      <a:pt x="12472" y="3017"/>
                      <a:pt x="10800" y="3017"/>
                    </a:cubicBezTo>
                    <a:cubicBezTo>
                      <a:pt x="9128" y="3017"/>
                      <a:pt x="7660" y="3454"/>
                      <a:pt x="6398" y="4328"/>
                    </a:cubicBezTo>
                    <a:cubicBezTo>
                      <a:pt x="5135" y="5201"/>
                      <a:pt x="4504" y="6499"/>
                      <a:pt x="4504" y="8219"/>
                    </a:cubicBezTo>
                    <a:lnTo>
                      <a:pt x="4504" y="19734"/>
                    </a:lnTo>
                    <a:cubicBezTo>
                      <a:pt x="4504" y="20317"/>
                      <a:pt x="4299" y="20773"/>
                      <a:pt x="3890" y="21104"/>
                    </a:cubicBezTo>
                    <a:cubicBezTo>
                      <a:pt x="3480" y="21435"/>
                      <a:pt x="2934" y="21600"/>
                      <a:pt x="2252" y="21600"/>
                    </a:cubicBezTo>
                    <a:cubicBezTo>
                      <a:pt x="1569" y="21600"/>
                      <a:pt x="1023" y="21435"/>
                      <a:pt x="614" y="21104"/>
                    </a:cubicBezTo>
                    <a:cubicBezTo>
                      <a:pt x="204" y="20773"/>
                      <a:pt x="0" y="20317"/>
                      <a:pt x="0" y="19734"/>
                    </a:cubicBezTo>
                    <a:cubicBezTo>
                      <a:pt x="0" y="19734"/>
                      <a:pt x="0" y="1866"/>
                      <a:pt x="0" y="1866"/>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55" name="Shape 755"/>
              <p:cNvSpPr/>
              <p:nvPr/>
            </p:nvSpPr>
            <p:spPr>
              <a:xfrm>
                <a:off x="4063627" y="0"/>
                <a:ext cx="399513" cy="780954"/>
              </a:xfrm>
              <a:custGeom>
                <a:avLst/>
                <a:gdLst/>
                <a:ahLst/>
                <a:cxnLst>
                  <a:cxn ang="0">
                    <a:pos x="wd2" y="hd2"/>
                  </a:cxn>
                  <a:cxn ang="5400000">
                    <a:pos x="wd2" y="hd2"/>
                  </a:cxn>
                  <a:cxn ang="10800000">
                    <a:pos x="wd2" y="hd2"/>
                  </a:cxn>
                  <a:cxn ang="16200000">
                    <a:pos x="wd2" y="hd2"/>
                  </a:cxn>
                </a:cxnLst>
                <a:rect l="0" t="0" r="r" b="b"/>
                <a:pathLst>
                  <a:path w="21600" h="21600" extrusionOk="0">
                    <a:moveTo>
                      <a:pt x="0" y="1305"/>
                    </a:moveTo>
                    <a:cubicBezTo>
                      <a:pt x="0" y="898"/>
                      <a:pt x="216" y="579"/>
                      <a:pt x="651" y="347"/>
                    </a:cubicBezTo>
                    <a:cubicBezTo>
                      <a:pt x="1085" y="116"/>
                      <a:pt x="1663" y="0"/>
                      <a:pt x="2388" y="0"/>
                    </a:cubicBezTo>
                    <a:cubicBezTo>
                      <a:pt x="3111" y="0"/>
                      <a:pt x="3690" y="116"/>
                      <a:pt x="4124" y="347"/>
                    </a:cubicBezTo>
                    <a:cubicBezTo>
                      <a:pt x="4558" y="579"/>
                      <a:pt x="4775" y="898"/>
                      <a:pt x="4775" y="1305"/>
                    </a:cubicBezTo>
                    <a:lnTo>
                      <a:pt x="4775" y="11716"/>
                    </a:lnTo>
                    <a:lnTo>
                      <a:pt x="15196" y="7246"/>
                    </a:lnTo>
                    <a:cubicBezTo>
                      <a:pt x="16281" y="6746"/>
                      <a:pt x="17185" y="6497"/>
                      <a:pt x="17909" y="6497"/>
                    </a:cubicBezTo>
                    <a:cubicBezTo>
                      <a:pt x="18524" y="6497"/>
                      <a:pt x="19013" y="6599"/>
                      <a:pt x="19375" y="6802"/>
                    </a:cubicBezTo>
                    <a:cubicBezTo>
                      <a:pt x="19736" y="7006"/>
                      <a:pt x="19917" y="7265"/>
                      <a:pt x="19917" y="7579"/>
                    </a:cubicBezTo>
                    <a:cubicBezTo>
                      <a:pt x="19917" y="7968"/>
                      <a:pt x="19519" y="8320"/>
                      <a:pt x="18723" y="8634"/>
                    </a:cubicBezTo>
                    <a:lnTo>
                      <a:pt x="7869" y="13021"/>
                    </a:lnTo>
                    <a:lnTo>
                      <a:pt x="20460" y="19379"/>
                    </a:lnTo>
                    <a:cubicBezTo>
                      <a:pt x="20894" y="19601"/>
                      <a:pt x="21193" y="19805"/>
                      <a:pt x="21355" y="19990"/>
                    </a:cubicBezTo>
                    <a:cubicBezTo>
                      <a:pt x="21518" y="20175"/>
                      <a:pt x="21600" y="20388"/>
                      <a:pt x="21600" y="20628"/>
                    </a:cubicBezTo>
                    <a:cubicBezTo>
                      <a:pt x="21600" y="20906"/>
                      <a:pt x="21400" y="21138"/>
                      <a:pt x="21003" y="21322"/>
                    </a:cubicBezTo>
                    <a:cubicBezTo>
                      <a:pt x="20604" y="21507"/>
                      <a:pt x="20135" y="21600"/>
                      <a:pt x="19591" y="21600"/>
                    </a:cubicBezTo>
                    <a:cubicBezTo>
                      <a:pt x="19049" y="21600"/>
                      <a:pt x="18606" y="21549"/>
                      <a:pt x="18262" y="21447"/>
                    </a:cubicBezTo>
                    <a:cubicBezTo>
                      <a:pt x="17917" y="21346"/>
                      <a:pt x="17439" y="21147"/>
                      <a:pt x="16824" y="20851"/>
                    </a:cubicBezTo>
                    <a:lnTo>
                      <a:pt x="4775" y="14409"/>
                    </a:lnTo>
                    <a:lnTo>
                      <a:pt x="4775" y="20295"/>
                    </a:lnTo>
                    <a:cubicBezTo>
                      <a:pt x="4775" y="20703"/>
                      <a:pt x="4558" y="21022"/>
                      <a:pt x="4124" y="21253"/>
                    </a:cubicBezTo>
                    <a:cubicBezTo>
                      <a:pt x="3690" y="21484"/>
                      <a:pt x="3111" y="21600"/>
                      <a:pt x="2388" y="21600"/>
                    </a:cubicBezTo>
                    <a:cubicBezTo>
                      <a:pt x="1663" y="21600"/>
                      <a:pt x="1085" y="21484"/>
                      <a:pt x="651" y="21253"/>
                    </a:cubicBezTo>
                    <a:cubicBezTo>
                      <a:pt x="216" y="21022"/>
                      <a:pt x="0" y="20703"/>
                      <a:pt x="0" y="20295"/>
                    </a:cubicBezTo>
                    <a:cubicBezTo>
                      <a:pt x="0" y="20295"/>
                      <a:pt x="0" y="1305"/>
                      <a:pt x="0" y="1305"/>
                    </a:cubicBezTo>
                    <a:close/>
                  </a:path>
                </a:pathLst>
              </a:custGeom>
              <a:solidFill>
                <a:srgbClr val="FF4300"/>
              </a:solidFill>
              <a:ln w="12700" cap="flat">
                <a:noFill/>
                <a:miter lim="400000"/>
              </a:ln>
              <a:effectLst/>
            </p:spPr>
            <p:txBody>
              <a:bodyPr wrap="square" lIns="38100" tIns="38100" rIns="38100" bIns="38100" numCol="1" anchor="ctr">
                <a:noAutofit/>
              </a:bodyPr>
              <a:lstStyle/>
              <a:p>
                <a:pPr algn="ctr">
                  <a:defRPr sz="2400" b="1" spc="-72">
                    <a:solidFill>
                      <a:srgbClr val="FFFFFF"/>
                    </a:solidFill>
                    <a:latin typeface="Helvetica"/>
                    <a:ea typeface="Helvetica"/>
                    <a:cs typeface="Helvetica"/>
                    <a:sym typeface="Helvetica"/>
                  </a:defRPr>
                </a:pPr>
                <a:endParaRPr/>
              </a:p>
            </p:txBody>
          </p:sp>
        </p:grpSp>
      </p:grpSp>
      <p:sp>
        <p:nvSpPr>
          <p:cNvPr id="758" name="Shape 758"/>
          <p:cNvSpPr/>
          <p:nvPr/>
        </p:nvSpPr>
        <p:spPr>
          <a:xfrm>
            <a:off x="2706549" y="2606728"/>
            <a:ext cx="6766202" cy="20184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F3401"/>
          </a:solidFill>
          <a:ln w="12700">
            <a:miter lim="400000"/>
          </a:ln>
        </p:spPr>
        <p:txBody>
          <a:bodyPr lIns="0" tIns="0" rIns="0" bIns="0" anchor="ctr"/>
          <a:lstStyle/>
          <a:p>
            <a:pPr algn="ctr">
              <a:defRPr sz="3200" spc="0">
                <a:solidFill>
                  <a:srgbClr val="FFFFFF"/>
                </a:solidFill>
              </a:defRPr>
            </a:pPr>
            <a:endParaRPr/>
          </a:p>
        </p:txBody>
      </p:sp>
      <p:grpSp>
        <p:nvGrpSpPr>
          <p:cNvPr id="761" name="Group 761"/>
          <p:cNvGrpSpPr/>
          <p:nvPr/>
        </p:nvGrpSpPr>
        <p:grpSpPr>
          <a:xfrm>
            <a:off x="2709421" y="3350808"/>
            <a:ext cx="6763368" cy="279165"/>
            <a:chOff x="0" y="0"/>
            <a:chExt cx="13540841" cy="558328"/>
          </a:xfrm>
        </p:grpSpPr>
        <p:sp>
          <p:nvSpPr>
            <p:cNvPr id="759" name="Shape 759"/>
            <p:cNvSpPr/>
            <p:nvPr/>
          </p:nvSpPr>
          <p:spPr>
            <a:xfrm>
              <a:off x="0" y="44731"/>
              <a:ext cx="1270000" cy="513598"/>
            </a:xfrm>
            <a:prstGeom prst="rect">
              <a:avLst/>
            </a:prstGeom>
            <a:solidFill>
              <a:srgbClr val="CF3401"/>
            </a:solidFill>
            <a:ln w="12700" cap="flat">
              <a:noFill/>
              <a:miter lim="400000"/>
            </a:ln>
            <a:effectLst/>
          </p:spPr>
          <p:txBody>
            <a:bodyPr wrap="square" lIns="0" tIns="0" rIns="0" bIns="0" numCol="1" anchor="ctr">
              <a:noAutofit/>
            </a:bodyPr>
            <a:lstStyle/>
            <a:p>
              <a:pPr algn="ctr">
                <a:defRPr sz="2400" b="1" spc="-72">
                  <a:solidFill>
                    <a:srgbClr val="FFFFFF"/>
                  </a:solidFill>
                  <a:latin typeface="Helvetica"/>
                  <a:ea typeface="Helvetica"/>
                  <a:cs typeface="Helvetica"/>
                  <a:sym typeface="Helvetica"/>
                </a:defRPr>
              </a:pPr>
              <a:endParaRPr/>
            </a:p>
          </p:txBody>
        </p:sp>
        <p:sp>
          <p:nvSpPr>
            <p:cNvPr id="760" name="Shape 760"/>
            <p:cNvSpPr/>
            <p:nvPr/>
          </p:nvSpPr>
          <p:spPr>
            <a:xfrm>
              <a:off x="12270841" y="0"/>
              <a:ext cx="1270001" cy="531970"/>
            </a:xfrm>
            <a:prstGeom prst="rect">
              <a:avLst/>
            </a:prstGeom>
            <a:solidFill>
              <a:srgbClr val="CF3401"/>
            </a:solidFill>
            <a:ln w="12700" cap="flat">
              <a:noFill/>
              <a:miter lim="400000"/>
            </a:ln>
            <a:effectLst/>
          </p:spPr>
          <p:txBody>
            <a:bodyPr wrap="square" lIns="0" tIns="0" rIns="0" bIns="0" numCol="1" anchor="ctr">
              <a:noAutofit/>
            </a:bodyPr>
            <a:lstStyle/>
            <a:p>
              <a:pPr algn="ctr">
                <a:defRPr sz="2400" b="1" spc="-72">
                  <a:solidFill>
                    <a:srgbClr val="FFFFFF"/>
                  </a:solidFill>
                  <a:latin typeface="Helvetica"/>
                  <a:ea typeface="Helvetica"/>
                  <a:cs typeface="Helvetica"/>
                  <a:sym typeface="Helvetica"/>
                </a:defRPr>
              </a:pPr>
              <a:endParaRPr/>
            </a:p>
          </p:txBody>
        </p:sp>
      </p:grpSp>
      <p:sp>
        <p:nvSpPr>
          <p:cNvPr id="762" name="Shape 762"/>
          <p:cNvSpPr/>
          <p:nvPr/>
        </p:nvSpPr>
        <p:spPr>
          <a:xfrm>
            <a:off x="2709072" y="2378410"/>
            <a:ext cx="6761156" cy="19745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45683" tIns="45683" rIns="45683" bIns="45683" anchor="ctr"/>
          <a:lstStyle/>
          <a:p>
            <a:pPr algn="ctr" defTabSz="228417">
              <a:defRPr sz="3600" spc="0">
                <a:solidFill>
                  <a:srgbClr val="FFFFFF"/>
                </a:solidFill>
                <a:latin typeface="Helvetica Neue Thin"/>
                <a:ea typeface="Helvetica Neue Thin"/>
                <a:cs typeface="Helvetica Neue Thin"/>
                <a:sym typeface="Helvetica Neue Thin"/>
              </a:defRPr>
            </a:pPr>
            <a:endParaRPr/>
          </a:p>
        </p:txBody>
      </p:sp>
      <p:sp>
        <p:nvSpPr>
          <p:cNvPr id="765" name="Shape 765"/>
          <p:cNvSpPr/>
          <p:nvPr/>
        </p:nvSpPr>
        <p:spPr>
          <a:xfrm>
            <a:off x="3298086" y="2965641"/>
            <a:ext cx="5570441" cy="723901"/>
          </a:xfrm>
          <a:prstGeom prst="rect">
            <a:avLst/>
          </a:prstGeom>
          <a:ln w="12700">
            <a:miter lim="400000"/>
          </a:ln>
          <a:extLst>
            <a:ext uri="{C572A759-6A51-4108-AA02-DFA0A04FC94B}">
              <ma14:wrappingTextBoxFlag xmlns:ma14="http://schemas.microsoft.com/office/mac/drawingml/2011/main" val="1"/>
            </a:ext>
          </a:extLst>
        </p:spPr>
        <p:txBody>
          <a:bodyPr wrap="none" lIns="25380" tIns="25380" rIns="25380" bIns="25380" anchor="ctr">
            <a:spAutoFit/>
          </a:bodyPr>
          <a:lstStyle>
            <a:lvl1pPr algn="ctr">
              <a:defRPr sz="8800" spc="-88">
                <a:solidFill>
                  <a:srgbClr val="FFFFFF"/>
                </a:solidFill>
                <a:latin typeface="Helvetica"/>
                <a:ea typeface="Helvetica"/>
                <a:cs typeface="Helvetica"/>
                <a:sym typeface="Helvetica"/>
              </a:defRPr>
            </a:lvl1pPr>
          </a:lstStyle>
          <a:p>
            <a:pPr lvl="0">
              <a:defRPr sz="1800" spc="0">
                <a:solidFill>
                  <a:srgbClr val="000000"/>
                </a:solidFill>
              </a:defRPr>
            </a:pPr>
            <a:r>
              <a:rPr sz="4400" spc="-44" dirty="0">
                <a:solidFill>
                  <a:schemeClr val="bg1"/>
                </a:solidFill>
              </a:rPr>
              <a:t>Intelligent API Platform</a:t>
            </a:r>
          </a:p>
        </p:txBody>
      </p:sp>
      <p:pic>
        <p:nvPicPr>
          <p:cNvPr id="2" name="Picture 1"/>
          <p:cNvPicPr>
            <a:picLocks noChangeAspect="1"/>
          </p:cNvPicPr>
          <p:nvPr/>
        </p:nvPicPr>
        <p:blipFill>
          <a:blip r:embed="rId2"/>
          <a:stretch>
            <a:fillRect/>
          </a:stretch>
        </p:blipFill>
        <p:spPr>
          <a:xfrm>
            <a:off x="466963" y="2745959"/>
            <a:ext cx="889000" cy="889000"/>
          </a:xfrm>
          <a:prstGeom prst="rect">
            <a:avLst/>
          </a:prstGeom>
        </p:spPr>
      </p:pic>
      <p:sp>
        <p:nvSpPr>
          <p:cNvPr id="102" name="Shape 703"/>
          <p:cNvSpPr/>
          <p:nvPr/>
        </p:nvSpPr>
        <p:spPr>
          <a:xfrm>
            <a:off x="-63239" y="3530514"/>
            <a:ext cx="1992199" cy="52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ctr" defTabSz="457200">
              <a:spcBef>
                <a:spcPts val="0"/>
              </a:spcBef>
              <a:defRPr sz="4400" spc="-44">
                <a:solidFill>
                  <a:srgbClr val="535353"/>
                </a:solidFill>
                <a:latin typeface="+mj-lt"/>
                <a:ea typeface="+mj-ea"/>
                <a:cs typeface="+mj-cs"/>
                <a:sym typeface="Helvetica Neue Light"/>
              </a:defRPr>
            </a:lvl1pPr>
          </a:lstStyle>
          <a:p>
            <a:pPr lvl="0">
              <a:defRPr sz="1800" spc="0">
                <a:solidFill>
                  <a:srgbClr val="000000"/>
                </a:solidFill>
              </a:defRPr>
            </a:pPr>
            <a:r>
              <a:rPr lang="en-US" sz="2200" spc="-22" dirty="0" smtClean="0"/>
              <a:t>Apigee 127</a:t>
            </a:r>
            <a:endParaRPr sz="2200" spc="-22" dirty="0"/>
          </a:p>
        </p:txBody>
      </p:sp>
      <p:sp>
        <p:nvSpPr>
          <p:cNvPr id="103" name="Shape 739"/>
          <p:cNvSpPr/>
          <p:nvPr/>
        </p:nvSpPr>
        <p:spPr>
          <a:xfrm flipH="1">
            <a:off x="1912938" y="3373173"/>
            <a:ext cx="1241854" cy="0"/>
          </a:xfrm>
          <a:prstGeom prst="line">
            <a:avLst/>
          </a:prstGeom>
          <a:ln w="76200" cap="rnd">
            <a:solidFill>
              <a:srgbClr val="FF4300"/>
            </a:solidFill>
            <a:custDash>
              <a:ds d="100000" sp="200000"/>
            </a:custDash>
            <a:round/>
          </a:ln>
        </p:spPr>
        <p:txBody>
          <a:bodyPr lIns="0" tIns="0" rIns="0" bIns="0" anchor="ctr"/>
          <a:lstStyle/>
          <a:p>
            <a:pPr defTabSz="228417">
              <a:defRPr sz="1200" spc="0">
                <a:solidFill>
                  <a:srgbClr val="000000"/>
                </a:solidFill>
                <a:latin typeface="Helvetica"/>
                <a:ea typeface="Helvetica"/>
                <a:cs typeface="Helvetica"/>
                <a:sym typeface="Helvetica"/>
              </a:defRPr>
            </a:pPr>
            <a:endParaRPr/>
          </a:p>
        </p:txBody>
      </p:sp>
    </p:spTree>
    <p:extLst>
      <p:ext uri="{BB962C8B-B14F-4D97-AF65-F5344CB8AC3E}">
        <p14:creationId xmlns:p14="http://schemas.microsoft.com/office/powerpoint/2010/main" val="27249182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761"/>
                                        </p:tgtEl>
                                        <p:attrNameLst>
                                          <p:attrName>style.visibility</p:attrName>
                                        </p:attrNameLst>
                                      </p:cBhvr>
                                      <p:to>
                                        <p:strVal val="visible"/>
                                      </p:to>
                                    </p:set>
                                    <p:animEffect transition="in" filter="fade">
                                      <p:cBhvr>
                                        <p:cTn id="7" dur="100"/>
                                        <p:tgtEl>
                                          <p:spTgt spid="761"/>
                                        </p:tgtEl>
                                      </p:cBhvr>
                                    </p:animEffect>
                                  </p:childTnLst>
                                </p:cTn>
                              </p:par>
                            </p:childTnLst>
                          </p:cTn>
                        </p:par>
                        <p:par>
                          <p:cTn id="8" fill="hold">
                            <p:stCondLst>
                              <p:cond delay="100"/>
                            </p:stCondLst>
                            <p:childTnLst>
                              <p:par>
                                <p:cTn id="9" presetID="18" presetClass="entr" presetSubtype="9" fill="hold" grpId="0" nodeType="afterEffect">
                                  <p:stCondLst>
                                    <p:cond delay="0"/>
                                  </p:stCondLst>
                                  <p:iterate>
                                    <p:tmAbs val="0"/>
                                  </p:iterate>
                                  <p:childTnLst>
                                    <p:set>
                                      <p:cBhvr>
                                        <p:cTn id="10" fill="hold"/>
                                        <p:tgtEl>
                                          <p:spTgt spid="103"/>
                                        </p:tgtEl>
                                        <p:attrNameLst>
                                          <p:attrName>style.visibility</p:attrName>
                                        </p:attrNameLst>
                                      </p:cBhvr>
                                      <p:to>
                                        <p:strVal val="visible"/>
                                      </p:to>
                                    </p:set>
                                    <p:animEffect transition="in" filter="strips(upLeft)">
                                      <p:cBhvr>
                                        <p:cTn id="11" dur="499"/>
                                        <p:tgtEl>
                                          <p:spTgt spid="103"/>
                                        </p:tgtEl>
                                      </p:cBhvr>
                                    </p:animEffect>
                                  </p:childTnLst>
                                </p:cTn>
                              </p:par>
                            </p:childTnLst>
                          </p:cTn>
                        </p:par>
                        <p:par>
                          <p:cTn id="12" fill="hold">
                            <p:stCondLst>
                              <p:cond delay="599"/>
                            </p:stCondLst>
                            <p:childTnLst>
                              <p:par>
                                <p:cTn id="13" presetID="18" presetClass="entr" presetSubtype="9" fill="hold" grpId="0" nodeType="afterEffect">
                                  <p:stCondLst>
                                    <p:cond delay="0"/>
                                  </p:stCondLst>
                                  <p:iterate>
                                    <p:tmAbs val="0"/>
                                  </p:iterate>
                                  <p:childTnLst>
                                    <p:set>
                                      <p:cBhvr>
                                        <p:cTn id="14" fill="hold"/>
                                        <p:tgtEl>
                                          <p:spTgt spid="739"/>
                                        </p:tgtEl>
                                        <p:attrNameLst>
                                          <p:attrName>style.visibility</p:attrName>
                                        </p:attrNameLst>
                                      </p:cBhvr>
                                      <p:to>
                                        <p:strVal val="visible"/>
                                      </p:to>
                                    </p:set>
                                    <p:animEffect transition="in" filter="strips(upLeft)">
                                      <p:cBhvr>
                                        <p:cTn id="15" dur="499"/>
                                        <p:tgtEl>
                                          <p:spTgt spid="739"/>
                                        </p:tgtEl>
                                      </p:cBhvr>
                                    </p:animEffect>
                                  </p:childTnLst>
                                </p:cTn>
                              </p:par>
                            </p:childTnLst>
                          </p:cTn>
                        </p:par>
                        <p:par>
                          <p:cTn id="16" fill="hold">
                            <p:stCondLst>
                              <p:cond delay="1098"/>
                            </p:stCondLst>
                            <p:childTnLst>
                              <p:par>
                                <p:cTn id="17" presetID="10" presetClass="entr" presetSubtype="0" fill="hold" grpId="0" nodeType="afterEffect">
                                  <p:stCondLst>
                                    <p:cond delay="0"/>
                                  </p:stCondLst>
                                  <p:iterate>
                                    <p:tmAbs val="0"/>
                                  </p:iterate>
                                  <p:childTnLst>
                                    <p:set>
                                      <p:cBhvr>
                                        <p:cTn id="18" fill="hold"/>
                                        <p:tgtEl>
                                          <p:spTgt spid="718"/>
                                        </p:tgtEl>
                                        <p:attrNameLst>
                                          <p:attrName>style.visibility</p:attrName>
                                        </p:attrNameLst>
                                      </p:cBhvr>
                                      <p:to>
                                        <p:strVal val="visible"/>
                                      </p:to>
                                    </p:set>
                                    <p:animEffect transition="in" filter="fade">
                                      <p:cBhvr>
                                        <p:cTn id="19" dur="500"/>
                                        <p:tgtEl>
                                          <p:spTgt spid="7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iterate>
                                    <p:tmAbs val="0"/>
                                  </p:iterate>
                                  <p:childTnLst>
                                    <p:set>
                                      <p:cBhvr>
                                        <p:cTn id="23" fill="hold"/>
                                        <p:tgtEl>
                                          <p:spTgt spid="741"/>
                                        </p:tgtEl>
                                        <p:attrNameLst>
                                          <p:attrName>style.visibility</p:attrName>
                                        </p:attrNameLst>
                                      </p:cBhvr>
                                      <p:to>
                                        <p:strVal val="visible"/>
                                      </p:to>
                                    </p:set>
                                    <p:animEffect transition="in" filter="wipe(down)">
                                      <p:cBhvr>
                                        <p:cTn id="24" dur="500"/>
                                        <p:tgtEl>
                                          <p:spTgt spid="741"/>
                                        </p:tgtEl>
                                      </p:cBhvr>
                                    </p:animEffect>
                                  </p:childTnLst>
                                </p:cTn>
                              </p:par>
                            </p:childTnLst>
                          </p:cTn>
                        </p:par>
                        <p:par>
                          <p:cTn id="25" fill="hold">
                            <p:stCondLst>
                              <p:cond delay="500"/>
                            </p:stCondLst>
                            <p:childTnLst>
                              <p:par>
                                <p:cTn id="26" presetID="10" presetClass="entr" presetSubtype="0" fill="hold" grpId="0" nodeType="afterEffect">
                                  <p:stCondLst>
                                    <p:cond delay="0"/>
                                  </p:stCondLst>
                                  <p:iterate>
                                    <p:tmAbs val="0"/>
                                  </p:iterate>
                                  <p:childTnLst>
                                    <p:set>
                                      <p:cBhvr>
                                        <p:cTn id="27" fill="hold"/>
                                        <p:tgtEl>
                                          <p:spTgt spid="738"/>
                                        </p:tgtEl>
                                        <p:attrNameLst>
                                          <p:attrName>style.visibility</p:attrName>
                                        </p:attrNameLst>
                                      </p:cBhvr>
                                      <p:to>
                                        <p:strVal val="visible"/>
                                      </p:to>
                                    </p:set>
                                    <p:animEffect transition="in" filter="fade">
                                      <p:cBhvr>
                                        <p:cTn id="28" dur="500"/>
                                        <p:tgtEl>
                                          <p:spTgt spid="73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grpId="0" nodeType="clickEffect">
                                  <p:stCondLst>
                                    <p:cond delay="0"/>
                                  </p:stCondLst>
                                  <p:iterate>
                                    <p:tmAbs val="0"/>
                                  </p:iterate>
                                  <p:childTnLst>
                                    <p:set>
                                      <p:cBhvr>
                                        <p:cTn id="32" fill="hold"/>
                                        <p:tgtEl>
                                          <p:spTgt spid="740"/>
                                        </p:tgtEl>
                                        <p:attrNameLst>
                                          <p:attrName>style.visibility</p:attrName>
                                        </p:attrNameLst>
                                      </p:cBhvr>
                                      <p:to>
                                        <p:strVal val="visible"/>
                                      </p:to>
                                    </p:set>
                                    <p:animEffect transition="in" filter="strips(upRight)">
                                      <p:cBhvr>
                                        <p:cTn id="33" dur="500"/>
                                        <p:tgtEl>
                                          <p:spTgt spid="740"/>
                                        </p:tgtEl>
                                      </p:cBhvr>
                                    </p:animEffect>
                                  </p:childTnLst>
                                </p:cTn>
                              </p:par>
                            </p:childTnLst>
                          </p:cTn>
                        </p:par>
                        <p:par>
                          <p:cTn id="34" fill="hold">
                            <p:stCondLst>
                              <p:cond delay="500"/>
                            </p:stCondLst>
                            <p:childTnLst>
                              <p:par>
                                <p:cTn id="35" presetID="10" presetClass="entr" presetSubtype="0" fill="hold" grpId="0" nodeType="afterEffect">
                                  <p:stCondLst>
                                    <p:cond delay="0"/>
                                  </p:stCondLst>
                                  <p:iterate>
                                    <p:tmAbs val="0"/>
                                  </p:iterate>
                                  <p:childTnLst>
                                    <p:set>
                                      <p:cBhvr>
                                        <p:cTn id="36" fill="hold"/>
                                        <p:tgtEl>
                                          <p:spTgt spid="757"/>
                                        </p:tgtEl>
                                        <p:attrNameLst>
                                          <p:attrName>style.visibility</p:attrName>
                                        </p:attrNameLst>
                                      </p:cBhvr>
                                      <p:to>
                                        <p:strVal val="visible"/>
                                      </p:to>
                                    </p:set>
                                    <p:animEffect transition="in" filter="fade">
                                      <p:cBhvr>
                                        <p:cTn id="37" dur="500"/>
                                        <p:tgtEl>
                                          <p:spTgt spid="757"/>
                                        </p:tgtEl>
                                      </p:cBhvr>
                                    </p:animEffect>
                                  </p:childTnLst>
                                </p:cTn>
                              </p:par>
                            </p:childTnLst>
                          </p:cTn>
                        </p:par>
                        <p:par>
                          <p:cTn id="38" fill="hold">
                            <p:stCondLst>
                              <p:cond delay="1000"/>
                            </p:stCondLst>
                            <p:childTnLst>
                              <p:par>
                                <p:cTn id="39" presetID="9" presetClass="entr" presetSubtype="0" fill="hold" grpId="0" nodeType="afterEffect">
                                  <p:stCondLst>
                                    <p:cond delay="0"/>
                                  </p:stCondLst>
                                  <p:iterate>
                                    <p:tmAbs val="0"/>
                                  </p:iterate>
                                  <p:childTnLst>
                                    <p:set>
                                      <p:cBhvr>
                                        <p:cTn id="40" fill="hold"/>
                                        <p:tgtEl>
                                          <p:spTgt spid="666"/>
                                        </p:tgtEl>
                                        <p:attrNameLst>
                                          <p:attrName>style.visibility</p:attrName>
                                        </p:attrNameLst>
                                      </p:cBhvr>
                                      <p:to>
                                        <p:strVal val="visible"/>
                                      </p:to>
                                    </p:set>
                                    <p:animEffect transition="in" filter="dissolve">
                                      <p:cBhvr>
                                        <p:cTn id="41" dur="1000"/>
                                        <p:tgtEl>
                                          <p:spTgt spid="666"/>
                                        </p:tgtEl>
                                      </p:cBhvr>
                                    </p:animEffect>
                                  </p:childTnLst>
                                </p:cTn>
                              </p:par>
                            </p:childTnLst>
                          </p:cTn>
                        </p:par>
                        <p:par>
                          <p:cTn id="42" fill="hold">
                            <p:stCondLst>
                              <p:cond delay="2000"/>
                            </p:stCondLst>
                            <p:childTnLst>
                              <p:par>
                                <p:cTn id="43" presetID="10" presetClass="entr" presetSubtype="0" fill="hold" grpId="0" nodeType="afterEffect">
                                  <p:stCondLst>
                                    <p:cond delay="0"/>
                                  </p:stCondLst>
                                  <p:iterate>
                                    <p:tmAbs val="0"/>
                                  </p:iterate>
                                  <p:childTnLst>
                                    <p:set>
                                      <p:cBhvr>
                                        <p:cTn id="44" fill="hold"/>
                                        <p:tgtEl>
                                          <p:spTgt spid="697"/>
                                        </p:tgtEl>
                                        <p:attrNameLst>
                                          <p:attrName>style.visibility</p:attrName>
                                        </p:attrNameLst>
                                      </p:cBhvr>
                                      <p:to>
                                        <p:strVal val="visible"/>
                                      </p:to>
                                    </p:set>
                                    <p:animEffect transition="in" filter="fade">
                                      <p:cBhvr>
                                        <p:cTn id="45" dur="499"/>
                                        <p:tgtEl>
                                          <p:spTgt spid="697"/>
                                        </p:tgtEl>
                                      </p:cBhvr>
                                    </p:animEffect>
                                  </p:childTnLst>
                                </p:cTn>
                              </p:par>
                            </p:childTnLst>
                          </p:cTn>
                        </p:par>
                        <p:par>
                          <p:cTn id="46" fill="hold">
                            <p:stCondLst>
                              <p:cond delay="2499"/>
                            </p:stCondLst>
                            <p:childTnLst>
                              <p:par>
                                <p:cTn id="47" presetID="10" presetClass="entr" presetSubtype="0" fill="hold" grpId="0" nodeType="afterEffect">
                                  <p:stCondLst>
                                    <p:cond delay="0"/>
                                  </p:stCondLst>
                                  <p:iterate>
                                    <p:tmAbs val="0"/>
                                  </p:iterate>
                                  <p:childTnLst>
                                    <p:set>
                                      <p:cBhvr>
                                        <p:cTn id="48" fill="hold"/>
                                        <p:tgtEl>
                                          <p:spTgt spid="694"/>
                                        </p:tgtEl>
                                        <p:attrNameLst>
                                          <p:attrName>style.visibility</p:attrName>
                                        </p:attrNameLst>
                                      </p:cBhvr>
                                      <p:to>
                                        <p:strVal val="visible"/>
                                      </p:to>
                                    </p:set>
                                    <p:animEffect transition="in" filter="fade">
                                      <p:cBhvr>
                                        <p:cTn id="49" dur="499"/>
                                        <p:tgtEl>
                                          <p:spTgt spid="694"/>
                                        </p:tgtEl>
                                      </p:cBhvr>
                                    </p:animEffect>
                                  </p:childTnLst>
                                </p:cTn>
                              </p:par>
                            </p:childTnLst>
                          </p:cTn>
                        </p:par>
                        <p:par>
                          <p:cTn id="50" fill="hold">
                            <p:stCondLst>
                              <p:cond delay="2998"/>
                            </p:stCondLst>
                            <p:childTnLst>
                              <p:par>
                                <p:cTn id="51" presetID="10" presetClass="entr" presetSubtype="0" fill="hold" grpId="0" nodeType="afterEffect">
                                  <p:stCondLst>
                                    <p:cond delay="0"/>
                                  </p:stCondLst>
                                  <p:iterate>
                                    <p:tmAbs val="0"/>
                                  </p:iterate>
                                  <p:childTnLst>
                                    <p:set>
                                      <p:cBhvr>
                                        <p:cTn id="52" fill="hold"/>
                                        <p:tgtEl>
                                          <p:spTgt spid="702"/>
                                        </p:tgtEl>
                                        <p:attrNameLst>
                                          <p:attrName>style.visibility</p:attrName>
                                        </p:attrNameLst>
                                      </p:cBhvr>
                                      <p:to>
                                        <p:strVal val="visible"/>
                                      </p:to>
                                    </p:set>
                                    <p:animEffect transition="in" filter="fade">
                                      <p:cBhvr>
                                        <p:cTn id="53" dur="499"/>
                                        <p:tgtEl>
                                          <p:spTgt spid="702"/>
                                        </p:tgtEl>
                                      </p:cBhvr>
                                    </p:animEffect>
                                  </p:childTnLst>
                                </p:cTn>
                              </p:par>
                            </p:childTnLst>
                          </p:cTn>
                        </p:par>
                        <p:par>
                          <p:cTn id="54" fill="hold">
                            <p:stCondLst>
                              <p:cond delay="3497"/>
                            </p:stCondLst>
                            <p:childTnLst>
                              <p:par>
                                <p:cTn id="55" presetID="10" presetClass="entr" presetSubtype="0" fill="hold" grpId="0" nodeType="afterEffect">
                                  <p:stCondLst>
                                    <p:cond delay="0"/>
                                  </p:stCondLst>
                                  <p:iterate>
                                    <p:tmAbs val="0"/>
                                  </p:iterate>
                                  <p:childTnLst>
                                    <p:set>
                                      <p:cBhvr>
                                        <p:cTn id="56" fill="hold"/>
                                        <p:tgtEl>
                                          <p:spTgt spid="688"/>
                                        </p:tgtEl>
                                        <p:attrNameLst>
                                          <p:attrName>style.visibility</p:attrName>
                                        </p:attrNameLst>
                                      </p:cBhvr>
                                      <p:to>
                                        <p:strVal val="visible"/>
                                      </p:to>
                                    </p:set>
                                    <p:animEffect transition="in" filter="fade">
                                      <p:cBhvr>
                                        <p:cTn id="57" dur="499"/>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animBg="1" advAuto="0"/>
      <p:bldP spid="688" grpId="0" animBg="1" advAuto="0"/>
      <p:bldP spid="694" grpId="0" animBg="1" advAuto="0"/>
      <p:bldP spid="697" grpId="0" animBg="1" advAuto="0"/>
      <p:bldP spid="702" grpId="0" animBg="1" advAuto="0"/>
      <p:bldP spid="718" grpId="0" animBg="1" advAuto="0"/>
      <p:bldP spid="738" grpId="0" animBg="1" advAuto="0"/>
      <p:bldP spid="739" grpId="0" animBg="1" advAuto="0"/>
      <p:bldP spid="740" grpId="0" animBg="1" advAuto="0"/>
      <p:bldP spid="741" grpId="0" animBg="1" advAuto="0"/>
      <p:bldP spid="757" grpId="0" animBg="1" advAuto="0"/>
      <p:bldP spid="761" grpId="0" animBg="1" advAuto="0"/>
      <p:bldP spid="103"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 API-first - Built for APIs, Built with APIs</a:t>
            </a:r>
            <a:endParaRPr lang="en-US"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17</a:t>
            </a:fld>
            <a:endParaRPr lang="en-US" dirty="0"/>
          </a:p>
        </p:txBody>
      </p:sp>
      <p:sp>
        <p:nvSpPr>
          <p:cNvPr id="90" name="Footer Placeholder 1"/>
          <p:cNvSpPr>
            <a:spLocks noGrp="1"/>
          </p:cNvSpPr>
          <p:nvPr>
            <p:ph type="ftr" sz="quarter" idx="4294967295"/>
          </p:nvPr>
        </p:nvSpPr>
        <p:spPr>
          <a:xfrm>
            <a:off x="7401523" y="6457154"/>
            <a:ext cx="3856778" cy="365125"/>
          </a:xfrm>
          <a:prstGeom prst="rect">
            <a:avLst/>
          </a:prstGeom>
        </p:spPr>
        <p:txBody>
          <a:bodyPr lIns="45683" tIns="22842" rIns="45683" bIns="22842"/>
          <a:lstStyle/>
          <a:p>
            <a:r>
              <a:rPr lang="en-US" dirty="0" smtClean="0"/>
              <a:t>©2015 Apigee. All Rights Reserved. </a:t>
            </a:r>
            <a:endParaRPr lang="en-US" dirty="0"/>
          </a:p>
        </p:txBody>
      </p:sp>
      <p:grpSp>
        <p:nvGrpSpPr>
          <p:cNvPr id="91" name="Group 1069"/>
          <p:cNvGrpSpPr/>
          <p:nvPr/>
        </p:nvGrpSpPr>
        <p:grpSpPr>
          <a:xfrm>
            <a:off x="8948978" y="1559309"/>
            <a:ext cx="718037" cy="718786"/>
            <a:chOff x="0" y="0"/>
            <a:chExt cx="1846387" cy="1846387"/>
          </a:xfrm>
        </p:grpSpPr>
        <p:sp>
          <p:nvSpPr>
            <p:cNvPr id="92" name="Shape 1067"/>
            <p:cNvSpPr/>
            <p:nvPr/>
          </p:nvSpPr>
          <p:spPr>
            <a:xfrm>
              <a:off x="0" y="0"/>
              <a:ext cx="1846388" cy="18463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A6AAA9"/>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pic>
          <p:nvPicPr>
            <p:cNvPr id="93" name="black friday chart.001.jpg"/>
            <p:cNvPicPr/>
            <p:nvPr/>
          </p:nvPicPr>
          <p:blipFill>
            <a:blip r:embed="rId3">
              <a:extLst/>
            </a:blip>
            <a:stretch>
              <a:fillRect/>
            </a:stretch>
          </p:blipFill>
          <p:spPr>
            <a:xfrm>
              <a:off x="20320" y="459473"/>
              <a:ext cx="1805590" cy="1367136"/>
            </a:xfrm>
            <a:prstGeom prst="rect">
              <a:avLst/>
            </a:prstGeom>
            <a:ln w="12700" cap="flat">
              <a:noFill/>
              <a:miter lim="400000"/>
            </a:ln>
            <a:effectLst/>
          </p:spPr>
        </p:pic>
      </p:grpSp>
      <p:sp>
        <p:nvSpPr>
          <p:cNvPr id="94" name="Shape 1070"/>
          <p:cNvSpPr/>
          <p:nvPr/>
        </p:nvSpPr>
        <p:spPr>
          <a:xfrm>
            <a:off x="4471382" y="2711117"/>
            <a:ext cx="737220" cy="713944"/>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898C8B"/>
            </a:solidFill>
            <a:custDash>
              <a:ds d="200000" sp="200000"/>
            </a:custDash>
            <a:miter lim="400000"/>
          </a:ln>
        </p:spPr>
        <p:txBody>
          <a:bodyPr lIns="25340" tIns="25340" rIns="25340" bIns="25340" anchor="ctr"/>
          <a:lstStyle/>
          <a:p>
            <a:pPr algn="ctr">
              <a:defRPr sz="3200" spc="0">
                <a:solidFill>
                  <a:srgbClr val="000000"/>
                </a:solidFill>
              </a:defRPr>
            </a:pPr>
            <a:endParaRPr sz="1000" dirty="0">
              <a:solidFill>
                <a:srgbClr val="FFFFFF"/>
              </a:solidFill>
              <a:latin typeface="Helvetica Neue Light"/>
              <a:ea typeface="Helvetica Neue Light"/>
              <a:cs typeface="Helvetica Neue Light"/>
            </a:endParaRPr>
          </a:p>
        </p:txBody>
      </p:sp>
      <p:sp>
        <p:nvSpPr>
          <p:cNvPr id="95" name="Shape 1071"/>
          <p:cNvSpPr/>
          <p:nvPr/>
        </p:nvSpPr>
        <p:spPr>
          <a:xfrm flipH="1">
            <a:off x="7162079" y="2711117"/>
            <a:ext cx="737220" cy="713944"/>
          </a:xfrm>
          <a:custGeom>
            <a:avLst/>
            <a:gdLst/>
            <a:ahLst/>
            <a:cxnLst>
              <a:cxn ang="0">
                <a:pos x="wd2" y="hd2"/>
              </a:cxn>
              <a:cxn ang="5400000">
                <a:pos x="wd2" y="hd2"/>
              </a:cxn>
              <a:cxn ang="10800000">
                <a:pos x="wd2" y="hd2"/>
              </a:cxn>
              <a:cxn ang="16200000">
                <a:pos x="wd2" y="hd2"/>
              </a:cxn>
            </a:cxnLst>
            <a:rect l="0" t="0" r="r" b="b"/>
            <a:pathLst>
              <a:path w="21043" h="21600" extrusionOk="0">
                <a:moveTo>
                  <a:pt x="8779" y="0"/>
                </a:moveTo>
                <a:cubicBezTo>
                  <a:pt x="8779" y="0"/>
                  <a:pt x="-557" y="4250"/>
                  <a:pt x="27" y="12145"/>
                </a:cubicBezTo>
                <a:cubicBezTo>
                  <a:pt x="610" y="20041"/>
                  <a:pt x="21043" y="21600"/>
                  <a:pt x="21043" y="21600"/>
                </a:cubicBezTo>
              </a:path>
            </a:pathLst>
          </a:custGeom>
          <a:ln w="38100">
            <a:solidFill>
              <a:srgbClr val="A6AAA8"/>
            </a:solidFill>
            <a:custDash>
              <a:ds d="200000" sp="200000"/>
            </a:custDash>
            <a:miter lim="400000"/>
          </a:ln>
        </p:spPr>
        <p:txBody>
          <a:bodyPr lIns="25340" tIns="25340" rIns="25340" bIns="25340" anchor="ctr"/>
          <a:lstStyle/>
          <a:p>
            <a:pPr algn="ctr">
              <a:defRPr sz="3200" spc="0">
                <a:solidFill>
                  <a:srgbClr val="000000"/>
                </a:solidFill>
              </a:defRPr>
            </a:pPr>
            <a:endParaRPr sz="1000" dirty="0">
              <a:solidFill>
                <a:srgbClr val="FFFFFF"/>
              </a:solidFill>
              <a:latin typeface="Helvetica Neue Light"/>
              <a:ea typeface="Helvetica Neue Light"/>
              <a:cs typeface="Helvetica Neue Light"/>
            </a:endParaRPr>
          </a:p>
        </p:txBody>
      </p:sp>
      <p:sp>
        <p:nvSpPr>
          <p:cNvPr id="96" name="Shape 1074"/>
          <p:cNvSpPr/>
          <p:nvPr/>
        </p:nvSpPr>
        <p:spPr>
          <a:xfrm flipV="1">
            <a:off x="5210054" y="3545639"/>
            <a:ext cx="600601" cy="338142"/>
          </a:xfrm>
          <a:prstGeom prst="line">
            <a:avLst/>
          </a:prstGeom>
          <a:ln w="38100">
            <a:solidFill>
              <a:srgbClr val="1173B3"/>
            </a:solidFill>
            <a:custDash>
              <a:ds d="200000" sp="200000"/>
            </a:custDash>
            <a:miter lim="400000"/>
          </a:ln>
        </p:spPr>
        <p:txBody>
          <a:bodyPr lIns="25340" tIns="25340" rIns="25340" bIns="25340" anchor="ctr"/>
          <a:lstStyle/>
          <a:p>
            <a:pPr algn="ctr">
              <a:defRPr sz="3200" spc="0">
                <a:solidFill>
                  <a:srgbClr val="000000"/>
                </a:solidFill>
              </a:defRPr>
            </a:pPr>
            <a:endParaRPr sz="1000" dirty="0">
              <a:solidFill>
                <a:srgbClr val="FFFFFF"/>
              </a:solidFill>
              <a:latin typeface="Helvetica Neue Light"/>
              <a:ea typeface="Helvetica Neue Light"/>
              <a:cs typeface="Helvetica Neue Light"/>
            </a:endParaRPr>
          </a:p>
        </p:txBody>
      </p:sp>
      <p:sp>
        <p:nvSpPr>
          <p:cNvPr id="97" name="Shape 1075"/>
          <p:cNvSpPr/>
          <p:nvPr/>
        </p:nvSpPr>
        <p:spPr>
          <a:xfrm flipH="1" flipV="1">
            <a:off x="6603002" y="3545646"/>
            <a:ext cx="635300" cy="379671"/>
          </a:xfrm>
          <a:prstGeom prst="line">
            <a:avLst/>
          </a:prstGeom>
          <a:ln w="38100">
            <a:solidFill>
              <a:srgbClr val="1173B3"/>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98" name="Shape 1076"/>
          <p:cNvSpPr/>
          <p:nvPr/>
        </p:nvSpPr>
        <p:spPr>
          <a:xfrm flipV="1">
            <a:off x="6158505" y="3545639"/>
            <a:ext cx="0" cy="338143"/>
          </a:xfrm>
          <a:prstGeom prst="line">
            <a:avLst/>
          </a:prstGeom>
          <a:ln w="38100">
            <a:solidFill>
              <a:srgbClr val="1173B3"/>
            </a:solidFill>
            <a:custDash>
              <a:ds d="200000" sp="200000"/>
            </a:custDash>
            <a:miter lim="400000"/>
          </a:ln>
        </p:spPr>
        <p:txBody>
          <a:bodyPr lIns="25340" tIns="25340" rIns="25340" bIns="25340" anchor="ctr"/>
          <a:lstStyle/>
          <a:p>
            <a:pPr algn="ctr">
              <a:defRPr sz="3200" spc="0">
                <a:solidFill>
                  <a:srgbClr val="000000"/>
                </a:solidFill>
              </a:defRPr>
            </a:pPr>
            <a:endParaRPr sz="1000" dirty="0">
              <a:solidFill>
                <a:srgbClr val="FFFFFF"/>
              </a:solidFill>
              <a:latin typeface="Helvetica Neue Light"/>
              <a:ea typeface="Helvetica Neue Light"/>
              <a:cs typeface="Helvetica Neue Light"/>
            </a:endParaRPr>
          </a:p>
        </p:txBody>
      </p:sp>
      <p:sp>
        <p:nvSpPr>
          <p:cNvPr id="99" name="Shape 1077"/>
          <p:cNvSpPr/>
          <p:nvPr/>
        </p:nvSpPr>
        <p:spPr>
          <a:xfrm flipH="1">
            <a:off x="3796110" y="5423765"/>
            <a:ext cx="1292066" cy="380089"/>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86ABBC"/>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100" name="Shape 1078"/>
          <p:cNvSpPr/>
          <p:nvPr/>
        </p:nvSpPr>
        <p:spPr>
          <a:xfrm>
            <a:off x="7504210" y="5189960"/>
            <a:ext cx="1019630" cy="551095"/>
          </a:xfrm>
          <a:custGeom>
            <a:avLst/>
            <a:gdLst/>
            <a:ahLst/>
            <a:cxnLst>
              <a:cxn ang="0">
                <a:pos x="wd2" y="hd2"/>
              </a:cxn>
              <a:cxn ang="5400000">
                <a:pos x="wd2" y="hd2"/>
              </a:cxn>
              <a:cxn ang="10800000">
                <a:pos x="wd2" y="hd2"/>
              </a:cxn>
              <a:cxn ang="16200000">
                <a:pos x="wd2" y="hd2"/>
              </a:cxn>
            </a:cxnLst>
            <a:rect l="0" t="0" r="r" b="b"/>
            <a:pathLst>
              <a:path w="21600" h="20410" extrusionOk="0">
                <a:moveTo>
                  <a:pt x="0" y="0"/>
                </a:moveTo>
                <a:cubicBezTo>
                  <a:pt x="0" y="0"/>
                  <a:pt x="3243" y="9673"/>
                  <a:pt x="9188" y="15716"/>
                </a:cubicBezTo>
                <a:cubicBezTo>
                  <a:pt x="14975" y="21600"/>
                  <a:pt x="21600" y="20285"/>
                  <a:pt x="21600" y="20285"/>
                </a:cubicBezTo>
              </a:path>
            </a:pathLst>
          </a:custGeom>
          <a:ln w="38100">
            <a:solidFill>
              <a:srgbClr val="1B97D1"/>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101" name="Shape 1079"/>
          <p:cNvSpPr/>
          <p:nvPr/>
        </p:nvSpPr>
        <p:spPr>
          <a:xfrm rot="10800000">
            <a:off x="3800161" y="5930383"/>
            <a:ext cx="1724951" cy="144584"/>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86ABBC"/>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102" name="Shape 1080"/>
          <p:cNvSpPr/>
          <p:nvPr/>
        </p:nvSpPr>
        <p:spPr>
          <a:xfrm rot="10800000" flipH="1">
            <a:off x="6846601" y="5914383"/>
            <a:ext cx="1675535" cy="144584"/>
          </a:xfrm>
          <a:custGeom>
            <a:avLst/>
            <a:gdLst/>
            <a:ahLst/>
            <a:cxnLst>
              <a:cxn ang="0">
                <a:pos x="wd2" y="hd2"/>
              </a:cxn>
              <a:cxn ang="5400000">
                <a:pos x="wd2" y="hd2"/>
              </a:cxn>
              <a:cxn ang="10800000">
                <a:pos x="wd2" y="hd2"/>
              </a:cxn>
              <a:cxn ang="16200000">
                <a:pos x="wd2" y="hd2"/>
              </a:cxn>
            </a:cxnLst>
            <a:rect l="0" t="0" r="r" b="b"/>
            <a:pathLst>
              <a:path w="21600" h="21077" extrusionOk="0">
                <a:moveTo>
                  <a:pt x="0" y="7750"/>
                </a:moveTo>
                <a:cubicBezTo>
                  <a:pt x="0" y="7750"/>
                  <a:pt x="4962" y="-523"/>
                  <a:pt x="10931" y="26"/>
                </a:cubicBezTo>
                <a:cubicBezTo>
                  <a:pt x="18395" y="3026"/>
                  <a:pt x="21600" y="21077"/>
                  <a:pt x="21600" y="21077"/>
                </a:cubicBezTo>
              </a:path>
            </a:pathLst>
          </a:custGeom>
          <a:ln w="38100">
            <a:solidFill>
              <a:srgbClr val="1B97D1"/>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103" name="Shape 1081"/>
          <p:cNvSpPr/>
          <p:nvPr/>
        </p:nvSpPr>
        <p:spPr>
          <a:xfrm>
            <a:off x="4796376" y="2573089"/>
            <a:ext cx="1297586" cy="262228"/>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sz="1000" b="0" dirty="0">
                <a:latin typeface="Helvetica Neue Light"/>
                <a:cs typeface="Helvetica Neue Light"/>
              </a:rPr>
              <a:t>Developer </a:t>
            </a:r>
            <a:r>
              <a:rPr sz="1000" b="0" dirty="0">
                <a:latin typeface="Helvetica Neue Light"/>
                <a:cs typeface="Helvetica Neue Light"/>
              </a:rPr>
              <a:t>Portals</a:t>
            </a:r>
          </a:p>
        </p:txBody>
      </p:sp>
      <p:sp>
        <p:nvSpPr>
          <p:cNvPr id="104" name="Shape 1082"/>
          <p:cNvSpPr/>
          <p:nvPr/>
        </p:nvSpPr>
        <p:spPr>
          <a:xfrm>
            <a:off x="6271859" y="2575460"/>
            <a:ext cx="1297586" cy="262228"/>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sz="1000" b="0" dirty="0">
                <a:latin typeface="Helvetica Neue Light"/>
                <a:cs typeface="Helvetica Neue Light"/>
              </a:rPr>
              <a:t>Management </a:t>
            </a:r>
            <a:r>
              <a:rPr sz="1000" b="0" dirty="0">
                <a:latin typeface="Helvetica Neue Light"/>
                <a:cs typeface="Helvetica Neue Light"/>
              </a:rPr>
              <a:t>UI</a:t>
            </a:r>
          </a:p>
        </p:txBody>
      </p:sp>
      <p:sp>
        <p:nvSpPr>
          <p:cNvPr id="105" name="Shape 1083"/>
          <p:cNvSpPr/>
          <p:nvPr/>
        </p:nvSpPr>
        <p:spPr>
          <a:xfrm>
            <a:off x="6966729" y="4113673"/>
            <a:ext cx="1297586" cy="1079400"/>
          </a:xfrm>
          <a:prstGeom prst="rect">
            <a:avLst/>
          </a:prstGeom>
          <a:solidFill>
            <a:srgbClr val="1B97D1">
              <a:alpha val="25435"/>
            </a:srgbClr>
          </a:solidFill>
          <a:ln w="12700">
            <a:miter lim="400000"/>
          </a:ln>
        </p:spPr>
        <p:txBody>
          <a:bodyPr lIns="50679" tIns="50679" rIns="50679" bIns="50679"/>
          <a:lstStyle/>
          <a:p>
            <a:pPr algn="ctr">
              <a:defRPr sz="2400" b="1" spc="-72">
                <a:solidFill>
                  <a:srgbClr val="FF4300"/>
                </a:solidFill>
                <a:latin typeface="+mn-lt"/>
                <a:ea typeface="+mn-ea"/>
                <a:cs typeface="+mn-cs"/>
                <a:sym typeface="Helvetica"/>
              </a:defRPr>
            </a:pPr>
            <a:endParaRPr sz="1000" dirty="0">
              <a:latin typeface="Helvetica Neue Light"/>
              <a:ea typeface="Helvetica Neue Light"/>
              <a:cs typeface="Helvetica Neue Light"/>
            </a:endParaRPr>
          </a:p>
        </p:txBody>
      </p:sp>
      <p:sp>
        <p:nvSpPr>
          <p:cNvPr id="106" name="Shape 1084"/>
          <p:cNvSpPr/>
          <p:nvPr/>
        </p:nvSpPr>
        <p:spPr>
          <a:xfrm>
            <a:off x="7049924" y="4362219"/>
            <a:ext cx="1131217" cy="228606"/>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Trends</a:t>
            </a:r>
          </a:p>
        </p:txBody>
      </p:sp>
      <p:sp>
        <p:nvSpPr>
          <p:cNvPr id="107" name="Shape 1085"/>
          <p:cNvSpPr/>
          <p:nvPr/>
        </p:nvSpPr>
        <p:spPr>
          <a:xfrm>
            <a:off x="7049924" y="4624456"/>
            <a:ext cx="1131217" cy="228607"/>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API Usage</a:t>
            </a:r>
          </a:p>
        </p:txBody>
      </p:sp>
      <p:sp>
        <p:nvSpPr>
          <p:cNvPr id="108" name="Shape 1086"/>
          <p:cNvSpPr/>
          <p:nvPr/>
        </p:nvSpPr>
        <p:spPr>
          <a:xfrm>
            <a:off x="7049924" y="4886682"/>
            <a:ext cx="1131217" cy="228607"/>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Customization</a:t>
            </a:r>
          </a:p>
        </p:txBody>
      </p:sp>
      <p:sp>
        <p:nvSpPr>
          <p:cNvPr id="109" name="Shape 1087"/>
          <p:cNvSpPr/>
          <p:nvPr/>
        </p:nvSpPr>
        <p:spPr>
          <a:xfrm>
            <a:off x="6969776" y="3853859"/>
            <a:ext cx="1291494" cy="265921"/>
          </a:xfrm>
          <a:prstGeom prst="rect">
            <a:avLst/>
          </a:prstGeom>
          <a:solidFill>
            <a:srgbClr val="1B97D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Analytics API</a:t>
            </a:r>
          </a:p>
        </p:txBody>
      </p:sp>
      <p:sp>
        <p:nvSpPr>
          <p:cNvPr id="110" name="Shape 1088"/>
          <p:cNvSpPr/>
          <p:nvPr/>
        </p:nvSpPr>
        <p:spPr>
          <a:xfrm>
            <a:off x="7040797" y="4118074"/>
            <a:ext cx="1149471" cy="23514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1B97D1"/>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Analytics Engine</a:t>
            </a:r>
          </a:p>
        </p:txBody>
      </p:sp>
      <p:sp>
        <p:nvSpPr>
          <p:cNvPr id="111" name="Shape 1089"/>
          <p:cNvSpPr/>
          <p:nvPr/>
        </p:nvSpPr>
        <p:spPr>
          <a:xfrm>
            <a:off x="4052693" y="3836903"/>
            <a:ext cx="1297586" cy="1615996"/>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57014" tIns="57014" rIns="57014" bIns="57014"/>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Gateway API</a:t>
            </a:r>
          </a:p>
        </p:txBody>
      </p:sp>
      <p:sp>
        <p:nvSpPr>
          <p:cNvPr id="112" name="Shape 1090"/>
          <p:cNvSpPr/>
          <p:nvPr/>
        </p:nvSpPr>
        <p:spPr>
          <a:xfrm>
            <a:off x="4135888" y="4085459"/>
            <a:ext cx="1131217" cy="228607"/>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Policies</a:t>
            </a:r>
          </a:p>
        </p:txBody>
      </p:sp>
      <p:sp>
        <p:nvSpPr>
          <p:cNvPr id="113" name="Shape 1091"/>
          <p:cNvSpPr/>
          <p:nvPr/>
        </p:nvSpPr>
        <p:spPr>
          <a:xfrm>
            <a:off x="4135888" y="4347686"/>
            <a:ext cx="1131217" cy="228607"/>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dirty="0">
                <a:latin typeface="Helvetica Neue Light"/>
                <a:cs typeface="Helvetica Neue Light"/>
              </a:rPr>
              <a:t>Proxies</a:t>
            </a:r>
          </a:p>
        </p:txBody>
      </p:sp>
      <p:sp>
        <p:nvSpPr>
          <p:cNvPr id="114" name="Shape 1092"/>
          <p:cNvSpPr/>
          <p:nvPr/>
        </p:nvSpPr>
        <p:spPr>
          <a:xfrm>
            <a:off x="4135888" y="4609913"/>
            <a:ext cx="1131217" cy="228607"/>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Node.js</a:t>
            </a:r>
          </a:p>
        </p:txBody>
      </p:sp>
      <p:sp>
        <p:nvSpPr>
          <p:cNvPr id="115" name="Shape 1093"/>
          <p:cNvSpPr/>
          <p:nvPr/>
        </p:nvSpPr>
        <p:spPr>
          <a:xfrm>
            <a:off x="4135888" y="4872130"/>
            <a:ext cx="1131217" cy="228606"/>
          </a:xfrm>
          <a:prstGeom prst="rect">
            <a:avLst/>
          </a:prstGeom>
          <a:solidFill>
            <a:srgbClr val="59AFE1"/>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Connectors</a:t>
            </a:r>
          </a:p>
        </p:txBody>
      </p:sp>
      <p:sp>
        <p:nvSpPr>
          <p:cNvPr id="116" name="Shape 1100"/>
          <p:cNvSpPr/>
          <p:nvPr/>
        </p:nvSpPr>
        <p:spPr>
          <a:xfrm>
            <a:off x="5536558" y="2992661"/>
            <a:ext cx="1297585" cy="262228"/>
          </a:xfrm>
          <a:prstGeom prst="rect">
            <a:avLst/>
          </a:prstGeom>
          <a:solidFill>
            <a:srgbClr val="696B6B"/>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SDKs</a:t>
            </a:r>
          </a:p>
        </p:txBody>
      </p:sp>
      <p:sp>
        <p:nvSpPr>
          <p:cNvPr id="117" name="Shape 1101"/>
          <p:cNvSpPr/>
          <p:nvPr/>
        </p:nvSpPr>
        <p:spPr>
          <a:xfrm>
            <a:off x="5190837" y="3321786"/>
            <a:ext cx="1989027" cy="262228"/>
          </a:xfrm>
          <a:prstGeom prst="rect">
            <a:avLst/>
          </a:prstGeom>
          <a:solidFill>
            <a:srgbClr val="1173B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lang="en-US" sz="1000" b="0" dirty="0">
                <a:latin typeface="Helvetica Neue Light"/>
                <a:cs typeface="Helvetica Neue Light"/>
              </a:rPr>
              <a:t>Apigee Edge APIs</a:t>
            </a:r>
            <a:endParaRPr sz="1000" b="0" dirty="0">
              <a:latin typeface="Helvetica Neue Light"/>
              <a:cs typeface="Helvetica Neue Light"/>
            </a:endParaRPr>
          </a:p>
        </p:txBody>
      </p:sp>
      <p:sp>
        <p:nvSpPr>
          <p:cNvPr id="118" name="Shape 1102"/>
          <p:cNvSpPr/>
          <p:nvPr/>
        </p:nvSpPr>
        <p:spPr>
          <a:xfrm>
            <a:off x="5536558" y="5965608"/>
            <a:ext cx="1297585" cy="302546"/>
          </a:xfrm>
          <a:prstGeom prst="rect">
            <a:avLst/>
          </a:prstGeom>
          <a:solidFill>
            <a:srgbClr val="86ABBC">
              <a:alpha val="24792"/>
            </a:srgbClr>
          </a:solidFill>
          <a:ln w="12700">
            <a:miter lim="400000"/>
          </a:ln>
        </p:spPr>
        <p:txBody>
          <a:bodyPr lIns="50679" tIns="50679" rIns="50679" bIns="50679"/>
          <a:lstStyle/>
          <a:p>
            <a:pPr algn="ctr">
              <a:defRPr sz="2400" b="1" spc="-72">
                <a:solidFill>
                  <a:srgbClr val="FF4300"/>
                </a:solidFill>
                <a:latin typeface="+mn-lt"/>
                <a:ea typeface="+mn-ea"/>
                <a:cs typeface="+mn-cs"/>
                <a:sym typeface="Helvetica"/>
              </a:defRPr>
            </a:pPr>
            <a:endParaRPr sz="1000" dirty="0">
              <a:latin typeface="Helvetica Neue Light"/>
              <a:ea typeface="Helvetica Neue Light"/>
              <a:cs typeface="Helvetica Neue Light"/>
            </a:endParaRPr>
          </a:p>
        </p:txBody>
      </p:sp>
      <p:sp>
        <p:nvSpPr>
          <p:cNvPr id="119" name="Shape 1103"/>
          <p:cNvSpPr/>
          <p:nvPr/>
        </p:nvSpPr>
        <p:spPr>
          <a:xfrm>
            <a:off x="5539855" y="5705798"/>
            <a:ext cx="1290970" cy="265921"/>
          </a:xfrm>
          <a:prstGeom prst="rect">
            <a:avLst/>
          </a:prstGeom>
          <a:solidFill>
            <a:srgbClr val="86ABBC"/>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Billing API</a:t>
            </a:r>
          </a:p>
        </p:txBody>
      </p:sp>
      <p:sp>
        <p:nvSpPr>
          <p:cNvPr id="120" name="Shape 1104"/>
          <p:cNvSpPr/>
          <p:nvPr/>
        </p:nvSpPr>
        <p:spPr>
          <a:xfrm>
            <a:off x="5541743" y="6006019"/>
            <a:ext cx="1288178" cy="24174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Monetization Engine</a:t>
            </a:r>
          </a:p>
        </p:txBody>
      </p:sp>
      <p:sp>
        <p:nvSpPr>
          <p:cNvPr id="121" name="Shape 1105"/>
          <p:cNvSpPr/>
          <p:nvPr/>
        </p:nvSpPr>
        <p:spPr>
          <a:xfrm>
            <a:off x="2818164" y="5835762"/>
            <a:ext cx="968374" cy="295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98A8"/>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2" name="Shape 1106"/>
          <p:cNvSpPr/>
          <p:nvPr/>
        </p:nvSpPr>
        <p:spPr>
          <a:xfrm>
            <a:off x="2818164" y="5369184"/>
            <a:ext cx="968374" cy="633496"/>
          </a:xfrm>
          <a:prstGeom prst="rect">
            <a:avLst/>
          </a:prstGeom>
          <a:solidFill>
            <a:srgbClr val="7798A8"/>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3" name="Shape 1107"/>
          <p:cNvSpPr/>
          <p:nvPr/>
        </p:nvSpPr>
        <p:spPr>
          <a:xfrm>
            <a:off x="2818164" y="5224921"/>
            <a:ext cx="968374" cy="2953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6ABBC"/>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4" name="Shape 1108"/>
          <p:cNvSpPr/>
          <p:nvPr/>
        </p:nvSpPr>
        <p:spPr>
          <a:xfrm>
            <a:off x="2890603" y="5614037"/>
            <a:ext cx="823494" cy="3625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dirty="0">
                <a:latin typeface="Helvetica Neue Light"/>
                <a:cs typeface="Helvetica Neue Light"/>
              </a:rPr>
              <a:t>Highly Available “NoSQL” Data</a:t>
            </a:r>
          </a:p>
        </p:txBody>
      </p:sp>
      <p:sp>
        <p:nvSpPr>
          <p:cNvPr id="125" name="Shape 1109"/>
          <p:cNvSpPr/>
          <p:nvPr/>
        </p:nvSpPr>
        <p:spPr>
          <a:xfrm>
            <a:off x="8562502" y="5775782"/>
            <a:ext cx="968374" cy="2953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6" name="Shape 1110"/>
          <p:cNvSpPr/>
          <p:nvPr/>
        </p:nvSpPr>
        <p:spPr>
          <a:xfrm>
            <a:off x="8562502" y="5309225"/>
            <a:ext cx="968374" cy="633495"/>
          </a:xfrm>
          <a:prstGeom prst="rect">
            <a:avLst/>
          </a:prstGeom>
          <a:solidFill>
            <a:srgbClr val="51A7F9"/>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7" name="Shape 1111"/>
          <p:cNvSpPr/>
          <p:nvPr/>
        </p:nvSpPr>
        <p:spPr>
          <a:xfrm>
            <a:off x="8593740" y="5554078"/>
            <a:ext cx="905917" cy="36256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defRPr sz="1800" spc="0">
                <a:solidFill>
                  <a:srgbClr val="000000"/>
                </a:solidFill>
              </a:defRPr>
            </a:pPr>
            <a:r>
              <a:rPr sz="1000" spc="-36" dirty="0">
                <a:solidFill>
                  <a:srgbClr val="FFFFFF"/>
                </a:solidFill>
                <a:latin typeface="Helvetica Neue Light"/>
                <a:ea typeface="Helvetica Neue Light"/>
                <a:cs typeface="Helvetica Neue Light"/>
                <a:sym typeface="Helvetica"/>
              </a:rPr>
              <a:t>Scalable </a:t>
            </a:r>
            <a:br>
              <a:rPr sz="1000" spc="-36" dirty="0">
                <a:solidFill>
                  <a:srgbClr val="FFFFFF"/>
                </a:solidFill>
                <a:latin typeface="Helvetica Neue Light"/>
                <a:ea typeface="Helvetica Neue Light"/>
                <a:cs typeface="Helvetica Neue Light"/>
                <a:sym typeface="Helvetica"/>
              </a:rPr>
            </a:br>
            <a:r>
              <a:rPr sz="1000" spc="-36" dirty="0">
                <a:solidFill>
                  <a:srgbClr val="FFFFFF"/>
                </a:solidFill>
                <a:latin typeface="Helvetica Neue Light"/>
                <a:ea typeface="Helvetica Neue Light"/>
                <a:cs typeface="Helvetica Neue Light"/>
                <a:sym typeface="Helvetica"/>
              </a:rPr>
              <a:t>Time-Series Data</a:t>
            </a:r>
          </a:p>
        </p:txBody>
      </p:sp>
      <p:sp>
        <p:nvSpPr>
          <p:cNvPr id="128" name="Shape 1112"/>
          <p:cNvSpPr/>
          <p:nvPr/>
        </p:nvSpPr>
        <p:spPr>
          <a:xfrm>
            <a:off x="8562502" y="5164962"/>
            <a:ext cx="968374" cy="295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CEF9"/>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29" name="Shape 1113"/>
          <p:cNvSpPr/>
          <p:nvPr/>
        </p:nvSpPr>
        <p:spPr>
          <a:xfrm>
            <a:off x="5893708" y="1718264"/>
            <a:ext cx="565841" cy="5664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30" name="Shape 1114"/>
          <p:cNvSpPr/>
          <p:nvPr/>
        </p:nvSpPr>
        <p:spPr>
          <a:xfrm>
            <a:off x="4894702" y="1718264"/>
            <a:ext cx="565841" cy="5664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31" name="Shape 1115"/>
          <p:cNvSpPr/>
          <p:nvPr/>
        </p:nvSpPr>
        <p:spPr>
          <a:xfrm>
            <a:off x="6943677" y="1718264"/>
            <a:ext cx="565841" cy="5664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32" name="Shape 1116"/>
          <p:cNvSpPr/>
          <p:nvPr/>
        </p:nvSpPr>
        <p:spPr>
          <a:xfrm>
            <a:off x="2230455" y="2002091"/>
            <a:ext cx="3993767" cy="4031425"/>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25340" tIns="25340" rIns="25340" bIns="25340" anchor="ctr"/>
          <a:lstStyle/>
          <a:p>
            <a:pPr algn="ctr">
              <a:defRPr sz="3200" spc="0">
                <a:solidFill>
                  <a:srgbClr val="000000"/>
                </a:solidFill>
              </a:defRPr>
            </a:pPr>
            <a:endParaRPr dirty="0">
              <a:latin typeface="Helvetica Neue Light"/>
              <a:ea typeface="Helvetica Neue Light"/>
              <a:cs typeface="Helvetica Neue Light"/>
            </a:endParaRPr>
          </a:p>
        </p:txBody>
      </p:sp>
      <p:sp>
        <p:nvSpPr>
          <p:cNvPr id="133" name="Shape 1117"/>
          <p:cNvSpPr/>
          <p:nvPr/>
        </p:nvSpPr>
        <p:spPr>
          <a:xfrm flipH="1">
            <a:off x="6105922" y="2002091"/>
            <a:ext cx="3908162" cy="4031425"/>
          </a:xfrm>
          <a:custGeom>
            <a:avLst/>
            <a:gdLst/>
            <a:ahLst/>
            <a:cxnLst>
              <a:cxn ang="0">
                <a:pos x="wd2" y="hd2"/>
              </a:cxn>
              <a:cxn ang="5400000">
                <a:pos x="wd2" y="hd2"/>
              </a:cxn>
              <a:cxn ang="10800000">
                <a:pos x="wd2" y="hd2"/>
              </a:cxn>
              <a:cxn ang="16200000">
                <a:pos x="wd2" y="hd2"/>
              </a:cxn>
            </a:cxnLst>
            <a:rect l="0" t="0" r="r" b="b"/>
            <a:pathLst>
              <a:path w="21600" h="21472" extrusionOk="0">
                <a:moveTo>
                  <a:pt x="21600" y="4"/>
                </a:moveTo>
                <a:lnTo>
                  <a:pt x="15387" y="4"/>
                </a:lnTo>
                <a:lnTo>
                  <a:pt x="11727" y="4"/>
                </a:lnTo>
                <a:cubicBezTo>
                  <a:pt x="11727" y="4"/>
                  <a:pt x="9361" y="-128"/>
                  <a:pt x="8233" y="1294"/>
                </a:cubicBezTo>
                <a:cubicBezTo>
                  <a:pt x="7105" y="2716"/>
                  <a:pt x="6000" y="3714"/>
                  <a:pt x="3801" y="3769"/>
                </a:cubicBezTo>
                <a:cubicBezTo>
                  <a:pt x="1601" y="3824"/>
                  <a:pt x="0" y="4823"/>
                  <a:pt x="0" y="6615"/>
                </a:cubicBezTo>
                <a:cubicBezTo>
                  <a:pt x="0" y="8408"/>
                  <a:pt x="0" y="21472"/>
                  <a:pt x="0" y="21472"/>
                </a:cubicBezTo>
              </a:path>
            </a:pathLst>
          </a:custGeom>
          <a:ln w="50800">
            <a:solidFill>
              <a:srgbClr val="FF4300"/>
            </a:solidFill>
            <a:custDash>
              <a:ds d="200000" sp="200000"/>
            </a:custDash>
            <a:miter lim="400000"/>
          </a:ln>
        </p:spPr>
        <p:txBody>
          <a:bodyPr lIns="25340" tIns="25340" rIns="25340" bIns="25340" anchor="ctr"/>
          <a:lstStyle/>
          <a:p>
            <a:pPr algn="ctr">
              <a:defRPr sz="3200" spc="0">
                <a:solidFill>
                  <a:srgbClr val="000000"/>
                </a:solidFill>
              </a:defRPr>
            </a:pPr>
            <a:endParaRPr dirty="0">
              <a:latin typeface="Helvetica Neue Light"/>
              <a:ea typeface="Helvetica Neue Light"/>
              <a:cs typeface="Helvetica Neue Light"/>
            </a:endParaRPr>
          </a:p>
        </p:txBody>
      </p:sp>
      <p:sp>
        <p:nvSpPr>
          <p:cNvPr id="134" name="Shape 1118"/>
          <p:cNvSpPr/>
          <p:nvPr/>
        </p:nvSpPr>
        <p:spPr>
          <a:xfrm>
            <a:off x="2801123" y="1958533"/>
            <a:ext cx="308295" cy="161959"/>
          </a:xfrm>
          <a:custGeom>
            <a:avLst/>
            <a:gdLst/>
            <a:ahLst/>
            <a:cxnLst>
              <a:cxn ang="0">
                <a:pos x="wd2" y="hd2"/>
              </a:cxn>
              <a:cxn ang="5400000">
                <a:pos x="wd2" y="hd2"/>
              </a:cxn>
              <a:cxn ang="10800000">
                <a:pos x="wd2" y="hd2"/>
              </a:cxn>
              <a:cxn ang="16200000">
                <a:pos x="wd2" y="hd2"/>
              </a:cxn>
            </a:cxnLst>
            <a:rect l="0" t="0" r="r" b="b"/>
            <a:pathLst>
              <a:path w="21600" h="21600" extrusionOk="0">
                <a:moveTo>
                  <a:pt x="18873" y="21600"/>
                </a:moveTo>
                <a:cubicBezTo>
                  <a:pt x="20364" y="14336"/>
                  <a:pt x="21276" y="7109"/>
                  <a:pt x="21600" y="0"/>
                </a:cubicBezTo>
                <a:lnTo>
                  <a:pt x="0" y="0"/>
                </a:lnTo>
                <a:cubicBezTo>
                  <a:pt x="324" y="7109"/>
                  <a:pt x="1235" y="14336"/>
                  <a:pt x="2726" y="21600"/>
                </a:cubicBezTo>
                <a:cubicBezTo>
                  <a:pt x="2726" y="21600"/>
                  <a:pt x="18873" y="21600"/>
                  <a:pt x="18873" y="2160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35" name="Shape 1119"/>
          <p:cNvSpPr/>
          <p:nvPr/>
        </p:nvSpPr>
        <p:spPr>
          <a:xfrm>
            <a:off x="2801123" y="1774658"/>
            <a:ext cx="312157" cy="161966"/>
          </a:xfrm>
          <a:custGeom>
            <a:avLst/>
            <a:gdLst/>
            <a:ahLst/>
            <a:cxnLst>
              <a:cxn ang="0">
                <a:pos x="wd2" y="hd2"/>
              </a:cxn>
              <a:cxn ang="5400000">
                <a:pos x="wd2" y="hd2"/>
              </a:cxn>
              <a:cxn ang="10800000">
                <a:pos x="wd2" y="hd2"/>
              </a:cxn>
              <a:cxn ang="16200000">
                <a:pos x="wd2" y="hd2"/>
              </a:cxn>
            </a:cxnLst>
            <a:rect l="0" t="0" r="r" b="b"/>
            <a:pathLst>
              <a:path w="21354" h="21600" extrusionOk="0">
                <a:moveTo>
                  <a:pt x="19925" y="0"/>
                </a:moveTo>
                <a:lnTo>
                  <a:pt x="1429" y="0"/>
                </a:lnTo>
                <a:cubicBezTo>
                  <a:pt x="341" y="6996"/>
                  <a:pt x="-123" y="14228"/>
                  <a:pt x="28" y="21600"/>
                </a:cubicBezTo>
                <a:lnTo>
                  <a:pt x="21326" y="21600"/>
                </a:lnTo>
                <a:cubicBezTo>
                  <a:pt x="21477" y="14228"/>
                  <a:pt x="21013" y="6996"/>
                  <a:pt x="19925"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36" name="Shape 1120"/>
          <p:cNvSpPr/>
          <p:nvPr/>
        </p:nvSpPr>
        <p:spPr>
          <a:xfrm>
            <a:off x="3100450" y="1958533"/>
            <a:ext cx="219262" cy="1619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487" y="21600"/>
                </a:lnTo>
                <a:cubicBezTo>
                  <a:pt x="19366" y="15221"/>
                  <a:pt x="21176" y="7868"/>
                  <a:pt x="21600" y="0"/>
                </a:cubicBezTo>
                <a:lnTo>
                  <a:pt x="3591" y="0"/>
                </a:lnTo>
                <a:cubicBezTo>
                  <a:pt x="3164" y="7130"/>
                  <a:pt x="1973" y="14361"/>
                  <a:pt x="0" y="2160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37" name="Shape 1121"/>
          <p:cNvSpPr/>
          <p:nvPr/>
        </p:nvSpPr>
        <p:spPr>
          <a:xfrm>
            <a:off x="2855538" y="2149219"/>
            <a:ext cx="210594" cy="149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19" y="7176"/>
                  <a:pt x="5146" y="14374"/>
                  <a:pt x="8783" y="21530"/>
                </a:cubicBezTo>
                <a:cubicBezTo>
                  <a:pt x="9414" y="21576"/>
                  <a:pt x="10049" y="21600"/>
                  <a:pt x="10688" y="21600"/>
                </a:cubicBezTo>
                <a:cubicBezTo>
                  <a:pt x="11406" y="21600"/>
                  <a:pt x="12119" y="21564"/>
                  <a:pt x="12827" y="21507"/>
                </a:cubicBezTo>
                <a:cubicBezTo>
                  <a:pt x="16460" y="14359"/>
                  <a:pt x="19384" y="7168"/>
                  <a:pt x="21600" y="0"/>
                </a:cubicBezTo>
                <a:cubicBezTo>
                  <a:pt x="21600" y="0"/>
                  <a:pt x="0" y="0"/>
                  <a:pt x="0"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38" name="Shape 1122"/>
          <p:cNvSpPr/>
          <p:nvPr/>
        </p:nvSpPr>
        <p:spPr>
          <a:xfrm>
            <a:off x="2828325" y="1577172"/>
            <a:ext cx="254384" cy="1761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21" y="14065"/>
                  <a:pt x="16760" y="6851"/>
                  <a:pt x="12725" y="96"/>
                </a:cubicBezTo>
                <a:cubicBezTo>
                  <a:pt x="12088" y="39"/>
                  <a:pt x="11448" y="0"/>
                  <a:pt x="10801" y="0"/>
                </a:cubicBezTo>
                <a:cubicBezTo>
                  <a:pt x="10356" y="0"/>
                  <a:pt x="9916" y="13"/>
                  <a:pt x="9475" y="37"/>
                </a:cubicBezTo>
                <a:cubicBezTo>
                  <a:pt x="9274" y="50"/>
                  <a:pt x="9077" y="76"/>
                  <a:pt x="8877" y="93"/>
                </a:cubicBezTo>
                <a:cubicBezTo>
                  <a:pt x="4841" y="6849"/>
                  <a:pt x="1880" y="14064"/>
                  <a:pt x="0" y="21600"/>
                </a:cubicBezTo>
                <a:cubicBezTo>
                  <a:pt x="0" y="21600"/>
                  <a:pt x="21600" y="21600"/>
                  <a:pt x="21600" y="2160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39" name="Shape 1123"/>
          <p:cNvSpPr/>
          <p:nvPr/>
        </p:nvSpPr>
        <p:spPr>
          <a:xfrm>
            <a:off x="3012009" y="1577172"/>
            <a:ext cx="252930" cy="1716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018" y="10289"/>
                  <a:pt x="9180" y="2150"/>
                  <a:pt x="0" y="0"/>
                </a:cubicBezTo>
                <a:cubicBezTo>
                  <a:pt x="3655" y="6779"/>
                  <a:pt x="6343" y="14031"/>
                  <a:pt x="8066" y="21600"/>
                </a:cubicBezTo>
                <a:cubicBezTo>
                  <a:pt x="8066" y="21600"/>
                  <a:pt x="21600" y="21600"/>
                  <a:pt x="21600" y="2160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0" name="Shape 1124"/>
          <p:cNvSpPr/>
          <p:nvPr/>
        </p:nvSpPr>
        <p:spPr>
          <a:xfrm>
            <a:off x="3114066" y="1774658"/>
            <a:ext cx="201649" cy="161966"/>
          </a:xfrm>
          <a:custGeom>
            <a:avLst/>
            <a:gdLst/>
            <a:ahLst/>
            <a:cxnLst>
              <a:cxn ang="0">
                <a:pos x="wd2" y="hd2"/>
              </a:cxn>
              <a:cxn ang="5400000">
                <a:pos x="wd2" y="hd2"/>
              </a:cxn>
              <a:cxn ang="10800000">
                <a:pos x="wd2" y="hd2"/>
              </a:cxn>
              <a:cxn ang="16200000">
                <a:pos x="wd2" y="hd2"/>
              </a:cxn>
            </a:cxnLst>
            <a:rect l="0" t="0" r="r" b="b"/>
            <a:pathLst>
              <a:path w="21600" h="21600" extrusionOk="0">
                <a:moveTo>
                  <a:pt x="17588" y="0"/>
                </a:moveTo>
                <a:lnTo>
                  <a:pt x="0" y="0"/>
                </a:lnTo>
                <a:cubicBezTo>
                  <a:pt x="1588" y="7003"/>
                  <a:pt x="2277" y="14238"/>
                  <a:pt x="2057" y="21600"/>
                </a:cubicBezTo>
                <a:lnTo>
                  <a:pt x="21593" y="21600"/>
                </a:lnTo>
                <a:cubicBezTo>
                  <a:pt x="21594" y="21486"/>
                  <a:pt x="21600" y="21373"/>
                  <a:pt x="21600" y="21258"/>
                </a:cubicBezTo>
                <a:cubicBezTo>
                  <a:pt x="21600" y="13627"/>
                  <a:pt x="20151" y="6412"/>
                  <a:pt x="17588"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1" name="Shape 1125"/>
          <p:cNvSpPr/>
          <p:nvPr/>
        </p:nvSpPr>
        <p:spPr>
          <a:xfrm>
            <a:off x="3012009" y="2149219"/>
            <a:ext cx="240060" cy="145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854" y="19470"/>
                  <a:pt x="16557" y="11435"/>
                  <a:pt x="21600" y="0"/>
                </a:cubicBezTo>
                <a:lnTo>
                  <a:pt x="7148" y="0"/>
                </a:lnTo>
                <a:cubicBezTo>
                  <a:pt x="5340" y="7234"/>
                  <a:pt x="2950" y="14459"/>
                  <a:pt x="0" y="2160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2" name="Shape 1126"/>
          <p:cNvSpPr/>
          <p:nvPr/>
        </p:nvSpPr>
        <p:spPr>
          <a:xfrm>
            <a:off x="2665050" y="2149219"/>
            <a:ext cx="239010" cy="14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075" y="11495"/>
                  <a:pt x="12775" y="19528"/>
                  <a:pt x="21600" y="21600"/>
                </a:cubicBezTo>
                <a:cubicBezTo>
                  <a:pt x="18632" y="14459"/>
                  <a:pt x="16228" y="7234"/>
                  <a:pt x="14410" y="0"/>
                </a:cubicBezTo>
                <a:cubicBezTo>
                  <a:pt x="14410" y="0"/>
                  <a:pt x="0" y="0"/>
                  <a:pt x="0"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3" name="Shape 1127"/>
          <p:cNvSpPr/>
          <p:nvPr/>
        </p:nvSpPr>
        <p:spPr>
          <a:xfrm>
            <a:off x="2597020" y="1958533"/>
            <a:ext cx="219104" cy="161959"/>
          </a:xfrm>
          <a:custGeom>
            <a:avLst/>
            <a:gdLst/>
            <a:ahLst/>
            <a:cxnLst>
              <a:cxn ang="0">
                <a:pos x="wd2" y="hd2"/>
              </a:cxn>
              <a:cxn ang="5400000">
                <a:pos x="wd2" y="hd2"/>
              </a:cxn>
              <a:cxn ang="10800000">
                <a:pos x="wd2" y="hd2"/>
              </a:cxn>
              <a:cxn ang="16200000">
                <a:pos x="wd2" y="hd2"/>
              </a:cxn>
            </a:cxnLst>
            <a:rect l="0" t="0" r="r" b="b"/>
            <a:pathLst>
              <a:path w="21600" h="21600" extrusionOk="0">
                <a:moveTo>
                  <a:pt x="18008" y="0"/>
                </a:moveTo>
                <a:lnTo>
                  <a:pt x="0" y="0"/>
                </a:lnTo>
                <a:cubicBezTo>
                  <a:pt x="506" y="7879"/>
                  <a:pt x="2356" y="15226"/>
                  <a:pt x="5233" y="21600"/>
                </a:cubicBezTo>
                <a:lnTo>
                  <a:pt x="21600" y="21600"/>
                </a:lnTo>
                <a:cubicBezTo>
                  <a:pt x="19626" y="14361"/>
                  <a:pt x="18435" y="7130"/>
                  <a:pt x="18008"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4" name="Shape 1128"/>
          <p:cNvSpPr/>
          <p:nvPr/>
        </p:nvSpPr>
        <p:spPr>
          <a:xfrm>
            <a:off x="2597030" y="1774658"/>
            <a:ext cx="201949" cy="1619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641" y="0"/>
                </a:lnTo>
                <a:cubicBezTo>
                  <a:pt x="1300" y="6143"/>
                  <a:pt x="0" y="13053"/>
                  <a:pt x="0" y="20419"/>
                </a:cubicBezTo>
                <a:cubicBezTo>
                  <a:pt x="0" y="20815"/>
                  <a:pt x="16" y="21206"/>
                  <a:pt x="23" y="21600"/>
                </a:cubicBezTo>
                <a:lnTo>
                  <a:pt x="19545" y="21600"/>
                </a:lnTo>
                <a:cubicBezTo>
                  <a:pt x="19326" y="14238"/>
                  <a:pt x="20013" y="7003"/>
                  <a:pt x="21600"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5" name="Shape 1129"/>
          <p:cNvSpPr/>
          <p:nvPr/>
        </p:nvSpPr>
        <p:spPr>
          <a:xfrm>
            <a:off x="2644651" y="1577172"/>
            <a:ext cx="257383" cy="171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2183" y="2071"/>
                  <a:pt x="4403" y="10158"/>
                  <a:pt x="0" y="21600"/>
                </a:cubicBezTo>
                <a:lnTo>
                  <a:pt x="13653" y="21600"/>
                </a:lnTo>
                <a:cubicBezTo>
                  <a:pt x="15349" y="14030"/>
                  <a:pt x="17998" y="6778"/>
                  <a:pt x="21600" y="0"/>
                </a:cubicBezTo>
                <a:close/>
              </a:path>
            </a:pathLst>
          </a:custGeom>
          <a:solidFill>
            <a:srgbClr val="51A7F9"/>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46" name="Shape 1130"/>
          <p:cNvSpPr/>
          <p:nvPr/>
        </p:nvSpPr>
        <p:spPr>
          <a:xfrm>
            <a:off x="2958366" y="2382414"/>
            <a:ext cx="0" cy="178196"/>
          </a:xfrm>
          <a:prstGeom prst="line">
            <a:avLst/>
          </a:prstGeom>
          <a:ln w="50800">
            <a:solidFill>
              <a:srgbClr val="51A7F9"/>
            </a:solidFill>
            <a:custDash>
              <a:ds d="200000" sp="200000"/>
            </a:custDash>
            <a:miter lim="400000"/>
          </a:ln>
        </p:spPr>
        <p:txBody>
          <a:bodyPr lIns="25340" tIns="25340" rIns="25340" bIns="25340" anchor="ctr"/>
          <a:lstStyle/>
          <a:p>
            <a:pPr algn="ctr">
              <a:defRPr sz="3200" spc="0">
                <a:solidFill>
                  <a:srgbClr val="000000"/>
                </a:solidFill>
              </a:defRPr>
            </a:pPr>
            <a:endParaRPr sz="1000" spc="-20" dirty="0">
              <a:latin typeface="Helvetica Neue Light"/>
              <a:ea typeface="Helvetica Neue Light"/>
              <a:cs typeface="Helvetica Neue Light"/>
            </a:endParaRPr>
          </a:p>
        </p:txBody>
      </p:sp>
      <p:sp>
        <p:nvSpPr>
          <p:cNvPr id="147" name="Shape 1131"/>
          <p:cNvSpPr/>
          <p:nvPr/>
        </p:nvSpPr>
        <p:spPr>
          <a:xfrm>
            <a:off x="3106542" y="2355222"/>
            <a:ext cx="66675" cy="153476"/>
          </a:xfrm>
          <a:prstGeom prst="line">
            <a:avLst/>
          </a:prstGeom>
          <a:ln w="50800">
            <a:solidFill>
              <a:srgbClr val="51A7F9"/>
            </a:solidFill>
            <a:custDash>
              <a:ds d="200000" sp="200000"/>
            </a:custDash>
            <a:miter lim="400000"/>
          </a:ln>
        </p:spPr>
        <p:txBody>
          <a:bodyPr lIns="25340" tIns="25340" rIns="25340" bIns="25340" anchor="ctr"/>
          <a:lstStyle/>
          <a:p>
            <a:pPr algn="ctr">
              <a:defRPr sz="3200" spc="0">
                <a:solidFill>
                  <a:srgbClr val="000000"/>
                </a:solidFill>
              </a:defRPr>
            </a:pPr>
            <a:endParaRPr sz="1000" spc="-20" dirty="0">
              <a:latin typeface="Helvetica Neue Light"/>
              <a:ea typeface="Helvetica Neue Light"/>
              <a:cs typeface="Helvetica Neue Light"/>
            </a:endParaRPr>
          </a:p>
        </p:txBody>
      </p:sp>
      <p:sp>
        <p:nvSpPr>
          <p:cNvPr id="148" name="Shape 1132"/>
          <p:cNvSpPr/>
          <p:nvPr/>
        </p:nvSpPr>
        <p:spPr>
          <a:xfrm>
            <a:off x="3239881" y="2278589"/>
            <a:ext cx="110566" cy="135402"/>
          </a:xfrm>
          <a:prstGeom prst="line">
            <a:avLst/>
          </a:prstGeom>
          <a:ln w="50800">
            <a:solidFill>
              <a:srgbClr val="51A7F9"/>
            </a:solidFill>
            <a:custDash>
              <a:ds d="200000" sp="200000"/>
            </a:custDash>
            <a:miter lim="400000"/>
          </a:ln>
        </p:spPr>
        <p:txBody>
          <a:bodyPr lIns="25340" tIns="25340" rIns="25340" bIns="25340" anchor="ctr"/>
          <a:lstStyle/>
          <a:p>
            <a:pPr algn="ctr">
              <a:defRPr sz="3200" spc="0">
                <a:solidFill>
                  <a:srgbClr val="000000"/>
                </a:solidFill>
              </a:defRPr>
            </a:pPr>
            <a:endParaRPr sz="1000" spc="-20" dirty="0">
              <a:latin typeface="Helvetica Neue Light"/>
              <a:ea typeface="Helvetica Neue Light"/>
              <a:cs typeface="Helvetica Neue Light"/>
            </a:endParaRPr>
          </a:p>
        </p:txBody>
      </p:sp>
      <p:sp>
        <p:nvSpPr>
          <p:cNvPr id="149" name="Shape 1133"/>
          <p:cNvSpPr/>
          <p:nvPr/>
        </p:nvSpPr>
        <p:spPr>
          <a:xfrm>
            <a:off x="3338669" y="2167348"/>
            <a:ext cx="152653" cy="88434"/>
          </a:xfrm>
          <a:prstGeom prst="line">
            <a:avLst/>
          </a:prstGeom>
          <a:ln w="50800">
            <a:solidFill>
              <a:srgbClr val="51A7F9"/>
            </a:solidFill>
            <a:custDash>
              <a:ds d="200000" sp="200000"/>
            </a:custDash>
            <a:miter lim="400000"/>
          </a:ln>
        </p:spPr>
        <p:txBody>
          <a:bodyPr lIns="25340" tIns="25340" rIns="25340" bIns="25340" anchor="ctr"/>
          <a:lstStyle/>
          <a:p>
            <a:pPr algn="ctr">
              <a:defRPr sz="3200" spc="0">
                <a:solidFill>
                  <a:srgbClr val="000000"/>
                </a:solidFill>
              </a:defRPr>
            </a:pPr>
            <a:endParaRPr spc="-20" dirty="0">
              <a:latin typeface="Helvetica Neue Light"/>
              <a:ea typeface="Helvetica Neue Light"/>
              <a:cs typeface="Helvetica Neue Light"/>
            </a:endParaRPr>
          </a:p>
        </p:txBody>
      </p:sp>
      <p:sp>
        <p:nvSpPr>
          <p:cNvPr id="150" name="Shape 1134"/>
          <p:cNvSpPr/>
          <p:nvPr/>
        </p:nvSpPr>
        <p:spPr>
          <a:xfrm>
            <a:off x="3385577" y="2028919"/>
            <a:ext cx="179816" cy="21689"/>
          </a:xfrm>
          <a:prstGeom prst="line">
            <a:avLst/>
          </a:prstGeom>
          <a:ln w="50800">
            <a:solidFill>
              <a:srgbClr val="51A7F9"/>
            </a:solidFill>
            <a:custDash>
              <a:ds d="200000" sp="200000"/>
            </a:custDash>
            <a:miter lim="400000"/>
          </a:ln>
        </p:spPr>
        <p:txBody>
          <a:bodyPr lIns="25340" tIns="25340" rIns="25340" bIns="25340" anchor="ctr"/>
          <a:lstStyle/>
          <a:p>
            <a:pPr algn="ctr">
              <a:defRPr sz="3200" spc="0">
                <a:solidFill>
                  <a:srgbClr val="000000"/>
                </a:solidFill>
              </a:defRPr>
            </a:pPr>
            <a:endParaRPr spc="-20" dirty="0">
              <a:latin typeface="Helvetica Neue Light"/>
              <a:ea typeface="Helvetica Neue Light"/>
              <a:cs typeface="Helvetica Neue Light"/>
            </a:endParaRPr>
          </a:p>
        </p:txBody>
      </p:sp>
      <p:sp>
        <p:nvSpPr>
          <p:cNvPr id="151" name="Shape 1135"/>
          <p:cNvSpPr/>
          <p:nvPr/>
        </p:nvSpPr>
        <p:spPr>
          <a:xfrm>
            <a:off x="4631361" y="1372746"/>
            <a:ext cx="1090099" cy="1846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r>
              <a:rPr lang="en-US" sz="1200" spc="-20" dirty="0">
                <a:solidFill>
                  <a:srgbClr val="FF4300"/>
                </a:solidFill>
                <a:latin typeface="Helvetica Neue Light"/>
                <a:ea typeface="Helvetica Neue Light"/>
                <a:cs typeface="Helvetica Neue Light"/>
              </a:rPr>
              <a:t>Self-Service</a:t>
            </a:r>
            <a:endParaRPr sz="1200" spc="-20" dirty="0">
              <a:solidFill>
                <a:srgbClr val="FF4300"/>
              </a:solidFill>
              <a:latin typeface="Helvetica Neue Light"/>
              <a:ea typeface="Helvetica Neue Light"/>
              <a:cs typeface="Helvetica Neue Light"/>
            </a:endParaRPr>
          </a:p>
        </p:txBody>
      </p:sp>
      <p:sp>
        <p:nvSpPr>
          <p:cNvPr id="152" name="Shape 1136"/>
          <p:cNvSpPr/>
          <p:nvPr/>
        </p:nvSpPr>
        <p:spPr>
          <a:xfrm>
            <a:off x="5634024" y="1280413"/>
            <a:ext cx="1090099"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r>
              <a:rPr lang="en-US" sz="1200" spc="-20" dirty="0">
                <a:solidFill>
                  <a:srgbClr val="FF4300"/>
                </a:solidFill>
                <a:latin typeface="Helvetica Neue Light"/>
                <a:ea typeface="Helvetica Neue Light"/>
                <a:cs typeface="Helvetica Neue Light"/>
              </a:rPr>
              <a:t>Alerting and </a:t>
            </a:r>
            <a:r>
              <a:rPr sz="1200" spc="-20" dirty="0">
                <a:solidFill>
                  <a:srgbClr val="FF4300"/>
                </a:solidFill>
                <a:latin typeface="Helvetica Neue Light"/>
                <a:ea typeface="Helvetica Neue Light"/>
                <a:cs typeface="Helvetica Neue Light"/>
              </a:rPr>
              <a:t>Monitoring</a:t>
            </a:r>
            <a:endParaRPr sz="1200" spc="-20" dirty="0">
              <a:solidFill>
                <a:srgbClr val="FF4300"/>
              </a:solidFill>
              <a:latin typeface="Helvetica Neue Light"/>
              <a:ea typeface="Helvetica Neue Light"/>
              <a:cs typeface="Helvetica Neue Light"/>
            </a:endParaRPr>
          </a:p>
        </p:txBody>
      </p:sp>
      <p:sp>
        <p:nvSpPr>
          <p:cNvPr id="153" name="Shape 1137"/>
          <p:cNvSpPr/>
          <p:nvPr/>
        </p:nvSpPr>
        <p:spPr>
          <a:xfrm>
            <a:off x="6533977" y="1280413"/>
            <a:ext cx="1389886"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sz="1800" spc="0">
                <a:solidFill>
                  <a:srgbClr val="000000"/>
                </a:solidFill>
              </a:defRPr>
            </a:pPr>
            <a:r>
              <a:rPr sz="1200" spc="-20" dirty="0">
                <a:solidFill>
                  <a:srgbClr val="FF4300"/>
                </a:solidFill>
                <a:latin typeface="Helvetica Neue Light"/>
                <a:ea typeface="Helvetica Neue Light"/>
                <a:cs typeface="Helvetica Neue Light"/>
                <a:sym typeface="Helvetica"/>
              </a:rPr>
              <a:t>Authentication</a:t>
            </a:r>
          </a:p>
          <a:p>
            <a:pPr algn="ctr">
              <a:defRPr sz="1800" spc="0">
                <a:solidFill>
                  <a:srgbClr val="000000"/>
                </a:solidFill>
              </a:defRPr>
            </a:pPr>
            <a:r>
              <a:rPr lang="en-US" sz="1200" spc="-20" dirty="0">
                <a:solidFill>
                  <a:srgbClr val="FF4300"/>
                </a:solidFill>
                <a:latin typeface="Helvetica Neue Light"/>
                <a:ea typeface="Helvetica Neue Light"/>
                <a:cs typeface="Helvetica Neue Light"/>
                <a:sym typeface="Helvetica"/>
              </a:rPr>
              <a:t>a</a:t>
            </a:r>
            <a:r>
              <a:rPr sz="1200" spc="-20" dirty="0">
                <a:solidFill>
                  <a:srgbClr val="FF4300"/>
                </a:solidFill>
                <a:latin typeface="Helvetica Neue Light"/>
                <a:ea typeface="Helvetica Neue Light"/>
                <a:cs typeface="Helvetica Neue Light"/>
                <a:sym typeface="Helvetica"/>
              </a:rPr>
              <a:t>nd </a:t>
            </a:r>
            <a:r>
              <a:rPr lang="en-US" sz="1200" spc="-20" dirty="0">
                <a:solidFill>
                  <a:srgbClr val="FF4300"/>
                </a:solidFill>
                <a:latin typeface="Helvetica Neue Light"/>
                <a:ea typeface="Helvetica Neue Light"/>
                <a:cs typeface="Helvetica Neue Light"/>
                <a:sym typeface="Helvetica"/>
              </a:rPr>
              <a:t>a</a:t>
            </a:r>
            <a:r>
              <a:rPr sz="1200" spc="-20" dirty="0">
                <a:solidFill>
                  <a:srgbClr val="FF4300"/>
                </a:solidFill>
                <a:latin typeface="Helvetica Neue Light"/>
                <a:ea typeface="Helvetica Neue Light"/>
                <a:cs typeface="Helvetica Neue Light"/>
                <a:sym typeface="Helvetica"/>
              </a:rPr>
              <a:t>uthorization</a:t>
            </a:r>
            <a:endParaRPr sz="1200" spc="-20" dirty="0">
              <a:solidFill>
                <a:srgbClr val="FF4300"/>
              </a:solidFill>
              <a:latin typeface="Helvetica Neue Light"/>
              <a:ea typeface="Helvetica Neue Light"/>
              <a:cs typeface="Helvetica Neue Light"/>
              <a:sym typeface="Helvetica"/>
            </a:endParaRPr>
          </a:p>
        </p:txBody>
      </p:sp>
      <p:sp>
        <p:nvSpPr>
          <p:cNvPr id="154" name="Shape 1138"/>
          <p:cNvSpPr/>
          <p:nvPr/>
        </p:nvSpPr>
        <p:spPr>
          <a:xfrm>
            <a:off x="1309584" y="1635370"/>
            <a:ext cx="1214102" cy="8670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lgn="ctr">
              <a:defRPr sz="1800" spc="0">
                <a:solidFill>
                  <a:srgbClr val="000000"/>
                </a:solidFill>
              </a:defRPr>
            </a:pPr>
            <a:r>
              <a:rPr sz="1200" spc="-20" dirty="0">
                <a:solidFill>
                  <a:schemeClr val="bg1">
                    <a:lumMod val="50000"/>
                  </a:schemeClr>
                </a:solidFill>
                <a:latin typeface="Helvetica Neue Light"/>
                <a:ea typeface="Helvetica Neue Light"/>
                <a:cs typeface="Helvetica Neue Light"/>
                <a:sym typeface="Helvetica"/>
              </a:rPr>
              <a:t>1</a:t>
            </a:r>
            <a:r>
              <a:rPr lang="en-US" sz="1200" spc="-20" dirty="0">
                <a:solidFill>
                  <a:schemeClr val="bg1">
                    <a:lumMod val="50000"/>
                  </a:schemeClr>
                </a:solidFill>
                <a:latin typeface="Helvetica Neue Light"/>
                <a:ea typeface="Helvetica Neue Light"/>
                <a:cs typeface="Helvetica Neue Light"/>
                <a:sym typeface="Helvetica"/>
              </a:rPr>
              <a:t>9</a:t>
            </a:r>
            <a:r>
              <a:rPr sz="1200" spc="-20" dirty="0">
                <a:solidFill>
                  <a:schemeClr val="bg1">
                    <a:lumMod val="50000"/>
                  </a:schemeClr>
                </a:solidFill>
                <a:latin typeface="Helvetica Neue Light"/>
                <a:ea typeface="Helvetica Neue Light"/>
                <a:cs typeface="Helvetica Neue Light"/>
                <a:sym typeface="Helvetica"/>
              </a:rPr>
              <a:t> Data </a:t>
            </a:r>
            <a:r>
              <a:rPr lang="en-US" sz="1200" spc="-20" dirty="0">
                <a:solidFill>
                  <a:schemeClr val="bg1">
                    <a:lumMod val="50000"/>
                  </a:schemeClr>
                </a:solidFill>
                <a:latin typeface="Helvetica Neue Light"/>
                <a:ea typeface="Helvetica Neue Light"/>
                <a:cs typeface="Helvetica Neue Light"/>
                <a:sym typeface="Helvetica"/>
              </a:rPr>
              <a:t>c</a:t>
            </a:r>
            <a:r>
              <a:rPr sz="1200" spc="-20" dirty="0">
                <a:solidFill>
                  <a:schemeClr val="bg1">
                    <a:lumMod val="50000"/>
                  </a:schemeClr>
                </a:solidFill>
                <a:latin typeface="Helvetica Neue Light"/>
                <a:ea typeface="Helvetica Neue Light"/>
                <a:cs typeface="Helvetica Neue Light"/>
                <a:sym typeface="Helvetica"/>
              </a:rPr>
              <a:t>enters</a:t>
            </a:r>
            <a:endParaRPr sz="1200" spc="-20" dirty="0">
              <a:solidFill>
                <a:schemeClr val="bg1">
                  <a:lumMod val="50000"/>
                </a:schemeClr>
              </a:solidFill>
              <a:latin typeface="Helvetica Neue Light"/>
              <a:ea typeface="Helvetica Neue Light"/>
              <a:cs typeface="Helvetica Neue Light"/>
              <a:sym typeface="Helvetica"/>
            </a:endParaRPr>
          </a:p>
          <a:p>
            <a:pPr algn="ctr">
              <a:defRPr sz="1800" spc="0">
                <a:solidFill>
                  <a:srgbClr val="000000"/>
                </a:solidFill>
              </a:defRPr>
            </a:pPr>
            <a:r>
              <a:rPr lang="en-US" sz="1200" spc="-20" dirty="0">
                <a:solidFill>
                  <a:schemeClr val="bg1">
                    <a:lumMod val="50000"/>
                  </a:schemeClr>
                </a:solidFill>
                <a:latin typeface="Helvetica Neue Light"/>
                <a:ea typeface="Helvetica Neue Light"/>
                <a:cs typeface="Helvetica Neue Light"/>
                <a:sym typeface="Helvetica"/>
              </a:rPr>
              <a:t>7</a:t>
            </a:r>
            <a:r>
              <a:rPr sz="1200" spc="-20" dirty="0">
                <a:solidFill>
                  <a:schemeClr val="bg1">
                    <a:lumMod val="50000"/>
                  </a:schemeClr>
                </a:solidFill>
                <a:latin typeface="Helvetica Neue Light"/>
                <a:ea typeface="Helvetica Neue Light"/>
                <a:cs typeface="Helvetica Neue Light"/>
                <a:sym typeface="Helvetica"/>
              </a:rPr>
              <a:t> Geographical locations</a:t>
            </a:r>
          </a:p>
        </p:txBody>
      </p:sp>
      <p:sp>
        <p:nvSpPr>
          <p:cNvPr id="155" name="Shape 1144"/>
          <p:cNvSpPr/>
          <p:nvPr/>
        </p:nvSpPr>
        <p:spPr>
          <a:xfrm>
            <a:off x="5592906" y="4351378"/>
            <a:ext cx="1131217" cy="228607"/>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Collections</a:t>
            </a:r>
          </a:p>
        </p:txBody>
      </p:sp>
      <p:sp>
        <p:nvSpPr>
          <p:cNvPr id="156" name="Shape 1145"/>
          <p:cNvSpPr/>
          <p:nvPr/>
        </p:nvSpPr>
        <p:spPr>
          <a:xfrm>
            <a:off x="5592906" y="4613606"/>
            <a:ext cx="1131217" cy="228607"/>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Graphs</a:t>
            </a:r>
          </a:p>
        </p:txBody>
      </p:sp>
      <p:sp>
        <p:nvSpPr>
          <p:cNvPr id="157" name="Shape 1146"/>
          <p:cNvSpPr/>
          <p:nvPr/>
        </p:nvSpPr>
        <p:spPr>
          <a:xfrm>
            <a:off x="5592906" y="4875833"/>
            <a:ext cx="1131217" cy="228607"/>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Notifications</a:t>
            </a:r>
          </a:p>
        </p:txBody>
      </p:sp>
      <p:sp>
        <p:nvSpPr>
          <p:cNvPr id="158" name="Shape 1147"/>
          <p:cNvSpPr/>
          <p:nvPr/>
        </p:nvSpPr>
        <p:spPr>
          <a:xfrm>
            <a:off x="5592906" y="5138059"/>
            <a:ext cx="1131217" cy="228607"/>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App Users</a:t>
            </a:r>
          </a:p>
        </p:txBody>
      </p:sp>
      <p:sp>
        <p:nvSpPr>
          <p:cNvPr id="159" name="Shape 1148"/>
          <p:cNvSpPr/>
          <p:nvPr/>
        </p:nvSpPr>
        <p:spPr>
          <a:xfrm>
            <a:off x="5512482" y="3845407"/>
            <a:ext cx="1292065" cy="261112"/>
          </a:xfrm>
          <a:prstGeom prst="rect">
            <a:avLst/>
          </a:prstGeom>
          <a:solidFill>
            <a:srgbClr val="55B973"/>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BaaS API</a:t>
            </a:r>
          </a:p>
        </p:txBody>
      </p:sp>
      <p:sp>
        <p:nvSpPr>
          <p:cNvPr id="160" name="Shape 1149"/>
          <p:cNvSpPr/>
          <p:nvPr/>
        </p:nvSpPr>
        <p:spPr>
          <a:xfrm>
            <a:off x="5509722" y="4102832"/>
            <a:ext cx="1297585" cy="1341573"/>
          </a:xfrm>
          <a:prstGeom prst="rect">
            <a:avLst/>
          </a:prstGeom>
          <a:solidFill>
            <a:srgbClr val="55B973">
              <a:alpha val="25716"/>
            </a:srgbClr>
          </a:solidFill>
          <a:ln w="12700">
            <a:miter lim="400000"/>
          </a:ln>
        </p:spPr>
        <p:txBody>
          <a:bodyPr lIns="50679" tIns="50679" rIns="50679" bIns="50679"/>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61" name="Shape 1150"/>
          <p:cNvSpPr/>
          <p:nvPr/>
        </p:nvSpPr>
        <p:spPr>
          <a:xfrm>
            <a:off x="5613465" y="4078643"/>
            <a:ext cx="1090099" cy="26151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86ABBC"/>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BaaS Engine</a:t>
            </a:r>
          </a:p>
        </p:txBody>
      </p:sp>
      <p:sp>
        <p:nvSpPr>
          <p:cNvPr id="162" name="Shape 1151"/>
          <p:cNvSpPr/>
          <p:nvPr/>
        </p:nvSpPr>
        <p:spPr>
          <a:xfrm flipV="1">
            <a:off x="6158505" y="5445963"/>
            <a:ext cx="0" cy="220124"/>
          </a:xfrm>
          <a:prstGeom prst="line">
            <a:avLst/>
          </a:prstGeom>
          <a:ln w="38100">
            <a:solidFill>
              <a:srgbClr val="1173B3"/>
            </a:solidFill>
            <a:custDash>
              <a:ds d="200000" sp="200000"/>
            </a:custDash>
            <a:miter lim="400000"/>
          </a:ln>
        </p:spPr>
        <p:txBody>
          <a:bodyPr lIns="25340" tIns="25340" rIns="25340" bIns="25340" anchor="ctr"/>
          <a:lstStyle/>
          <a:p>
            <a:pPr algn="ctr">
              <a:defRPr sz="3200" spc="0">
                <a:solidFill>
                  <a:srgbClr val="000000"/>
                </a:solidFill>
              </a:defRPr>
            </a:pPr>
            <a:endParaRPr sz="1000" dirty="0">
              <a:latin typeface="Helvetica Neue Light"/>
              <a:ea typeface="Helvetica Neue Light"/>
              <a:cs typeface="Helvetica Neue Light"/>
            </a:endParaRPr>
          </a:p>
        </p:txBody>
      </p:sp>
      <p:sp>
        <p:nvSpPr>
          <p:cNvPr id="163" name="Shape 1152"/>
          <p:cNvSpPr/>
          <p:nvPr/>
        </p:nvSpPr>
        <p:spPr>
          <a:xfrm>
            <a:off x="8869309" y="1479557"/>
            <a:ext cx="877375" cy="8782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8575" cmpd="sng">
            <a:solidFill>
              <a:srgbClr val="A6AAA9"/>
            </a:solidFill>
            <a:prstDash val="solid"/>
            <a:miter lim="400000"/>
          </a:ln>
        </p:spPr>
        <p:txBody>
          <a:bodyPr lIns="22811" tIns="22812" rIns="22811" bIns="22812" anchor="ctr"/>
          <a:lstStyle/>
          <a:p>
            <a:pPr defTabSz="228077">
              <a:defRPr sz="1800" spc="0">
                <a:solidFill>
                  <a:srgbClr val="5A5A5A"/>
                </a:solidFill>
                <a:latin typeface="Helvetica Neue Thin"/>
                <a:ea typeface="Helvetica Neue Thin"/>
                <a:cs typeface="Helvetica Neue Thin"/>
                <a:sym typeface="Helvetica Neue Thin"/>
              </a:defRPr>
            </a:pPr>
            <a:endParaRPr spc="-20" dirty="0">
              <a:latin typeface="Helvetica Neue Light"/>
              <a:ea typeface="Helvetica Neue Light"/>
              <a:cs typeface="Helvetica Neue Light"/>
            </a:endParaRPr>
          </a:p>
        </p:txBody>
      </p:sp>
      <p:sp>
        <p:nvSpPr>
          <p:cNvPr id="164" name="Shape 1153"/>
          <p:cNvSpPr/>
          <p:nvPr/>
        </p:nvSpPr>
        <p:spPr>
          <a:xfrm>
            <a:off x="9009740" y="1746416"/>
            <a:ext cx="596513" cy="5971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cmpd="sng">
            <a:solidFill>
              <a:srgbClr val="A6AAA9"/>
            </a:solidFill>
            <a:prstDash val="solid"/>
            <a:miter lim="400000"/>
          </a:ln>
        </p:spPr>
        <p:txBody>
          <a:bodyPr lIns="22811" tIns="22812" rIns="22811" bIns="22812" anchor="ctr"/>
          <a:lstStyle/>
          <a:p>
            <a:pPr defTabSz="228077">
              <a:defRPr sz="1800" spc="0">
                <a:solidFill>
                  <a:srgbClr val="5A5A5A"/>
                </a:solidFill>
                <a:latin typeface="Helvetica Neue Thin"/>
                <a:ea typeface="Helvetica Neue Thin"/>
                <a:cs typeface="Helvetica Neue Thin"/>
                <a:sym typeface="Helvetica Neue Thin"/>
              </a:defRPr>
            </a:pPr>
            <a:endParaRPr spc="-20" dirty="0">
              <a:latin typeface="Helvetica Neue Light"/>
              <a:ea typeface="Helvetica Neue Light"/>
              <a:cs typeface="Helvetica Neue Light"/>
            </a:endParaRPr>
          </a:p>
        </p:txBody>
      </p:sp>
      <p:sp>
        <p:nvSpPr>
          <p:cNvPr id="165" name="Shape 1154"/>
          <p:cNvSpPr/>
          <p:nvPr/>
        </p:nvSpPr>
        <p:spPr>
          <a:xfrm>
            <a:off x="9116743" y="1961631"/>
            <a:ext cx="381533" cy="3819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22811" tIns="22812" rIns="22811" bIns="22812"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66" name="Shape 1155"/>
          <p:cNvSpPr/>
          <p:nvPr/>
        </p:nvSpPr>
        <p:spPr>
          <a:xfrm>
            <a:off x="9784035" y="1476366"/>
            <a:ext cx="1080687" cy="86703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2400" b="1" spc="-72">
                <a:solidFill>
                  <a:srgbClr val="CACACA"/>
                </a:solidFill>
                <a:latin typeface="+mn-lt"/>
                <a:ea typeface="+mn-ea"/>
                <a:cs typeface="+mn-cs"/>
                <a:sym typeface="Helvetica"/>
              </a:defRPr>
            </a:lvl1pPr>
          </a:lstStyle>
          <a:p>
            <a:pPr lvl="0" algn="l">
              <a:defRPr sz="1800" b="0" spc="0">
                <a:solidFill>
                  <a:srgbClr val="000000"/>
                </a:solidFill>
              </a:defRPr>
            </a:pPr>
            <a:r>
              <a:rPr b="0" spc="-20" dirty="0">
                <a:solidFill>
                  <a:srgbClr val="7F7F7F"/>
                </a:solidFill>
                <a:latin typeface="Helvetica Neue Light"/>
                <a:cs typeface="Helvetica Neue Light"/>
              </a:rPr>
              <a:t>Mission Critical </a:t>
            </a:r>
            <a:r>
              <a:rPr b="0" spc="-20" dirty="0">
                <a:solidFill>
                  <a:srgbClr val="7F7F7F"/>
                </a:solidFill>
                <a:latin typeface="Helvetica Neue Light"/>
                <a:cs typeface="Helvetica Neue Light"/>
              </a:rPr>
              <a:t>Scaling</a:t>
            </a:r>
            <a:endParaRPr lang="en-US" b="0" spc="-20" dirty="0">
              <a:solidFill>
                <a:srgbClr val="7F7F7F"/>
              </a:solidFill>
              <a:latin typeface="Helvetica Neue Light"/>
              <a:cs typeface="Helvetica Neue Light"/>
            </a:endParaRPr>
          </a:p>
          <a:p>
            <a:pPr lvl="0">
              <a:defRPr sz="1800" b="0" spc="0">
                <a:solidFill>
                  <a:srgbClr val="000000"/>
                </a:solidFill>
              </a:defRPr>
            </a:pPr>
            <a:endParaRPr lang="en-US" b="0" spc="-20" dirty="0">
              <a:solidFill>
                <a:srgbClr val="7F7F7F"/>
              </a:solidFill>
              <a:latin typeface="Helvetica Neue Light"/>
              <a:cs typeface="Helvetica Neue Light"/>
            </a:endParaRPr>
          </a:p>
          <a:p>
            <a:pPr lvl="0" algn="l">
              <a:defRPr sz="1800" b="0" spc="0">
                <a:solidFill>
                  <a:srgbClr val="000000"/>
                </a:solidFill>
              </a:defRPr>
            </a:pPr>
            <a:r>
              <a:rPr lang="en-US" b="0" spc="-20" dirty="0">
                <a:solidFill>
                  <a:srgbClr val="7F7F7F"/>
                </a:solidFill>
                <a:latin typeface="Helvetica Neue Light"/>
                <a:cs typeface="Helvetica Neue Light"/>
              </a:rPr>
              <a:t>Flexible Deployment</a:t>
            </a:r>
            <a:endParaRPr b="0" spc="-20" dirty="0">
              <a:solidFill>
                <a:srgbClr val="7F7F7F"/>
              </a:solidFill>
              <a:latin typeface="Helvetica Neue Light"/>
              <a:cs typeface="Helvetica Neue Light"/>
            </a:endParaRPr>
          </a:p>
        </p:txBody>
      </p:sp>
      <p:sp>
        <p:nvSpPr>
          <p:cNvPr id="167" name="Shape 1156"/>
          <p:cNvSpPr/>
          <p:nvPr/>
        </p:nvSpPr>
        <p:spPr>
          <a:xfrm>
            <a:off x="7079212" y="1863457"/>
            <a:ext cx="281700" cy="103398"/>
          </a:xfrm>
          <a:custGeom>
            <a:avLst/>
            <a:gdLst/>
            <a:ahLst/>
            <a:cxnLst>
              <a:cxn ang="0">
                <a:pos x="wd2" y="hd2"/>
              </a:cxn>
              <a:cxn ang="5400000">
                <a:pos x="wd2" y="hd2"/>
              </a:cxn>
              <a:cxn ang="10800000">
                <a:pos x="wd2" y="hd2"/>
              </a:cxn>
              <a:cxn ang="16200000">
                <a:pos x="wd2" y="hd2"/>
              </a:cxn>
            </a:cxnLst>
            <a:rect l="0" t="0" r="r" b="b"/>
            <a:pathLst>
              <a:path w="21600" h="21600" extrusionOk="0">
                <a:moveTo>
                  <a:pt x="10800" y="9818"/>
                </a:moveTo>
                <a:cubicBezTo>
                  <a:pt x="10204" y="9818"/>
                  <a:pt x="9720" y="8497"/>
                  <a:pt x="9720" y="6873"/>
                </a:cubicBezTo>
                <a:cubicBezTo>
                  <a:pt x="9720" y="5248"/>
                  <a:pt x="10204" y="3927"/>
                  <a:pt x="10800" y="3927"/>
                </a:cubicBezTo>
                <a:cubicBezTo>
                  <a:pt x="11396" y="3927"/>
                  <a:pt x="11880" y="5248"/>
                  <a:pt x="11880" y="6873"/>
                </a:cubicBezTo>
                <a:cubicBezTo>
                  <a:pt x="11880" y="8497"/>
                  <a:pt x="11396" y="9818"/>
                  <a:pt x="10800" y="9818"/>
                </a:cubicBezTo>
                <a:close/>
                <a:moveTo>
                  <a:pt x="21240" y="11782"/>
                </a:moveTo>
                <a:lnTo>
                  <a:pt x="13680" y="11782"/>
                </a:lnTo>
                <a:lnTo>
                  <a:pt x="13680" y="7172"/>
                </a:lnTo>
                <a:cubicBezTo>
                  <a:pt x="13680" y="3284"/>
                  <a:pt x="12361" y="0"/>
                  <a:pt x="10800" y="0"/>
                </a:cubicBezTo>
                <a:cubicBezTo>
                  <a:pt x="9239" y="0"/>
                  <a:pt x="7920" y="3284"/>
                  <a:pt x="7920" y="7172"/>
                </a:cubicBezTo>
                <a:lnTo>
                  <a:pt x="7920" y="11782"/>
                </a:lnTo>
                <a:lnTo>
                  <a:pt x="360" y="11782"/>
                </a:lnTo>
                <a:cubicBezTo>
                  <a:pt x="161" y="11782"/>
                  <a:pt x="0" y="12221"/>
                  <a:pt x="0" y="12764"/>
                </a:cubicBezTo>
                <a:lnTo>
                  <a:pt x="0" y="21600"/>
                </a:lnTo>
                <a:lnTo>
                  <a:pt x="21600" y="21600"/>
                </a:lnTo>
                <a:lnTo>
                  <a:pt x="21600" y="12764"/>
                </a:lnTo>
                <a:cubicBezTo>
                  <a:pt x="21600" y="12221"/>
                  <a:pt x="21439" y="11782"/>
                  <a:pt x="21240" y="11782"/>
                </a:cubicBezTo>
                <a:close/>
              </a:path>
            </a:pathLst>
          </a:custGeom>
          <a:solidFill>
            <a:srgbClr val="FFFFFF"/>
          </a:solidFill>
          <a:ln w="12700">
            <a:miter lim="400000"/>
          </a:ln>
        </p:spPr>
        <p:txBody>
          <a:bodyPr lIns="19005" tIns="19005" rIns="19005" bIns="19005"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68" name="Shape 1157"/>
          <p:cNvSpPr/>
          <p:nvPr/>
        </p:nvSpPr>
        <p:spPr>
          <a:xfrm>
            <a:off x="7079212" y="1974517"/>
            <a:ext cx="281700" cy="151214"/>
          </a:xfrm>
          <a:custGeom>
            <a:avLst/>
            <a:gdLst/>
            <a:ahLst/>
            <a:cxnLst>
              <a:cxn ang="0">
                <a:pos x="wd2" y="hd2"/>
              </a:cxn>
              <a:cxn ang="5400000">
                <a:pos x="wd2" y="hd2"/>
              </a:cxn>
              <a:cxn ang="10800000">
                <a:pos x="wd2" y="hd2"/>
              </a:cxn>
              <a:cxn ang="16200000">
                <a:pos x="wd2" y="hd2"/>
              </a:cxn>
            </a:cxnLst>
            <a:rect l="0" t="0" r="r" b="b"/>
            <a:pathLst>
              <a:path w="21600" h="21600" extrusionOk="0">
                <a:moveTo>
                  <a:pt x="2880" y="15441"/>
                </a:moveTo>
                <a:cubicBezTo>
                  <a:pt x="2880" y="14414"/>
                  <a:pt x="3036" y="11495"/>
                  <a:pt x="4722" y="10449"/>
                </a:cubicBezTo>
                <a:cubicBezTo>
                  <a:pt x="4256" y="9710"/>
                  <a:pt x="3960" y="8612"/>
                  <a:pt x="3960" y="7385"/>
                </a:cubicBezTo>
                <a:cubicBezTo>
                  <a:pt x="3960" y="5164"/>
                  <a:pt x="4929" y="3357"/>
                  <a:pt x="6120" y="3357"/>
                </a:cubicBezTo>
                <a:cubicBezTo>
                  <a:pt x="7311" y="3357"/>
                  <a:pt x="8280" y="5164"/>
                  <a:pt x="8280" y="7385"/>
                </a:cubicBezTo>
                <a:cubicBezTo>
                  <a:pt x="8280" y="8612"/>
                  <a:pt x="7984" y="9710"/>
                  <a:pt x="7518" y="10449"/>
                </a:cubicBezTo>
                <a:cubicBezTo>
                  <a:pt x="9204" y="11495"/>
                  <a:pt x="9360" y="14414"/>
                  <a:pt x="9360" y="15441"/>
                </a:cubicBezTo>
                <a:lnTo>
                  <a:pt x="9360" y="16112"/>
                </a:lnTo>
                <a:lnTo>
                  <a:pt x="2880" y="16112"/>
                </a:lnTo>
                <a:cubicBezTo>
                  <a:pt x="2880" y="16112"/>
                  <a:pt x="2880" y="15441"/>
                  <a:pt x="2880" y="15441"/>
                </a:cubicBezTo>
                <a:close/>
                <a:moveTo>
                  <a:pt x="11708" y="14770"/>
                </a:moveTo>
                <a:lnTo>
                  <a:pt x="18720" y="14770"/>
                </a:lnTo>
                <a:lnTo>
                  <a:pt x="18720" y="16112"/>
                </a:lnTo>
                <a:lnTo>
                  <a:pt x="11708" y="16112"/>
                </a:lnTo>
                <a:cubicBezTo>
                  <a:pt x="11708" y="16112"/>
                  <a:pt x="11708" y="14770"/>
                  <a:pt x="11708" y="14770"/>
                </a:cubicBezTo>
                <a:close/>
                <a:moveTo>
                  <a:pt x="11708" y="10742"/>
                </a:moveTo>
                <a:lnTo>
                  <a:pt x="18720" y="10742"/>
                </a:lnTo>
                <a:lnTo>
                  <a:pt x="18720" y="12084"/>
                </a:lnTo>
                <a:lnTo>
                  <a:pt x="11708" y="12084"/>
                </a:lnTo>
                <a:cubicBezTo>
                  <a:pt x="11708" y="12084"/>
                  <a:pt x="11708" y="10742"/>
                  <a:pt x="11708" y="10742"/>
                </a:cubicBezTo>
                <a:close/>
                <a:moveTo>
                  <a:pt x="11708" y="6714"/>
                </a:moveTo>
                <a:lnTo>
                  <a:pt x="18720" y="6714"/>
                </a:lnTo>
                <a:lnTo>
                  <a:pt x="18720" y="8056"/>
                </a:lnTo>
                <a:lnTo>
                  <a:pt x="11708" y="8056"/>
                </a:lnTo>
                <a:cubicBezTo>
                  <a:pt x="11708" y="8056"/>
                  <a:pt x="11708" y="6714"/>
                  <a:pt x="11708" y="6714"/>
                </a:cubicBezTo>
                <a:close/>
                <a:moveTo>
                  <a:pt x="11708" y="2685"/>
                </a:moveTo>
                <a:lnTo>
                  <a:pt x="15120" y="2685"/>
                </a:lnTo>
                <a:lnTo>
                  <a:pt x="15120" y="4028"/>
                </a:lnTo>
                <a:lnTo>
                  <a:pt x="11708" y="4028"/>
                </a:lnTo>
                <a:cubicBezTo>
                  <a:pt x="11708" y="4028"/>
                  <a:pt x="11708" y="2685"/>
                  <a:pt x="11708" y="2685"/>
                </a:cubicBezTo>
                <a:close/>
                <a:moveTo>
                  <a:pt x="0" y="20929"/>
                </a:moveTo>
                <a:cubicBezTo>
                  <a:pt x="0" y="21299"/>
                  <a:pt x="161" y="21600"/>
                  <a:pt x="360" y="21600"/>
                </a:cubicBezTo>
                <a:lnTo>
                  <a:pt x="21240" y="21600"/>
                </a:lnTo>
                <a:cubicBezTo>
                  <a:pt x="21439" y="21600"/>
                  <a:pt x="21600" y="21299"/>
                  <a:pt x="21600" y="20929"/>
                </a:cubicBezTo>
                <a:lnTo>
                  <a:pt x="21600" y="0"/>
                </a:lnTo>
                <a:lnTo>
                  <a:pt x="0" y="0"/>
                </a:lnTo>
                <a:cubicBezTo>
                  <a:pt x="0" y="0"/>
                  <a:pt x="0" y="20929"/>
                  <a:pt x="0" y="20929"/>
                </a:cubicBezTo>
                <a:close/>
              </a:path>
            </a:pathLst>
          </a:custGeom>
          <a:solidFill>
            <a:srgbClr val="FFFFFF"/>
          </a:solidFill>
          <a:ln w="12700">
            <a:miter lim="400000"/>
          </a:ln>
        </p:spPr>
        <p:txBody>
          <a:bodyPr lIns="19005" tIns="19005" rIns="19005" bIns="19005" anchor="ctr"/>
          <a:lstStyle/>
          <a:p>
            <a:pPr algn="ctr">
              <a:defRPr sz="2400" b="1" spc="-72">
                <a:solidFill>
                  <a:srgbClr val="FFFFFF"/>
                </a:solidFill>
                <a:latin typeface="+mn-lt"/>
                <a:ea typeface="+mn-ea"/>
                <a:cs typeface="+mn-cs"/>
                <a:sym typeface="Helvetica"/>
              </a:defRPr>
            </a:pPr>
            <a:endParaRPr spc="-20" dirty="0">
              <a:latin typeface="Helvetica Neue Light"/>
              <a:ea typeface="Helvetica Neue Light"/>
              <a:cs typeface="Helvetica Neue Light"/>
            </a:endParaRPr>
          </a:p>
        </p:txBody>
      </p:sp>
      <p:sp>
        <p:nvSpPr>
          <p:cNvPr id="169" name="Shape 1158"/>
          <p:cNvSpPr/>
          <p:nvPr/>
        </p:nvSpPr>
        <p:spPr>
          <a:xfrm>
            <a:off x="4987699" y="1843681"/>
            <a:ext cx="374287" cy="262274"/>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70" name="Shape 1159"/>
          <p:cNvSpPr/>
          <p:nvPr/>
        </p:nvSpPr>
        <p:spPr>
          <a:xfrm>
            <a:off x="6035179" y="1836585"/>
            <a:ext cx="276564" cy="276466"/>
          </a:xfrm>
          <a:custGeom>
            <a:avLst/>
            <a:gdLst/>
            <a:ahLst/>
            <a:cxnLst>
              <a:cxn ang="0">
                <a:pos x="wd2" y="hd2"/>
              </a:cxn>
              <a:cxn ang="5400000">
                <a:pos x="wd2" y="hd2"/>
              </a:cxn>
              <a:cxn ang="10800000">
                <a:pos x="wd2" y="hd2"/>
              </a:cxn>
              <a:cxn ang="16200000">
                <a:pos x="wd2" y="hd2"/>
              </a:cxn>
            </a:cxnLst>
            <a:rect l="0" t="0" r="r" b="b"/>
            <a:pathLst>
              <a:path w="21577" h="21521" extrusionOk="0">
                <a:moveTo>
                  <a:pt x="10784" y="19047"/>
                </a:moveTo>
                <a:cubicBezTo>
                  <a:pt x="10160" y="19047"/>
                  <a:pt x="9652" y="18540"/>
                  <a:pt x="9652" y="17917"/>
                </a:cubicBezTo>
                <a:cubicBezTo>
                  <a:pt x="9652" y="17294"/>
                  <a:pt x="10160" y="16787"/>
                  <a:pt x="10784" y="16787"/>
                </a:cubicBezTo>
                <a:cubicBezTo>
                  <a:pt x="11408" y="16787"/>
                  <a:pt x="11915" y="17294"/>
                  <a:pt x="11915" y="17917"/>
                </a:cubicBezTo>
                <a:cubicBezTo>
                  <a:pt x="11915" y="18540"/>
                  <a:pt x="11408" y="19047"/>
                  <a:pt x="10784" y="19047"/>
                </a:cubicBezTo>
                <a:close/>
                <a:moveTo>
                  <a:pt x="10315" y="7615"/>
                </a:moveTo>
                <a:cubicBezTo>
                  <a:pt x="10315" y="7356"/>
                  <a:pt x="10525" y="7147"/>
                  <a:pt x="10784" y="7147"/>
                </a:cubicBezTo>
                <a:cubicBezTo>
                  <a:pt x="11043" y="7147"/>
                  <a:pt x="11253" y="7356"/>
                  <a:pt x="11253" y="7615"/>
                </a:cubicBezTo>
                <a:lnTo>
                  <a:pt x="11253" y="14782"/>
                </a:lnTo>
                <a:cubicBezTo>
                  <a:pt x="11253" y="15041"/>
                  <a:pt x="11043" y="15250"/>
                  <a:pt x="10784" y="15250"/>
                </a:cubicBezTo>
                <a:cubicBezTo>
                  <a:pt x="10525" y="15250"/>
                  <a:pt x="10315" y="15041"/>
                  <a:pt x="10315" y="14782"/>
                </a:cubicBezTo>
                <a:cubicBezTo>
                  <a:pt x="10315" y="14782"/>
                  <a:pt x="10315" y="7615"/>
                  <a:pt x="10315" y="7615"/>
                </a:cubicBezTo>
                <a:close/>
                <a:moveTo>
                  <a:pt x="21480" y="20768"/>
                </a:moveTo>
                <a:lnTo>
                  <a:pt x="11203" y="238"/>
                </a:lnTo>
                <a:cubicBezTo>
                  <a:pt x="11044" y="-79"/>
                  <a:pt x="10523" y="-79"/>
                  <a:pt x="10364" y="238"/>
                </a:cubicBezTo>
                <a:lnTo>
                  <a:pt x="50" y="20843"/>
                </a:lnTo>
                <a:cubicBezTo>
                  <a:pt x="-23" y="20988"/>
                  <a:pt x="-15" y="21161"/>
                  <a:pt x="70" y="21299"/>
                </a:cubicBezTo>
                <a:cubicBezTo>
                  <a:pt x="156" y="21437"/>
                  <a:pt x="306" y="21521"/>
                  <a:pt x="469" y="21521"/>
                </a:cubicBezTo>
                <a:lnTo>
                  <a:pt x="21099" y="21521"/>
                </a:lnTo>
                <a:cubicBezTo>
                  <a:pt x="21102" y="21521"/>
                  <a:pt x="21105" y="21521"/>
                  <a:pt x="21108" y="21521"/>
                </a:cubicBezTo>
                <a:cubicBezTo>
                  <a:pt x="21367" y="21521"/>
                  <a:pt x="21577" y="21312"/>
                  <a:pt x="21577" y="21053"/>
                </a:cubicBezTo>
                <a:cubicBezTo>
                  <a:pt x="21577" y="20946"/>
                  <a:pt x="21541" y="20847"/>
                  <a:pt x="21480" y="20768"/>
                </a:cubicBezTo>
                <a:close/>
              </a:path>
            </a:pathLst>
          </a:custGeom>
          <a:solidFill>
            <a:srgbClr val="FFFFFF"/>
          </a:solidFill>
          <a:ln w="12700">
            <a:miter lim="400000"/>
          </a:ln>
        </p:spPr>
        <p:txBody>
          <a:bodyPr lIns="19005" tIns="19005" rIns="19005" bIns="19005" anchor="ctr"/>
          <a:lstStyle/>
          <a:p>
            <a:pPr algn="ctr" defTabSz="228077">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pc="-20">
              <a:latin typeface="Helvetica Neue Light"/>
              <a:cs typeface="Helvetica Neue Light"/>
            </a:endParaRPr>
          </a:p>
        </p:txBody>
      </p:sp>
      <p:sp>
        <p:nvSpPr>
          <p:cNvPr id="171" name="Shape 1163"/>
          <p:cNvSpPr/>
          <p:nvPr/>
        </p:nvSpPr>
        <p:spPr>
          <a:xfrm>
            <a:off x="4046128" y="3829243"/>
            <a:ext cx="1307806" cy="262274"/>
          </a:xfrm>
          <a:prstGeom prst="rect">
            <a:avLst/>
          </a:pr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72" name="Shape 1164"/>
          <p:cNvSpPr/>
          <p:nvPr/>
        </p:nvSpPr>
        <p:spPr>
          <a:xfrm>
            <a:off x="5504751" y="3839132"/>
            <a:ext cx="1307807" cy="262274"/>
          </a:xfrm>
          <a:prstGeom prst="rect">
            <a:avLst/>
          </a:pr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73" name="Shape 1165"/>
          <p:cNvSpPr/>
          <p:nvPr/>
        </p:nvSpPr>
        <p:spPr>
          <a:xfrm>
            <a:off x="4343665" y="3876853"/>
            <a:ext cx="712751" cy="1538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Gateway API</a:t>
            </a:r>
          </a:p>
        </p:txBody>
      </p:sp>
      <p:sp>
        <p:nvSpPr>
          <p:cNvPr id="174" name="Shape 1166"/>
          <p:cNvSpPr/>
          <p:nvPr/>
        </p:nvSpPr>
        <p:spPr>
          <a:xfrm>
            <a:off x="6963364" y="3853964"/>
            <a:ext cx="1307807" cy="262274"/>
          </a:xfrm>
          <a:prstGeom prst="rect">
            <a:avLst/>
          </a:prstGeom>
          <a:solidFill>
            <a:srgbClr val="FF4300"/>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sz="1000" dirty="0">
              <a:latin typeface="Helvetica Neue Light"/>
              <a:ea typeface="Helvetica Neue Light"/>
              <a:cs typeface="Helvetica Neue Light"/>
            </a:endParaRPr>
          </a:p>
        </p:txBody>
      </p:sp>
      <p:sp>
        <p:nvSpPr>
          <p:cNvPr id="175" name="Shape 1167"/>
          <p:cNvSpPr/>
          <p:nvPr/>
        </p:nvSpPr>
        <p:spPr>
          <a:xfrm>
            <a:off x="5895752" y="3898277"/>
            <a:ext cx="525785" cy="1538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BaaS API</a:t>
            </a:r>
          </a:p>
        </p:txBody>
      </p:sp>
      <p:sp>
        <p:nvSpPr>
          <p:cNvPr id="176" name="Shape 1169"/>
          <p:cNvSpPr/>
          <p:nvPr/>
        </p:nvSpPr>
        <p:spPr>
          <a:xfrm>
            <a:off x="7258185" y="3908165"/>
            <a:ext cx="718145" cy="1538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spcBef>
                <a:spcPts val="0"/>
              </a:spcBef>
              <a:defRPr sz="2400" b="1" spc="-72">
                <a:solidFill>
                  <a:srgbClr val="FFFFFF"/>
                </a:solidFill>
                <a:latin typeface="+mn-lt"/>
                <a:ea typeface="+mn-ea"/>
                <a:cs typeface="+mn-cs"/>
                <a:sym typeface="Helvetica"/>
              </a:defRPr>
            </a:lvl1pPr>
          </a:lstStyle>
          <a:p>
            <a:pPr lvl="0">
              <a:defRPr sz="1800" b="0" spc="0">
                <a:solidFill>
                  <a:srgbClr val="000000"/>
                </a:solidFill>
              </a:defRPr>
            </a:pPr>
            <a:r>
              <a:rPr sz="1000" b="0">
                <a:latin typeface="Helvetica Neue Light"/>
                <a:cs typeface="Helvetica Neue Light"/>
              </a:rPr>
              <a:t>Analytics API</a:t>
            </a:r>
          </a:p>
        </p:txBody>
      </p:sp>
    </p:spTree>
    <p:extLst>
      <p:ext uri="{BB962C8B-B14F-4D97-AF65-F5344CB8AC3E}">
        <p14:creationId xmlns:p14="http://schemas.microsoft.com/office/powerpoint/2010/main" val="27265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and unified across the entire API lifecycle</a:t>
            </a:r>
          </a:p>
        </p:txBody>
      </p:sp>
      <p:sp>
        <p:nvSpPr>
          <p:cNvPr id="8" name="Slide Number Placeholder 7"/>
          <p:cNvSpPr>
            <a:spLocks noGrp="1"/>
          </p:cNvSpPr>
          <p:nvPr>
            <p:ph type="sldNum" sz="quarter" idx="4"/>
          </p:nvPr>
        </p:nvSpPr>
        <p:spPr/>
        <p:txBody>
          <a:bodyPr/>
          <a:lstStyle/>
          <a:p>
            <a:fld id="{B9CF2066-C172-C043-9656-E2597F9B5BE6}" type="slidenum">
              <a:rPr lang="en-US" smtClean="0">
                <a:solidFill>
                  <a:srgbClr val="5A5A5A">
                    <a:lumMod val="40000"/>
                    <a:lumOff val="60000"/>
                  </a:srgbClr>
                </a:solidFill>
              </a:rPr>
              <a:pPr/>
              <a:t>18</a:t>
            </a:fld>
            <a:endParaRPr lang="en-US" dirty="0">
              <a:solidFill>
                <a:srgbClr val="5A5A5A">
                  <a:lumMod val="40000"/>
                  <a:lumOff val="60000"/>
                </a:srgbClr>
              </a:solidFill>
            </a:endParaRPr>
          </a:p>
        </p:txBody>
      </p:sp>
      <p:sp>
        <p:nvSpPr>
          <p:cNvPr id="7" name="Footer Placeholder 6"/>
          <p:cNvSpPr>
            <a:spLocks noGrp="1"/>
          </p:cNvSpPr>
          <p:nvPr>
            <p:ph type="ftr" sz="quarter" idx="4294967295"/>
          </p:nvPr>
        </p:nvSpPr>
        <p:spPr>
          <a:xfrm>
            <a:off x="7401523" y="6457146"/>
            <a:ext cx="3856778" cy="365125"/>
          </a:xfrm>
          <a:prstGeom prst="rect">
            <a:avLst/>
          </a:prstGeom>
        </p:spPr>
        <p:txBody>
          <a:bodyPr lIns="45683" tIns="22842" rIns="45683" bIns="22842"/>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
        <p:nvSpPr>
          <p:cNvPr id="84" name="Oval 83"/>
          <p:cNvSpPr>
            <a:spLocks noChangeAspect="1"/>
          </p:cNvSpPr>
          <p:nvPr/>
        </p:nvSpPr>
        <p:spPr>
          <a:xfrm>
            <a:off x="4416710" y="1971582"/>
            <a:ext cx="3356740" cy="3360240"/>
          </a:xfrm>
          <a:prstGeom prst="ellipse">
            <a:avLst/>
          </a:prstGeom>
          <a:noFill/>
          <a:ln w="57150"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662" tIns="22833" rIns="45662" bIns="22833" rtlCol="0" anchor="ctr"/>
          <a:lstStyle/>
          <a:p>
            <a:pPr algn="ctr" defTabSz="412172"/>
            <a:endParaRPr lang="en-US" dirty="0">
              <a:solidFill>
                <a:prstClr val="white"/>
              </a:solidFill>
              <a:latin typeface="Helvetica Neue Light"/>
            </a:endParaRPr>
          </a:p>
        </p:txBody>
      </p:sp>
      <p:grpSp>
        <p:nvGrpSpPr>
          <p:cNvPr id="85" name="Group 84"/>
          <p:cNvGrpSpPr/>
          <p:nvPr/>
        </p:nvGrpSpPr>
        <p:grpSpPr>
          <a:xfrm>
            <a:off x="6907500" y="4376271"/>
            <a:ext cx="683207" cy="683920"/>
            <a:chOff x="14225268" y="9117768"/>
            <a:chExt cx="1367839" cy="1367840"/>
          </a:xfrm>
        </p:grpSpPr>
        <p:sp>
          <p:nvSpPr>
            <p:cNvPr id="86" name="Freeform 239"/>
            <p:cNvSpPr>
              <a:spLocks noChangeArrowheads="1"/>
            </p:cNvSpPr>
            <p:nvPr/>
          </p:nvSpPr>
          <p:spPr bwMode="auto">
            <a:xfrm>
              <a:off x="14225268" y="9117768"/>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sp>
          <p:nvSpPr>
            <p:cNvPr id="87" name="Freeform 240"/>
            <p:cNvSpPr>
              <a:spLocks noChangeArrowheads="1"/>
            </p:cNvSpPr>
            <p:nvPr/>
          </p:nvSpPr>
          <p:spPr bwMode="auto">
            <a:xfrm>
              <a:off x="14449096" y="9428641"/>
              <a:ext cx="920183" cy="746095"/>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12172"/>
              <a:endParaRPr lang="en-US" dirty="0">
                <a:latin typeface="Helvetica Neue Light"/>
                <a:ea typeface="Helvetica Neue Light"/>
                <a:cs typeface="Helvetica Neue Light"/>
              </a:endParaRPr>
            </a:p>
          </p:txBody>
        </p:sp>
      </p:grpSp>
      <p:grpSp>
        <p:nvGrpSpPr>
          <p:cNvPr id="88" name="Group 87"/>
          <p:cNvGrpSpPr/>
          <p:nvPr/>
        </p:nvGrpSpPr>
        <p:grpSpPr>
          <a:xfrm>
            <a:off x="4584653" y="4376271"/>
            <a:ext cx="682701" cy="683326"/>
            <a:chOff x="8574310" y="9117768"/>
            <a:chExt cx="1366826" cy="1366652"/>
          </a:xfrm>
        </p:grpSpPr>
        <p:sp>
          <p:nvSpPr>
            <p:cNvPr id="89" name="Shape 1114"/>
            <p:cNvSpPr/>
            <p:nvPr/>
          </p:nvSpPr>
          <p:spPr>
            <a:xfrm>
              <a:off x="8574310" y="911776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412172">
                <a:defRPr sz="2400" b="1" spc="-72">
                  <a:solidFill>
                    <a:srgbClr val="FFFFFF"/>
                  </a:solidFill>
                  <a:latin typeface="+mn-lt"/>
                  <a:ea typeface="+mn-ea"/>
                  <a:cs typeface="+mn-cs"/>
                  <a:sym typeface="Helvetica"/>
                </a:defRPr>
              </a:pPr>
              <a:endParaRPr sz="1200" b="1" spc="-36" dirty="0">
                <a:solidFill>
                  <a:srgbClr val="FFFFFF"/>
                </a:solidFill>
                <a:latin typeface="Helvetica Neue Light"/>
                <a:ea typeface="Helvetica Neue Light"/>
                <a:cs typeface="Helvetica Neue Light"/>
                <a:sym typeface="Helvetica"/>
              </a:endParaRPr>
            </a:p>
          </p:txBody>
        </p:sp>
        <p:sp>
          <p:nvSpPr>
            <p:cNvPr id="90" name="Shape 1158"/>
            <p:cNvSpPr/>
            <p:nvPr/>
          </p:nvSpPr>
          <p:spPr>
            <a:xfrm>
              <a:off x="8798948" y="9388293"/>
              <a:ext cx="904115" cy="632800"/>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29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91" name="Group 90"/>
          <p:cNvGrpSpPr/>
          <p:nvPr/>
        </p:nvGrpSpPr>
        <p:grpSpPr>
          <a:xfrm>
            <a:off x="7384048" y="3310039"/>
            <a:ext cx="682701" cy="683326"/>
            <a:chOff x="15262730" y="6522608"/>
            <a:chExt cx="1366826" cy="1366652"/>
          </a:xfrm>
        </p:grpSpPr>
        <p:sp>
          <p:nvSpPr>
            <p:cNvPr id="92" name="Shape 1114"/>
            <p:cNvSpPr/>
            <p:nvPr/>
          </p:nvSpPr>
          <p:spPr>
            <a:xfrm>
              <a:off x="15262730" y="6522608"/>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412172">
                <a:defRPr sz="2400" b="1" spc="-72">
                  <a:solidFill>
                    <a:srgbClr val="FFFFFF"/>
                  </a:solidFill>
                  <a:latin typeface="+mn-lt"/>
                  <a:ea typeface="+mn-ea"/>
                  <a:cs typeface="+mn-cs"/>
                  <a:sym typeface="Helvetica"/>
                </a:defRPr>
              </a:pPr>
              <a:endParaRPr sz="900" b="1" spc="-36" dirty="0">
                <a:solidFill>
                  <a:srgbClr val="5A5A5A"/>
                </a:solidFill>
                <a:latin typeface="Helvetica Neue Light"/>
                <a:ea typeface="Helvetica Neue Light"/>
                <a:cs typeface="Helvetica Neue Light"/>
                <a:sym typeface="Helvetica"/>
              </a:endParaRPr>
            </a:p>
          </p:txBody>
        </p:sp>
        <p:sp>
          <p:nvSpPr>
            <p:cNvPr id="93" name="Shape 313"/>
            <p:cNvSpPr>
              <a:spLocks noChangeAspect="1"/>
            </p:cNvSpPr>
            <p:nvPr/>
          </p:nvSpPr>
          <p:spPr>
            <a:xfrm>
              <a:off x="15598086" y="6708775"/>
              <a:ext cx="696115" cy="99431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defTabSz="412172">
                <a:defRPr sz="2400" b="1" spc="-72">
                  <a:solidFill>
                    <a:srgbClr val="FFFFFF"/>
                  </a:solidFill>
                  <a:latin typeface="+mn-lt"/>
                  <a:ea typeface="+mn-ea"/>
                  <a:cs typeface="+mn-cs"/>
                  <a:sym typeface="Helvetica"/>
                </a:defRPr>
              </a:pPr>
              <a:endParaRPr sz="900" b="1" spc="-36" dirty="0">
                <a:solidFill>
                  <a:srgbClr val="5A5A5A"/>
                </a:solidFill>
                <a:latin typeface="Helvetica Neue Light"/>
                <a:ea typeface="Helvetica Neue Light"/>
                <a:cs typeface="Helvetica Neue Light"/>
                <a:sym typeface="Helvetica"/>
              </a:endParaRPr>
            </a:p>
          </p:txBody>
        </p:sp>
      </p:grpSp>
      <p:grpSp>
        <p:nvGrpSpPr>
          <p:cNvPr id="94" name="Group 93"/>
          <p:cNvGrpSpPr/>
          <p:nvPr/>
        </p:nvGrpSpPr>
        <p:grpSpPr>
          <a:xfrm>
            <a:off x="5745500" y="4941142"/>
            <a:ext cx="682701" cy="683326"/>
            <a:chOff x="11502983" y="10523086"/>
            <a:chExt cx="1366826" cy="1366652"/>
          </a:xfrm>
        </p:grpSpPr>
        <p:sp>
          <p:nvSpPr>
            <p:cNvPr id="95" name="Shape 1114"/>
            <p:cNvSpPr/>
            <p:nvPr/>
          </p:nvSpPr>
          <p:spPr>
            <a:xfrm>
              <a:off x="11502983" y="10523086"/>
              <a:ext cx="1366826" cy="13666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a:miter lim="400000"/>
            </a:ln>
          </p:spPr>
          <p:txBody>
            <a:bodyPr lIns="0" tIns="0" rIns="0" bIns="0" anchor="ctr"/>
            <a:lstStyle/>
            <a:p>
              <a:pPr algn="ctr" defTabSz="412172">
                <a:defRPr sz="2400" b="1" spc="-72">
                  <a:solidFill>
                    <a:srgbClr val="FFFFFF"/>
                  </a:solidFill>
                  <a:latin typeface="+mn-lt"/>
                  <a:ea typeface="+mn-ea"/>
                  <a:cs typeface="+mn-cs"/>
                  <a:sym typeface="Helvetica"/>
                </a:defRPr>
              </a:pPr>
              <a:endParaRPr sz="1200" b="1" spc="-36" dirty="0">
                <a:solidFill>
                  <a:srgbClr val="FFFFFF"/>
                </a:solidFill>
                <a:latin typeface="Helvetica Neue Light"/>
                <a:ea typeface="Helvetica Neue Light"/>
                <a:cs typeface="Helvetica Neue Light"/>
                <a:sym typeface="Helvetica"/>
              </a:endParaRPr>
            </a:p>
          </p:txBody>
        </p:sp>
        <p:grpSp>
          <p:nvGrpSpPr>
            <p:cNvPr id="96" name="Group 95"/>
            <p:cNvGrpSpPr/>
            <p:nvPr/>
          </p:nvGrpSpPr>
          <p:grpSpPr>
            <a:xfrm>
              <a:off x="11613311" y="10633401"/>
              <a:ext cx="1146170" cy="1146022"/>
              <a:chOff x="11564293" y="10575247"/>
              <a:chExt cx="1258575" cy="1258412"/>
            </a:xfrm>
          </p:grpSpPr>
          <p:sp>
            <p:nvSpPr>
              <p:cNvPr id="97" name="Shape 1152"/>
              <p:cNvSpPr/>
              <p:nvPr/>
            </p:nvSpPr>
            <p:spPr>
              <a:xfrm>
                <a:off x="11564293" y="10575247"/>
                <a:ext cx="1258575" cy="12584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defTabSz="228292">
                  <a:defRPr sz="1800" spc="0">
                    <a:solidFill>
                      <a:srgbClr val="5A5A5A"/>
                    </a:solidFill>
                    <a:latin typeface="Helvetica Neue Thin"/>
                    <a:ea typeface="Helvetica Neue Thin"/>
                    <a:cs typeface="Helvetica Neue Thin"/>
                    <a:sym typeface="Helvetica Neue Thin"/>
                  </a:defRPr>
                </a:pPr>
                <a:endParaRPr sz="1800" dirty="0">
                  <a:solidFill>
                    <a:srgbClr val="5A5A5A"/>
                  </a:solidFill>
                  <a:latin typeface="Helvetica Neue Light"/>
                  <a:ea typeface="Helvetica Neue Light"/>
                  <a:cs typeface="Helvetica Neue Light"/>
                  <a:sym typeface="Helvetica Neue Thin"/>
                </a:endParaRPr>
              </a:p>
            </p:txBody>
          </p:sp>
          <p:sp>
            <p:nvSpPr>
              <p:cNvPr id="98" name="Shape 1153"/>
              <p:cNvSpPr/>
              <p:nvPr/>
            </p:nvSpPr>
            <p:spPr>
              <a:xfrm>
                <a:off x="11765740" y="10957602"/>
                <a:ext cx="855684" cy="8555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a:solidFill>
                  <a:schemeClr val="bg1"/>
                </a:solidFill>
                <a:prstDash val="solid"/>
                <a:miter lim="400000"/>
              </a:ln>
            </p:spPr>
            <p:txBody>
              <a:bodyPr lIns="45714" tIns="45717" rIns="45714" bIns="45717" anchor="ctr"/>
              <a:lstStyle/>
              <a:p>
                <a:pPr defTabSz="228292">
                  <a:defRPr sz="1800" spc="0">
                    <a:solidFill>
                      <a:srgbClr val="5A5A5A"/>
                    </a:solidFill>
                    <a:latin typeface="Helvetica Neue Thin"/>
                    <a:ea typeface="Helvetica Neue Thin"/>
                    <a:cs typeface="Helvetica Neue Thin"/>
                    <a:sym typeface="Helvetica Neue Thin"/>
                  </a:defRPr>
                </a:pPr>
                <a:endParaRPr sz="1800" dirty="0">
                  <a:solidFill>
                    <a:srgbClr val="5A5A5A"/>
                  </a:solidFill>
                  <a:latin typeface="Helvetica Neue Light"/>
                  <a:ea typeface="Helvetica Neue Light"/>
                  <a:cs typeface="Helvetica Neue Light"/>
                  <a:sym typeface="Helvetica Neue Thin"/>
                </a:endParaRPr>
              </a:p>
            </p:txBody>
          </p:sp>
          <p:sp>
            <p:nvSpPr>
              <p:cNvPr id="99" name="Shape 1154"/>
              <p:cNvSpPr/>
              <p:nvPr/>
            </p:nvSpPr>
            <p:spPr>
              <a:xfrm>
                <a:off x="11919931" y="11265948"/>
                <a:ext cx="547300" cy="547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defTabSz="412172">
                  <a:defRPr sz="2400" b="1" spc="-72">
                    <a:solidFill>
                      <a:srgbClr val="FFFFFF"/>
                    </a:solidFill>
                    <a:latin typeface="+mn-lt"/>
                    <a:ea typeface="+mn-ea"/>
                    <a:cs typeface="+mn-cs"/>
                    <a:sym typeface="Helvetica"/>
                  </a:defRPr>
                </a:pPr>
                <a:endParaRPr sz="1200" b="1" spc="-36" dirty="0">
                  <a:solidFill>
                    <a:srgbClr val="FFFFFF"/>
                  </a:solidFill>
                  <a:latin typeface="Helvetica Neue Light"/>
                  <a:ea typeface="Helvetica Neue Light"/>
                  <a:cs typeface="Helvetica Neue Light"/>
                  <a:sym typeface="Helvetica"/>
                </a:endParaRPr>
              </a:p>
            </p:txBody>
          </p:sp>
        </p:grpSp>
      </p:grpSp>
      <p:grpSp>
        <p:nvGrpSpPr>
          <p:cNvPr id="100" name="Group 99"/>
          <p:cNvGrpSpPr/>
          <p:nvPr/>
        </p:nvGrpSpPr>
        <p:grpSpPr>
          <a:xfrm>
            <a:off x="5744186" y="1678738"/>
            <a:ext cx="684009" cy="683920"/>
            <a:chOff x="11500350" y="3267398"/>
            <a:chExt cx="1369445" cy="1367840"/>
          </a:xfrm>
        </p:grpSpPr>
        <p:sp>
          <p:nvSpPr>
            <p:cNvPr id="101" name="Shape 1826"/>
            <p:cNvSpPr>
              <a:spLocks noChangeAspect="1"/>
            </p:cNvSpPr>
            <p:nvPr/>
          </p:nvSpPr>
          <p:spPr>
            <a:xfrm>
              <a:off x="11500350" y="3267398"/>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1110471">
                <a:lnSpc>
                  <a:spcPct val="90000"/>
                </a:lnSpc>
                <a:spcBef>
                  <a:spcPts val="699"/>
                </a:spcBef>
                <a:defRPr sz="2500">
                  <a:solidFill>
                    <a:srgbClr val="686868"/>
                  </a:solidFill>
                  <a:latin typeface="Arial"/>
                  <a:ea typeface="Arial"/>
                  <a:cs typeface="Arial"/>
                  <a:sym typeface="Arial"/>
                </a:defRPr>
              </a:pPr>
              <a:endParaRPr sz="2000" dirty="0">
                <a:solidFill>
                  <a:srgbClr val="686868"/>
                </a:solidFill>
                <a:latin typeface="Helvetica Neue Light"/>
                <a:ea typeface="Arial"/>
                <a:cs typeface="Helvetica Neue Light"/>
                <a:sym typeface="Arial"/>
              </a:endParaRPr>
            </a:p>
          </p:txBody>
        </p:sp>
        <p:grpSp>
          <p:nvGrpSpPr>
            <p:cNvPr id="102" name="Group 101"/>
            <p:cNvGrpSpPr/>
            <p:nvPr/>
          </p:nvGrpSpPr>
          <p:grpSpPr>
            <a:xfrm>
              <a:off x="11795358" y="3542671"/>
              <a:ext cx="824458" cy="860450"/>
              <a:chOff x="12085261" y="4135648"/>
              <a:chExt cx="688937" cy="719013"/>
            </a:xfrm>
          </p:grpSpPr>
          <p:grpSp>
            <p:nvGrpSpPr>
              <p:cNvPr id="103" name="Group 102"/>
              <p:cNvGrpSpPr>
                <a:grpSpLocks noChangeAspect="1"/>
              </p:cNvGrpSpPr>
              <p:nvPr/>
            </p:nvGrpSpPr>
            <p:grpSpPr>
              <a:xfrm>
                <a:off x="12085261" y="4135648"/>
                <a:ext cx="688937" cy="682951"/>
                <a:chOff x="4056063" y="6008688"/>
                <a:chExt cx="182562" cy="180975"/>
              </a:xfrm>
            </p:grpSpPr>
            <p:sp>
              <p:nvSpPr>
                <p:cNvPr id="105"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412172"/>
                  <a:endParaRPr lang="en-US" dirty="0">
                    <a:latin typeface="Helvetica Neue Light"/>
                    <a:ea typeface="Helvetica Neue Light"/>
                    <a:cs typeface="Helvetica Neue Light"/>
                  </a:endParaRPr>
                </a:p>
              </p:txBody>
            </p:sp>
            <p:sp>
              <p:nvSpPr>
                <p:cNvPr id="10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12172"/>
                  <a:endParaRPr lang="en-US" dirty="0">
                    <a:latin typeface="Helvetica Neue Light"/>
                    <a:ea typeface="Helvetica Neue Light"/>
                    <a:cs typeface="Helvetica Neue Light"/>
                  </a:endParaRPr>
                </a:p>
              </p:txBody>
            </p:sp>
          </p:grpSp>
          <p:sp>
            <p:nvSpPr>
              <p:cNvPr id="104"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grpSp>
      </p:grpSp>
      <p:grpSp>
        <p:nvGrpSpPr>
          <p:cNvPr id="109" name="Group 108"/>
          <p:cNvGrpSpPr/>
          <p:nvPr/>
        </p:nvGrpSpPr>
        <p:grpSpPr>
          <a:xfrm>
            <a:off x="6907501" y="2212818"/>
            <a:ext cx="684009" cy="683920"/>
            <a:chOff x="14176850" y="4190634"/>
            <a:chExt cx="1369445" cy="1367840"/>
          </a:xfrm>
        </p:grpSpPr>
        <p:sp>
          <p:nvSpPr>
            <p:cNvPr id="110" name="Shape 1828"/>
            <p:cNvSpPr>
              <a:spLocks noChangeAspect="1"/>
            </p:cNvSpPr>
            <p:nvPr/>
          </p:nvSpPr>
          <p:spPr>
            <a:xfrm>
              <a:off x="14176850"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1110471">
                <a:lnSpc>
                  <a:spcPct val="90000"/>
                </a:lnSpc>
                <a:spcBef>
                  <a:spcPts val="699"/>
                </a:spcBef>
                <a:defRPr sz="2500">
                  <a:solidFill>
                    <a:srgbClr val="686868"/>
                  </a:solidFill>
                  <a:latin typeface="Arial"/>
                  <a:ea typeface="Arial"/>
                  <a:cs typeface="Arial"/>
                  <a:sym typeface="Arial"/>
                </a:defRPr>
              </a:pPr>
              <a:endParaRPr sz="2000" dirty="0">
                <a:solidFill>
                  <a:srgbClr val="686868"/>
                </a:solidFill>
                <a:latin typeface="Helvetica Neue Light"/>
                <a:ea typeface="Arial"/>
                <a:cs typeface="Helvetica Neue Light"/>
                <a:sym typeface="Arial"/>
              </a:endParaRPr>
            </a:p>
          </p:txBody>
        </p:sp>
        <p:grpSp>
          <p:nvGrpSpPr>
            <p:cNvPr id="112" name="Group 111"/>
            <p:cNvGrpSpPr/>
            <p:nvPr/>
          </p:nvGrpSpPr>
          <p:grpSpPr>
            <a:xfrm>
              <a:off x="14365698" y="4429355"/>
              <a:ext cx="941086" cy="941060"/>
              <a:chOff x="14284301" y="5034157"/>
              <a:chExt cx="786394" cy="786372"/>
            </a:xfrm>
          </p:grpSpPr>
          <p:sp>
            <p:nvSpPr>
              <p:cNvPr id="11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sp>
            <p:nvSpPr>
              <p:cNvPr id="11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FD2A00"/>
              </a:solidFill>
              <a:ln w="6120" cap="flat">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sp>
            <p:nvSpPr>
              <p:cNvPr id="119"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FC4C02"/>
              </a:solidFill>
              <a:ln w="6120" cap="flat">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grpSp>
      </p:grpSp>
      <p:sp>
        <p:nvSpPr>
          <p:cNvPr id="122" name="Shape 1874"/>
          <p:cNvSpPr/>
          <p:nvPr/>
        </p:nvSpPr>
        <p:spPr>
          <a:xfrm>
            <a:off x="5057197" y="2613954"/>
            <a:ext cx="2075765" cy="207549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6878">
              <a:defRPr sz="1800">
                <a:solidFill>
                  <a:srgbClr val="FFFFFF"/>
                </a:solidFill>
              </a:defRPr>
            </a:pPr>
            <a:endParaRPr sz="1600" dirty="0">
              <a:solidFill>
                <a:srgbClr val="FFFFFF"/>
              </a:solidFill>
              <a:latin typeface="Helvetica Neue Light"/>
              <a:ea typeface="Helvetica Neue Light"/>
              <a:cs typeface="Helvetica Neue Light"/>
            </a:endParaRPr>
          </a:p>
        </p:txBody>
      </p:sp>
      <p:grpSp>
        <p:nvGrpSpPr>
          <p:cNvPr id="123" name="Group 122"/>
          <p:cNvGrpSpPr/>
          <p:nvPr/>
        </p:nvGrpSpPr>
        <p:grpSpPr>
          <a:xfrm>
            <a:off x="5274292" y="3090239"/>
            <a:ext cx="1641577" cy="1122928"/>
            <a:chOff x="10795629" y="6279632"/>
            <a:chExt cx="2746345" cy="1876692"/>
          </a:xfrm>
        </p:grpSpPr>
        <p:grpSp>
          <p:nvGrpSpPr>
            <p:cNvPr id="124" name="Group 334"/>
            <p:cNvGrpSpPr/>
            <p:nvPr/>
          </p:nvGrpSpPr>
          <p:grpSpPr>
            <a:xfrm>
              <a:off x="10795629" y="6279632"/>
              <a:ext cx="2746345" cy="929140"/>
              <a:chOff x="0" y="0"/>
              <a:chExt cx="2745984" cy="929137"/>
            </a:xfrm>
            <a:solidFill>
              <a:schemeClr val="bg1"/>
            </a:solidFill>
          </p:grpSpPr>
          <p:sp>
            <p:nvSpPr>
              <p:cNvPr id="18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6"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7"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26">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solidFill>
                    <a:srgbClr val="FC4C02"/>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8"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defTabSz="412172">
                  <a:defRPr sz="3200" spc="0">
                    <a:solidFill>
                      <a:srgbClr val="FFFFFF"/>
                    </a:solidFill>
                  </a:defRPr>
                </a:pPr>
                <a:endParaRPr sz="3200" dirty="0">
                  <a:solidFill>
                    <a:srgbClr val="FFFFFF"/>
                  </a:solidFill>
                  <a:latin typeface="Helvetica Neue Light"/>
                  <a:ea typeface="Helvetica Neue Light"/>
                  <a:cs typeface="Helvetica Neue Light"/>
                </a:endParaRPr>
              </a:p>
            </p:txBody>
          </p:sp>
        </p:grpSp>
        <p:grpSp>
          <p:nvGrpSpPr>
            <p:cNvPr id="125" name="Group 326"/>
            <p:cNvGrpSpPr/>
            <p:nvPr/>
          </p:nvGrpSpPr>
          <p:grpSpPr>
            <a:xfrm>
              <a:off x="11235407" y="7279312"/>
              <a:ext cx="1866789" cy="877012"/>
              <a:chOff x="0" y="0"/>
              <a:chExt cx="2029469" cy="953561"/>
            </a:xfrm>
            <a:solidFill>
              <a:srgbClr val="FFFFFF"/>
            </a:solidFill>
          </p:grpSpPr>
          <p:sp>
            <p:nvSpPr>
              <p:cNvPr id="12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412172">
                  <a:defRPr sz="2400" b="1" spc="-72">
                    <a:solidFill>
                      <a:srgbClr val="FFFFFF"/>
                    </a:solidFill>
                    <a:latin typeface="+mn-lt"/>
                    <a:ea typeface="+mn-ea"/>
                    <a:cs typeface="+mn-cs"/>
                    <a:sym typeface="Helvetica"/>
                  </a:defRPr>
                </a:pPr>
                <a:endParaRPr sz="2400" b="1" spc="-36" dirty="0">
                  <a:solidFill>
                    <a:prstClr val="white"/>
                  </a:solidFill>
                  <a:latin typeface="Helvetica Neue Light"/>
                  <a:ea typeface="Helvetica Neue Light"/>
                  <a:cs typeface="Helvetica Neue Light"/>
                  <a:sym typeface="Helvetica"/>
                </a:endParaRPr>
              </a:p>
            </p:txBody>
          </p:sp>
          <p:sp>
            <p:nvSpPr>
              <p:cNvPr id="12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defTabSz="412172">
                  <a:defRPr sz="2400" b="1" spc="-72">
                    <a:solidFill>
                      <a:srgbClr val="FFFFFF"/>
                    </a:solidFill>
                    <a:latin typeface="+mn-lt"/>
                    <a:ea typeface="+mn-ea"/>
                    <a:cs typeface="+mn-cs"/>
                    <a:sym typeface="Helvetica"/>
                  </a:defRPr>
                </a:pPr>
                <a:endParaRPr sz="2400" b="1" spc="-36" dirty="0">
                  <a:solidFill>
                    <a:prstClr val="white"/>
                  </a:solidFill>
                  <a:latin typeface="Helvetica Neue Light"/>
                  <a:ea typeface="Helvetica Neue Light"/>
                  <a:cs typeface="Helvetica Neue Light"/>
                  <a:sym typeface="Helvetica"/>
                </a:endParaRPr>
              </a:p>
            </p:txBody>
          </p:sp>
          <p:sp>
            <p:nvSpPr>
              <p:cNvPr id="15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defTabSz="412172">
                  <a:defRPr sz="2400" b="1" spc="-72">
                    <a:solidFill>
                      <a:srgbClr val="FFFFFF"/>
                    </a:solidFill>
                    <a:latin typeface="+mn-lt"/>
                    <a:ea typeface="+mn-ea"/>
                    <a:cs typeface="+mn-cs"/>
                    <a:sym typeface="Helvetica"/>
                  </a:defRPr>
                </a:pPr>
                <a:endParaRPr sz="2400" b="1" spc="-36" dirty="0">
                  <a:solidFill>
                    <a:prstClr val="white"/>
                  </a:solidFill>
                  <a:latin typeface="Helvetica Neue Light"/>
                  <a:ea typeface="Helvetica Neue Light"/>
                  <a:cs typeface="Helvetica Neue Light"/>
                  <a:sym typeface="Helvetica"/>
                </a:endParaRPr>
              </a:p>
            </p:txBody>
          </p:sp>
          <p:sp>
            <p:nvSpPr>
              <p:cNvPr id="174"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defTabSz="412172">
                  <a:defRPr sz="2400" b="1" spc="-72">
                    <a:solidFill>
                      <a:srgbClr val="FFFFFF"/>
                    </a:solidFill>
                    <a:latin typeface="+mn-lt"/>
                    <a:ea typeface="+mn-ea"/>
                    <a:cs typeface="+mn-cs"/>
                    <a:sym typeface="Helvetica"/>
                  </a:defRPr>
                </a:pPr>
                <a:endParaRPr sz="2400" b="1" spc="-36" dirty="0">
                  <a:solidFill>
                    <a:prstClr val="white"/>
                  </a:solidFill>
                  <a:latin typeface="Helvetica Neue Light"/>
                  <a:ea typeface="Helvetica Neue Light"/>
                  <a:cs typeface="Helvetica Neue Light"/>
                  <a:sym typeface="Helvetica"/>
                </a:endParaRPr>
              </a:p>
            </p:txBody>
          </p:sp>
        </p:grpSp>
      </p:grpSp>
      <p:grpSp>
        <p:nvGrpSpPr>
          <p:cNvPr id="189" name="Group 188"/>
          <p:cNvGrpSpPr/>
          <p:nvPr/>
        </p:nvGrpSpPr>
        <p:grpSpPr>
          <a:xfrm>
            <a:off x="4123430" y="3309742"/>
            <a:ext cx="683207" cy="683920"/>
            <a:chOff x="7728301" y="6572956"/>
            <a:chExt cx="1367839" cy="1367840"/>
          </a:xfrm>
        </p:grpSpPr>
        <p:sp>
          <p:nvSpPr>
            <p:cNvPr id="190" name="Freeform 239"/>
            <p:cNvSpPr>
              <a:spLocks noChangeArrowheads="1"/>
            </p:cNvSpPr>
            <p:nvPr/>
          </p:nvSpPr>
          <p:spPr bwMode="auto">
            <a:xfrm>
              <a:off x="7728301" y="6572956"/>
              <a:ext cx="1367839" cy="136784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8"/>
            </a:solidFill>
            <a:ln w="6120" cap="rnd">
              <a:noFill/>
              <a:round/>
              <a:headEnd/>
              <a:tailEnd/>
            </a:ln>
            <a:effectLst/>
            <a:extLst/>
          </p:spPr>
          <p:txBody>
            <a:bodyPr wrap="none" anchor="ctr"/>
            <a:lstStyle/>
            <a:p>
              <a:pPr defTabSz="412172"/>
              <a:endParaRPr lang="en-US" dirty="0">
                <a:latin typeface="Helvetica Neue Light"/>
                <a:ea typeface="Helvetica Neue Light"/>
                <a:cs typeface="Helvetica Neue Light"/>
              </a:endParaRPr>
            </a:p>
          </p:txBody>
        </p:sp>
        <p:grpSp>
          <p:nvGrpSpPr>
            <p:cNvPr id="191" name="Group 190"/>
            <p:cNvGrpSpPr/>
            <p:nvPr/>
          </p:nvGrpSpPr>
          <p:grpSpPr>
            <a:xfrm>
              <a:off x="8004205" y="6846689"/>
              <a:ext cx="816030" cy="820375"/>
              <a:chOff x="15893563" y="7396538"/>
              <a:chExt cx="1062193" cy="1067845"/>
            </a:xfrm>
            <a:solidFill>
              <a:srgbClr val="FFFFFF"/>
            </a:solidFill>
          </p:grpSpPr>
          <p:sp>
            <p:nvSpPr>
              <p:cNvPr id="192"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12172"/>
                <a:endParaRPr lang="en-US" dirty="0">
                  <a:latin typeface="Helvetica Neue Light"/>
                  <a:ea typeface="Helvetica Neue Light"/>
                  <a:cs typeface="Helvetica Neue Light"/>
                </a:endParaRPr>
              </a:p>
            </p:txBody>
          </p:sp>
          <p:sp>
            <p:nvSpPr>
              <p:cNvPr id="193"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12172"/>
                <a:endParaRPr lang="en-US" dirty="0">
                  <a:latin typeface="Helvetica Neue Light"/>
                  <a:ea typeface="Helvetica Neue Light"/>
                  <a:cs typeface="Helvetica Neue Light"/>
                </a:endParaRPr>
              </a:p>
            </p:txBody>
          </p:sp>
        </p:grpSp>
      </p:grpSp>
      <p:sp>
        <p:nvSpPr>
          <p:cNvPr id="194" name="TextBox 193"/>
          <p:cNvSpPr txBox="1"/>
          <p:nvPr/>
        </p:nvSpPr>
        <p:spPr>
          <a:xfrm>
            <a:off x="4774229" y="776165"/>
            <a:ext cx="2633106" cy="846454"/>
          </a:xfrm>
          <a:prstGeom prst="rect">
            <a:avLst/>
          </a:prstGeom>
          <a:noFill/>
        </p:spPr>
        <p:txBody>
          <a:bodyPr wrap="square" lIns="45706" tIns="45706" rIns="45706" bIns="91412" rtlCol="0" anchor="t">
            <a:spAutoFit/>
          </a:bodyPr>
          <a:lstStyle/>
          <a:p>
            <a:pPr algn="ctr" defTabSz="456510"/>
            <a:r>
              <a:rPr lang="en-US" sz="1800" b="1" dirty="0">
                <a:solidFill>
                  <a:srgbClr val="474747"/>
                </a:solidFill>
                <a:latin typeface="Helvetica Neue"/>
                <a:ea typeface="Helvetica Neue Light"/>
                <a:cs typeface="Helvetica Neue"/>
              </a:rPr>
              <a:t>Design</a:t>
            </a:r>
            <a:r>
              <a:rPr lang="en-US" sz="1400" dirty="0">
                <a:solidFill>
                  <a:srgbClr val="5A5A5A"/>
                </a:solidFill>
                <a:latin typeface="Helvetica Neue Light"/>
                <a:ea typeface="Helvetica Neue Light"/>
                <a:cs typeface="Helvetica Neue Light"/>
              </a:rPr>
              <a:t/>
            </a:r>
            <a:br>
              <a:rPr lang="en-US" sz="1400" dirty="0">
                <a:solidFill>
                  <a:srgbClr val="5A5A5A"/>
                </a:solidFill>
                <a:latin typeface="Helvetica Neue Light"/>
                <a:ea typeface="Helvetica Neue Light"/>
                <a:cs typeface="Helvetica Neue Light"/>
              </a:rPr>
            </a:br>
            <a:r>
              <a:rPr lang="en-US" sz="1400" dirty="0">
                <a:solidFill>
                  <a:srgbClr val="5A5A5A"/>
                </a:solidFill>
                <a:latin typeface="Helvetica Neue Light"/>
                <a:ea typeface="Helvetica Neue Light"/>
                <a:cs typeface="Helvetica Neue Light"/>
              </a:rPr>
              <a:t>Design </a:t>
            </a:r>
            <a:r>
              <a:rPr lang="en-US" sz="1400" dirty="0">
                <a:solidFill>
                  <a:srgbClr val="5A5A5A"/>
                </a:solidFill>
                <a:latin typeface="Helvetica Neue Light"/>
                <a:ea typeface="Helvetica Neue Light"/>
                <a:cs typeface="Helvetica Neue Light"/>
              </a:rPr>
              <a:t>first. Document Smart. Full support for Swagger 2.0</a:t>
            </a:r>
          </a:p>
        </p:txBody>
      </p:sp>
      <p:sp>
        <p:nvSpPr>
          <p:cNvPr id="195" name="TextBox 194"/>
          <p:cNvSpPr txBox="1"/>
          <p:nvPr/>
        </p:nvSpPr>
        <p:spPr>
          <a:xfrm>
            <a:off x="7765583" y="1764124"/>
            <a:ext cx="4333690" cy="1215786"/>
          </a:xfrm>
          <a:prstGeom prst="rect">
            <a:avLst/>
          </a:prstGeom>
          <a:noFill/>
        </p:spPr>
        <p:txBody>
          <a:bodyPr wrap="square" lIns="45706" tIns="45706" rIns="45706" bIns="91412" rtlCol="0" anchor="t">
            <a:spAutoFit/>
          </a:bodyPr>
          <a:lstStyle/>
          <a:p>
            <a:pPr defTabSz="456510"/>
            <a:r>
              <a:rPr lang="en-US" sz="1800" b="1" dirty="0">
                <a:solidFill>
                  <a:srgbClr val="474747"/>
                </a:solidFill>
                <a:latin typeface="Helvetica Neue"/>
                <a:ea typeface="Helvetica Neue Light"/>
                <a:cs typeface="Helvetica Neue"/>
              </a:rPr>
              <a:t>Develop</a:t>
            </a:r>
          </a:p>
          <a:p>
            <a:pPr defTabSz="456510"/>
            <a:r>
              <a:rPr lang="en-US" sz="1300" b="1" dirty="0">
                <a:solidFill>
                  <a:srgbClr val="5A5A5A"/>
                </a:solidFill>
                <a:latin typeface="Helvetica Neue Light"/>
                <a:ea typeface="Helvetica Neue Light"/>
                <a:cs typeface="Helvetica Neue Light"/>
              </a:rPr>
              <a:t>Configuration: </a:t>
            </a:r>
            <a:r>
              <a:rPr lang="en-US" sz="1300" dirty="0">
                <a:solidFill>
                  <a:srgbClr val="5A5A5A"/>
                </a:solidFill>
                <a:latin typeface="Helvetica Neue Light"/>
                <a:ea typeface="Helvetica Neue Light"/>
                <a:cs typeface="Helvetica Neue Light"/>
              </a:rPr>
              <a:t>Over 30 ready-to-use &amp; configurable policies</a:t>
            </a:r>
          </a:p>
          <a:p>
            <a:pPr lvl="1" defTabSz="456510"/>
            <a:r>
              <a:rPr lang="en-US" sz="1300" b="1" dirty="0">
                <a:solidFill>
                  <a:srgbClr val="5A5A5A"/>
                </a:solidFill>
                <a:latin typeface="Helvetica Neue Light"/>
                <a:ea typeface="Helvetica Neue Light"/>
                <a:cs typeface="Helvetica Neue Light"/>
              </a:rPr>
              <a:t>Code: </a:t>
            </a:r>
            <a:r>
              <a:rPr lang="en-US" sz="1300" dirty="0">
                <a:solidFill>
                  <a:srgbClr val="5A5A5A"/>
                </a:solidFill>
                <a:latin typeface="Helvetica Neue Light"/>
                <a:ea typeface="Helvetica Neue Light"/>
                <a:cs typeface="Helvetica Neue Light"/>
              </a:rPr>
              <a:t>Built-in support for Node, JavaScript and </a:t>
            </a:r>
          </a:p>
          <a:p>
            <a:pPr lvl="1" defTabSz="456510"/>
            <a:r>
              <a:rPr lang="en-US" sz="1300" dirty="0">
                <a:solidFill>
                  <a:srgbClr val="5A5A5A"/>
                </a:solidFill>
                <a:latin typeface="Helvetica Neue Light"/>
                <a:ea typeface="Helvetica Neue Light"/>
                <a:cs typeface="Helvetica Neue Light"/>
              </a:rPr>
              <a:t>Java extensibility</a:t>
            </a:r>
          </a:p>
          <a:p>
            <a:pPr defTabSz="456510"/>
            <a:r>
              <a:rPr lang="en-US" sz="1300" dirty="0" err="1">
                <a:solidFill>
                  <a:srgbClr val="5A5A5A"/>
                </a:solidFill>
                <a:latin typeface="Helvetica Neue Light"/>
                <a:ea typeface="Helvetica Neue Light"/>
                <a:cs typeface="Helvetica Neue Light"/>
              </a:rPr>
              <a:t>BaaS</a:t>
            </a:r>
            <a:endParaRPr lang="en-US" sz="1300" dirty="0">
              <a:solidFill>
                <a:srgbClr val="5A5A5A"/>
              </a:solidFill>
              <a:latin typeface="Helvetica Neue Light"/>
              <a:ea typeface="Helvetica Neue Light"/>
              <a:cs typeface="Helvetica Neue Light"/>
            </a:endParaRPr>
          </a:p>
        </p:txBody>
      </p:sp>
      <p:sp>
        <p:nvSpPr>
          <p:cNvPr id="196" name="TextBox 195"/>
          <p:cNvSpPr txBox="1"/>
          <p:nvPr/>
        </p:nvSpPr>
        <p:spPr>
          <a:xfrm>
            <a:off x="8234552" y="3090917"/>
            <a:ext cx="3652126" cy="1415841"/>
          </a:xfrm>
          <a:prstGeom prst="rect">
            <a:avLst/>
          </a:prstGeom>
          <a:noFill/>
        </p:spPr>
        <p:txBody>
          <a:bodyPr wrap="square" lIns="45706" tIns="45706" rIns="45706" bIns="91412" rtlCol="0" anchor="t">
            <a:spAutoFit/>
          </a:bodyPr>
          <a:lstStyle/>
          <a:p>
            <a:pPr defTabSz="456510">
              <a:defRPr/>
            </a:pPr>
            <a:r>
              <a:rPr lang="en-US" sz="1800" b="1" dirty="0">
                <a:solidFill>
                  <a:srgbClr val="474747"/>
                </a:solidFill>
                <a:latin typeface="Helvetica Neue"/>
                <a:ea typeface="Helvetica Neue Light"/>
                <a:cs typeface="Helvetica Neue"/>
              </a:rPr>
              <a:t>Secure</a:t>
            </a:r>
            <a:endParaRPr lang="en-US" sz="1800" b="1" dirty="0">
              <a:solidFill>
                <a:srgbClr val="474747"/>
              </a:solidFill>
              <a:latin typeface="Helvetica Neue"/>
              <a:ea typeface="Helvetica Neue Light"/>
              <a:cs typeface="Helvetica Neue"/>
            </a:endParaRPr>
          </a:p>
          <a:p>
            <a:pPr defTabSz="456510"/>
            <a:r>
              <a:rPr lang="en-US" sz="1300" dirty="0">
                <a:solidFill>
                  <a:srgbClr val="5A5A5A"/>
                </a:solidFill>
                <a:latin typeface="Helvetica Neue Light"/>
                <a:ea typeface="Helvetica Neue Light"/>
                <a:cs typeface="Helvetica Neue Light"/>
              </a:rPr>
              <a:t>End</a:t>
            </a:r>
            <a:r>
              <a:rPr lang="en-US" sz="1300" dirty="0">
                <a:solidFill>
                  <a:srgbClr val="5A5A5A"/>
                </a:solidFill>
                <a:latin typeface="Helvetica Neue Light"/>
                <a:ea typeface="Helvetica Neue Light"/>
                <a:cs typeface="Helvetica Neue Light"/>
              </a:rPr>
              <a:t>-to-end </a:t>
            </a:r>
            <a:r>
              <a:rPr lang="en-US" sz="1300" dirty="0">
                <a:solidFill>
                  <a:srgbClr val="5A5A5A"/>
                </a:solidFill>
                <a:latin typeface="Helvetica Neue Light"/>
                <a:ea typeface="Helvetica Neue Light"/>
                <a:cs typeface="Helvetica Neue Light"/>
              </a:rPr>
              <a:t>security</a:t>
            </a:r>
          </a:p>
          <a:p>
            <a:pPr defTabSz="456510"/>
            <a:r>
              <a:rPr lang="en-US" sz="1300" dirty="0">
                <a:solidFill>
                  <a:srgbClr val="5A5A5A"/>
                </a:solidFill>
                <a:latin typeface="Helvetica Neue Light"/>
                <a:ea typeface="Helvetica Neue Light"/>
                <a:cs typeface="Helvetica Neue Light"/>
              </a:rPr>
              <a:t>Threat protection</a:t>
            </a:r>
          </a:p>
          <a:p>
            <a:pPr defTabSz="456510"/>
            <a:r>
              <a:rPr lang="en-US" sz="1300" dirty="0">
                <a:solidFill>
                  <a:srgbClr val="5A5A5A"/>
                </a:solidFill>
                <a:latin typeface="Helvetica Neue Light"/>
                <a:ea typeface="Helvetica Neue Light"/>
                <a:cs typeface="Helvetica Neue Light"/>
              </a:rPr>
              <a:t>Access control</a:t>
            </a:r>
            <a:endParaRPr lang="en-US" sz="1300" dirty="0">
              <a:solidFill>
                <a:srgbClr val="5A5A5A"/>
              </a:solidFill>
              <a:latin typeface="Helvetica Neue Light"/>
              <a:ea typeface="Helvetica Neue Light"/>
              <a:cs typeface="Helvetica Neue Light"/>
            </a:endParaRPr>
          </a:p>
          <a:p>
            <a:pPr defTabSz="456510"/>
            <a:r>
              <a:rPr lang="en-US" sz="1300" dirty="0">
                <a:solidFill>
                  <a:srgbClr val="5A5A5A"/>
                </a:solidFill>
                <a:latin typeface="Helvetica Neue Light"/>
                <a:ea typeface="Helvetica Neue Light"/>
                <a:cs typeface="Helvetica Neue Light"/>
              </a:rPr>
              <a:t>Simple </a:t>
            </a:r>
            <a:r>
              <a:rPr lang="en-US" sz="1300" dirty="0" err="1">
                <a:solidFill>
                  <a:srgbClr val="5A5A5A"/>
                </a:solidFill>
                <a:latin typeface="Helvetica Neue Light"/>
                <a:ea typeface="Helvetica Neue Light"/>
                <a:cs typeface="Helvetica Neue Light"/>
              </a:rPr>
              <a:t>OAuth</a:t>
            </a:r>
            <a:r>
              <a:rPr lang="en-US" sz="1300" dirty="0">
                <a:solidFill>
                  <a:srgbClr val="5A5A5A"/>
                </a:solidFill>
                <a:latin typeface="Helvetica Neue Light"/>
                <a:ea typeface="Helvetica Neue Light"/>
                <a:cs typeface="Helvetica Neue Light"/>
              </a:rPr>
              <a:t> implementation for your APIs </a:t>
            </a:r>
            <a:endParaRPr lang="en-US" sz="1300" dirty="0">
              <a:solidFill>
                <a:srgbClr val="5A5A5A"/>
              </a:solidFill>
              <a:latin typeface="Helvetica Neue Light"/>
              <a:ea typeface="Helvetica Neue Light"/>
              <a:cs typeface="Helvetica Neue Light"/>
            </a:endParaRPr>
          </a:p>
          <a:p>
            <a:pPr defTabSz="456510"/>
            <a:r>
              <a:rPr lang="en-US" sz="1300" dirty="0">
                <a:solidFill>
                  <a:srgbClr val="5A5A5A"/>
                </a:solidFill>
                <a:latin typeface="Helvetica Neue Light"/>
                <a:ea typeface="Helvetica Neue Light"/>
                <a:cs typeface="Helvetica Neue Light"/>
              </a:rPr>
              <a:t>PCI and </a:t>
            </a:r>
            <a:r>
              <a:rPr lang="en-US" sz="1300" dirty="0">
                <a:solidFill>
                  <a:srgbClr val="5A5A5A"/>
                </a:solidFill>
                <a:latin typeface="Helvetica Neue Light"/>
                <a:ea typeface="Helvetica Neue Light"/>
                <a:cs typeface="Helvetica Neue Light"/>
              </a:rPr>
              <a:t>HIPAA compliance</a:t>
            </a:r>
          </a:p>
        </p:txBody>
      </p:sp>
      <p:sp>
        <p:nvSpPr>
          <p:cNvPr id="197" name="TextBox 196"/>
          <p:cNvSpPr txBox="1"/>
          <p:nvPr/>
        </p:nvSpPr>
        <p:spPr>
          <a:xfrm>
            <a:off x="7792800" y="4540907"/>
            <a:ext cx="3586875" cy="631011"/>
          </a:xfrm>
          <a:prstGeom prst="rect">
            <a:avLst/>
          </a:prstGeom>
          <a:noFill/>
        </p:spPr>
        <p:txBody>
          <a:bodyPr wrap="square" lIns="45706" tIns="45706" rIns="45706" bIns="91412" rtlCol="0" anchor="t">
            <a:spAutoFit/>
          </a:bodyPr>
          <a:lstStyle/>
          <a:p>
            <a:pPr defTabSz="456510">
              <a:defRPr/>
            </a:pPr>
            <a:r>
              <a:rPr lang="en-US" sz="1800" b="1" dirty="0">
                <a:solidFill>
                  <a:srgbClr val="474747"/>
                </a:solidFill>
                <a:latin typeface="Helvetica Neue"/>
                <a:ea typeface="Helvetica Neue Light"/>
                <a:cs typeface="Helvetica Neue"/>
              </a:rPr>
              <a:t>Publish</a:t>
            </a:r>
            <a:endParaRPr lang="en-US" sz="1800" b="1" dirty="0">
              <a:solidFill>
                <a:srgbClr val="474747"/>
              </a:solidFill>
              <a:latin typeface="Helvetica Neue"/>
              <a:ea typeface="Helvetica Neue Light"/>
              <a:cs typeface="Helvetica Neue"/>
            </a:endParaRPr>
          </a:p>
          <a:p>
            <a:pPr defTabSz="456510"/>
            <a:r>
              <a:rPr lang="en-US" sz="1300" dirty="0">
                <a:solidFill>
                  <a:srgbClr val="5A5A5A"/>
                </a:solidFill>
                <a:latin typeface="Helvetica Neue Light"/>
                <a:ea typeface="Helvetica Neue Light"/>
                <a:cs typeface="Helvetica Neue Light"/>
              </a:rPr>
              <a:t>Turnkey </a:t>
            </a:r>
            <a:r>
              <a:rPr lang="en-US" sz="1300" dirty="0">
                <a:solidFill>
                  <a:srgbClr val="5A5A5A"/>
                </a:solidFill>
                <a:latin typeface="Helvetica Neue Light"/>
                <a:ea typeface="Helvetica Neue Light"/>
                <a:cs typeface="Helvetica Neue Light"/>
              </a:rPr>
              <a:t>developer </a:t>
            </a:r>
            <a:r>
              <a:rPr lang="en-US" sz="1300" dirty="0">
                <a:solidFill>
                  <a:srgbClr val="5A5A5A"/>
                </a:solidFill>
                <a:latin typeface="Helvetica Neue Light"/>
                <a:ea typeface="Helvetica Neue Light"/>
                <a:cs typeface="Helvetica Neue Light"/>
              </a:rPr>
              <a:t>portal</a:t>
            </a:r>
          </a:p>
        </p:txBody>
      </p:sp>
      <p:sp>
        <p:nvSpPr>
          <p:cNvPr id="198" name="TextBox 197"/>
          <p:cNvSpPr txBox="1"/>
          <p:nvPr/>
        </p:nvSpPr>
        <p:spPr>
          <a:xfrm>
            <a:off x="632398" y="4540907"/>
            <a:ext cx="3782234" cy="1015732"/>
          </a:xfrm>
          <a:prstGeom prst="rect">
            <a:avLst/>
          </a:prstGeom>
          <a:noFill/>
        </p:spPr>
        <p:txBody>
          <a:bodyPr wrap="square" lIns="45706" tIns="45706" rIns="45706" bIns="91412" rtlCol="0" anchor="t">
            <a:spAutoFit/>
          </a:bodyPr>
          <a:lstStyle/>
          <a:p>
            <a:pPr algn="r" defTabSz="456510"/>
            <a:r>
              <a:rPr lang="en-US" sz="1800" b="1" dirty="0">
                <a:solidFill>
                  <a:srgbClr val="474747"/>
                </a:solidFill>
                <a:latin typeface="Helvetica Neue"/>
                <a:ea typeface="Helvetica Neue Light"/>
                <a:cs typeface="Helvetica Neue"/>
              </a:rPr>
              <a:t>Monitor</a:t>
            </a:r>
            <a:br>
              <a:rPr lang="en-US" sz="1800" b="1" dirty="0">
                <a:solidFill>
                  <a:srgbClr val="474747"/>
                </a:solidFill>
                <a:latin typeface="Helvetica Neue"/>
                <a:ea typeface="Helvetica Neue Light"/>
                <a:cs typeface="Helvetica Neue"/>
              </a:rPr>
            </a:br>
            <a:r>
              <a:rPr lang="en-US" sz="1300" dirty="0">
                <a:solidFill>
                  <a:srgbClr val="5A5A5A"/>
                </a:solidFill>
                <a:latin typeface="Helvetica Neue Light"/>
                <a:ea typeface="Helvetica Neue Light"/>
                <a:cs typeface="Helvetica Neue Light"/>
              </a:rPr>
              <a:t>Centralized </a:t>
            </a:r>
            <a:r>
              <a:rPr lang="en-US" sz="1300" dirty="0">
                <a:solidFill>
                  <a:srgbClr val="5A5A5A"/>
                </a:solidFill>
                <a:latin typeface="Helvetica Neue Light"/>
                <a:ea typeface="Helvetica Neue Light"/>
                <a:cs typeface="Helvetica Neue Light"/>
              </a:rPr>
              <a:t>control, decentralized development</a:t>
            </a:r>
          </a:p>
          <a:p>
            <a:pPr algn="r" defTabSz="456510"/>
            <a:r>
              <a:rPr lang="en-US" sz="1300" dirty="0">
                <a:solidFill>
                  <a:srgbClr val="5A5A5A"/>
                </a:solidFill>
                <a:latin typeface="Helvetica Neue Light"/>
                <a:ea typeface="Helvetica Neue Light"/>
                <a:cs typeface="Helvetica Neue Light"/>
              </a:rPr>
              <a:t>Multi-tenant </a:t>
            </a:r>
            <a:r>
              <a:rPr lang="en-US" sz="1300" dirty="0">
                <a:solidFill>
                  <a:srgbClr val="5A5A5A"/>
                </a:solidFill>
                <a:latin typeface="Helvetica Neue Light"/>
                <a:ea typeface="Helvetica Neue Light"/>
                <a:cs typeface="Helvetica Neue Light"/>
              </a:rPr>
              <a:t>architecture</a:t>
            </a:r>
          </a:p>
          <a:p>
            <a:pPr algn="r" defTabSz="456510"/>
            <a:r>
              <a:rPr lang="en-US" sz="1300" dirty="0">
                <a:solidFill>
                  <a:srgbClr val="5A5A5A"/>
                </a:solidFill>
                <a:latin typeface="Helvetica Neue Light"/>
                <a:ea typeface="Helvetica Neue Light"/>
                <a:cs typeface="Helvetica Neue Light"/>
              </a:rPr>
              <a:t>Billions of API calls, including large </a:t>
            </a:r>
            <a:r>
              <a:rPr lang="en-US" sz="1300" dirty="0">
                <a:solidFill>
                  <a:srgbClr val="5A5A5A"/>
                </a:solidFill>
                <a:latin typeface="Helvetica Neue Light"/>
                <a:ea typeface="Helvetica Neue Light"/>
                <a:cs typeface="Helvetica Neue Light"/>
              </a:rPr>
              <a:t>spikes</a:t>
            </a:r>
          </a:p>
        </p:txBody>
      </p:sp>
      <p:sp>
        <p:nvSpPr>
          <p:cNvPr id="199" name="TextBox 198"/>
          <p:cNvSpPr txBox="1"/>
          <p:nvPr/>
        </p:nvSpPr>
        <p:spPr>
          <a:xfrm>
            <a:off x="360339" y="3090916"/>
            <a:ext cx="3585211" cy="1015732"/>
          </a:xfrm>
          <a:prstGeom prst="rect">
            <a:avLst/>
          </a:prstGeom>
          <a:noFill/>
        </p:spPr>
        <p:txBody>
          <a:bodyPr wrap="square" lIns="45706" tIns="45706" rIns="45706" bIns="91412" rtlCol="0" anchor="t">
            <a:spAutoFit/>
          </a:bodyPr>
          <a:lstStyle/>
          <a:p>
            <a:pPr algn="r" defTabSz="456510"/>
            <a:r>
              <a:rPr lang="en-US" sz="1800" b="1" dirty="0">
                <a:solidFill>
                  <a:srgbClr val="474747"/>
                </a:solidFill>
                <a:latin typeface="Helvetica Neue"/>
                <a:ea typeface="Helvetica Neue Light"/>
                <a:cs typeface="Helvetica Neue"/>
              </a:rPr>
              <a:t>Analyze</a:t>
            </a:r>
            <a:endParaRPr lang="en-US" sz="1400" dirty="0">
              <a:solidFill>
                <a:srgbClr val="5A5A5A"/>
              </a:solidFill>
              <a:latin typeface="Helvetica Neue"/>
              <a:ea typeface="Helvetica Neue Light"/>
              <a:cs typeface="Helvetica Neue"/>
            </a:endParaRPr>
          </a:p>
          <a:p>
            <a:pPr algn="r" defTabSz="456510"/>
            <a:r>
              <a:rPr lang="en-US" sz="1300" dirty="0">
                <a:solidFill>
                  <a:srgbClr val="5A5A5A"/>
                </a:solidFill>
                <a:latin typeface="Helvetica Neue Light"/>
                <a:ea typeface="Helvetica Neue Light"/>
                <a:cs typeface="Helvetica Neue Light"/>
              </a:rPr>
              <a:t>Complete </a:t>
            </a:r>
            <a:r>
              <a:rPr lang="en-US" sz="1300" dirty="0">
                <a:solidFill>
                  <a:srgbClr val="5A5A5A"/>
                </a:solidFill>
                <a:latin typeface="Helvetica Neue Light"/>
                <a:ea typeface="Helvetica Neue Light"/>
                <a:cs typeface="Helvetica Neue Light"/>
              </a:rPr>
              <a:t>visibility– from app end to </a:t>
            </a:r>
            <a:r>
              <a:rPr lang="en-US" sz="1300" dirty="0">
                <a:solidFill>
                  <a:srgbClr val="5A5A5A"/>
                </a:solidFill>
                <a:latin typeface="Helvetica Neue Light"/>
                <a:ea typeface="Helvetica Neue Light"/>
                <a:cs typeface="Helvetica Neue Light"/>
              </a:rPr>
              <a:t>backend</a:t>
            </a:r>
          </a:p>
          <a:p>
            <a:pPr algn="r" defTabSz="456510"/>
            <a:r>
              <a:rPr lang="en-US" sz="1300" dirty="0">
                <a:solidFill>
                  <a:srgbClr val="5A5A5A"/>
                </a:solidFill>
                <a:latin typeface="Helvetica Neue Light"/>
                <a:ea typeface="Helvetica Neue Light"/>
                <a:cs typeface="Helvetica Neue Light"/>
              </a:rPr>
              <a:t>Automatically </a:t>
            </a:r>
            <a:r>
              <a:rPr lang="en-US" sz="1300" dirty="0">
                <a:solidFill>
                  <a:srgbClr val="5A5A5A"/>
                </a:solidFill>
                <a:latin typeface="Helvetica Neue Light"/>
                <a:ea typeface="Helvetica Neue Light"/>
                <a:cs typeface="Helvetica Neue Light"/>
              </a:rPr>
              <a:t>and continuously collect </a:t>
            </a:r>
            <a:r>
              <a:rPr lang="en-US" sz="1300" dirty="0">
                <a:solidFill>
                  <a:srgbClr val="5A5A5A"/>
                </a:solidFill>
                <a:latin typeface="Helvetica Neue Light"/>
                <a:ea typeface="Helvetica Neue Light"/>
                <a:cs typeface="Helvetica Neue Light"/>
              </a:rPr>
              <a:t/>
            </a:r>
            <a:br>
              <a:rPr lang="en-US" sz="1300" dirty="0">
                <a:solidFill>
                  <a:srgbClr val="5A5A5A"/>
                </a:solidFill>
                <a:latin typeface="Helvetica Neue Light"/>
                <a:ea typeface="Helvetica Neue Light"/>
                <a:cs typeface="Helvetica Neue Light"/>
              </a:rPr>
            </a:br>
            <a:r>
              <a:rPr lang="en-US" sz="1300" dirty="0">
                <a:solidFill>
                  <a:srgbClr val="5A5A5A"/>
                </a:solidFill>
                <a:latin typeface="Helvetica Neue Light"/>
                <a:ea typeface="Helvetica Neue Light"/>
                <a:cs typeface="Helvetica Neue Light"/>
              </a:rPr>
              <a:t>all API-traffic </a:t>
            </a:r>
            <a:r>
              <a:rPr lang="en-US" sz="1300" dirty="0">
                <a:solidFill>
                  <a:srgbClr val="5A5A5A"/>
                </a:solidFill>
                <a:latin typeface="Helvetica Neue Light"/>
                <a:ea typeface="Helvetica Neue Light"/>
                <a:cs typeface="Helvetica Neue Light"/>
              </a:rPr>
              <a:t>data </a:t>
            </a:r>
            <a:r>
              <a:rPr lang="en-US" sz="1300" dirty="0">
                <a:solidFill>
                  <a:srgbClr val="5A5A5A"/>
                </a:solidFill>
                <a:latin typeface="Helvetica Neue Light"/>
                <a:ea typeface="Helvetica Neue Light"/>
                <a:cs typeface="Helvetica Neue Light"/>
              </a:rPr>
              <a:t>out </a:t>
            </a:r>
            <a:r>
              <a:rPr lang="en-US" sz="1300" dirty="0">
                <a:solidFill>
                  <a:srgbClr val="5A5A5A"/>
                </a:solidFill>
                <a:latin typeface="Helvetica Neue Light"/>
                <a:ea typeface="Helvetica Neue Light"/>
                <a:cs typeface="Helvetica Neue Light"/>
              </a:rPr>
              <a:t>of the box</a:t>
            </a:r>
          </a:p>
        </p:txBody>
      </p:sp>
      <p:sp>
        <p:nvSpPr>
          <p:cNvPr id="200" name="TextBox 199"/>
          <p:cNvSpPr txBox="1"/>
          <p:nvPr/>
        </p:nvSpPr>
        <p:spPr>
          <a:xfrm>
            <a:off x="1144033" y="1764124"/>
            <a:ext cx="3263985" cy="1215786"/>
          </a:xfrm>
          <a:prstGeom prst="rect">
            <a:avLst/>
          </a:prstGeom>
          <a:noFill/>
        </p:spPr>
        <p:txBody>
          <a:bodyPr wrap="square" lIns="45706" tIns="45706" rIns="45706" bIns="91412" rtlCol="0" anchor="t">
            <a:spAutoFit/>
          </a:bodyPr>
          <a:lstStyle/>
          <a:p>
            <a:pPr algn="r" defTabSz="456510"/>
            <a:r>
              <a:rPr lang="en-US" sz="1800" b="1" dirty="0">
                <a:solidFill>
                  <a:srgbClr val="474747"/>
                </a:solidFill>
                <a:latin typeface="Helvetica Neue"/>
                <a:ea typeface="Helvetica Neue Light"/>
                <a:cs typeface="Helvetica Neue"/>
              </a:rPr>
              <a:t>Monetize</a:t>
            </a:r>
          </a:p>
          <a:p>
            <a:pPr algn="r" defTabSz="456510"/>
            <a:r>
              <a:rPr lang="en-US" sz="1300" dirty="0">
                <a:solidFill>
                  <a:srgbClr val="5A5A5A"/>
                </a:solidFill>
                <a:latin typeface="Helvetica Neue Light"/>
                <a:ea typeface="Helvetica Neue Light"/>
                <a:cs typeface="Helvetica Neue Light"/>
              </a:rPr>
              <a:t>Flexible </a:t>
            </a:r>
            <a:r>
              <a:rPr lang="en-US" sz="1300" dirty="0">
                <a:solidFill>
                  <a:srgbClr val="5A5A5A"/>
                </a:solidFill>
                <a:latin typeface="Helvetica Neue Light"/>
                <a:ea typeface="Helvetica Neue Light"/>
                <a:cs typeface="Helvetica Neue Light"/>
              </a:rPr>
              <a:t>rate </a:t>
            </a:r>
            <a:r>
              <a:rPr lang="en-US" sz="1300" dirty="0">
                <a:solidFill>
                  <a:srgbClr val="5A5A5A"/>
                </a:solidFill>
                <a:latin typeface="Helvetica Neue Light"/>
                <a:ea typeface="Helvetica Neue Light"/>
                <a:cs typeface="Helvetica Neue Light"/>
              </a:rPr>
              <a:t>plans</a:t>
            </a:r>
          </a:p>
          <a:p>
            <a:pPr algn="r" defTabSz="456510"/>
            <a:r>
              <a:rPr lang="en-US" sz="1300" dirty="0">
                <a:solidFill>
                  <a:srgbClr val="5A5A5A"/>
                </a:solidFill>
                <a:latin typeface="Helvetica Neue Light"/>
                <a:ea typeface="Helvetica Neue Light"/>
                <a:cs typeface="Helvetica Neue Light"/>
              </a:rPr>
              <a:t>Internationalization support</a:t>
            </a:r>
          </a:p>
          <a:p>
            <a:pPr algn="r" defTabSz="456510"/>
            <a:r>
              <a:rPr lang="en-US" sz="1300" dirty="0">
                <a:solidFill>
                  <a:srgbClr val="5A5A5A"/>
                </a:solidFill>
                <a:latin typeface="Helvetica Neue Light"/>
                <a:ea typeface="Helvetica Neue Light"/>
                <a:cs typeface="Helvetica Neue Light"/>
              </a:rPr>
              <a:t>Usage tracking</a:t>
            </a:r>
          </a:p>
          <a:p>
            <a:pPr algn="r" defTabSz="456510"/>
            <a:r>
              <a:rPr lang="en-US" sz="1300" dirty="0">
                <a:solidFill>
                  <a:srgbClr val="5A5A5A"/>
                </a:solidFill>
                <a:latin typeface="Helvetica Neue Light"/>
                <a:ea typeface="Helvetica Neue Light"/>
                <a:cs typeface="Helvetica Neue Light"/>
              </a:rPr>
              <a:t>Limits </a:t>
            </a:r>
            <a:r>
              <a:rPr lang="en-US" sz="1300" dirty="0">
                <a:solidFill>
                  <a:srgbClr val="5A5A5A"/>
                </a:solidFill>
                <a:latin typeface="Helvetica Neue Light"/>
                <a:ea typeface="Helvetica Neue Light"/>
                <a:cs typeface="Helvetica Neue Light"/>
              </a:rPr>
              <a:t>and </a:t>
            </a:r>
            <a:r>
              <a:rPr lang="en-US" sz="1300" dirty="0">
                <a:solidFill>
                  <a:srgbClr val="5A5A5A"/>
                </a:solidFill>
                <a:latin typeface="Helvetica Neue Light"/>
                <a:ea typeface="Helvetica Neue Light"/>
                <a:cs typeface="Helvetica Neue Light"/>
              </a:rPr>
              <a:t>notifications</a:t>
            </a:r>
            <a:endParaRPr lang="en-US" sz="1300" dirty="0">
              <a:solidFill>
                <a:srgbClr val="5A5A5A"/>
              </a:solidFill>
              <a:latin typeface="Helvetica Neue Light"/>
              <a:ea typeface="Helvetica Neue Light"/>
              <a:cs typeface="Helvetica Neue Light"/>
            </a:endParaRPr>
          </a:p>
        </p:txBody>
      </p:sp>
      <p:grpSp>
        <p:nvGrpSpPr>
          <p:cNvPr id="201" name="Group 200"/>
          <p:cNvGrpSpPr/>
          <p:nvPr/>
        </p:nvGrpSpPr>
        <p:grpSpPr>
          <a:xfrm>
            <a:off x="4583345" y="2187475"/>
            <a:ext cx="684009" cy="683920"/>
            <a:chOff x="8924647" y="4190634"/>
            <a:chExt cx="1369445" cy="1367840"/>
          </a:xfrm>
        </p:grpSpPr>
        <p:sp>
          <p:nvSpPr>
            <p:cNvPr id="202" name="Shape 1839"/>
            <p:cNvSpPr>
              <a:spLocks noChangeAspect="1"/>
            </p:cNvSpPr>
            <p:nvPr/>
          </p:nvSpPr>
          <p:spPr>
            <a:xfrm>
              <a:off x="8924647" y="4190634"/>
              <a:ext cx="1369445" cy="1367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1110471">
                <a:lnSpc>
                  <a:spcPct val="90000"/>
                </a:lnSpc>
                <a:spcBef>
                  <a:spcPts val="699"/>
                </a:spcBef>
                <a:defRPr sz="2500">
                  <a:solidFill>
                    <a:srgbClr val="686868"/>
                  </a:solidFill>
                  <a:latin typeface="Arial"/>
                  <a:ea typeface="Arial"/>
                  <a:cs typeface="Arial"/>
                  <a:sym typeface="Arial"/>
                </a:defRPr>
              </a:pPr>
              <a:endParaRPr sz="2000" dirty="0">
                <a:solidFill>
                  <a:srgbClr val="686868"/>
                </a:solidFill>
                <a:latin typeface="Helvetica Neue Light"/>
                <a:ea typeface="Arial"/>
                <a:cs typeface="Helvetica Neue Light"/>
                <a:sym typeface="Arial"/>
              </a:endParaRPr>
            </a:p>
          </p:txBody>
        </p:sp>
        <p:sp>
          <p:nvSpPr>
            <p:cNvPr id="203" name="Freeform 1"/>
            <p:cNvSpPr>
              <a:spLocks noChangeArrowheads="1"/>
            </p:cNvSpPr>
            <p:nvPr/>
          </p:nvSpPr>
          <p:spPr bwMode="auto">
            <a:xfrm>
              <a:off x="9264882" y="4367348"/>
              <a:ext cx="688975" cy="1014413"/>
            </a:xfrm>
            <a:custGeom>
              <a:avLst/>
              <a:gdLst>
                <a:gd name="T0" fmla="*/ 1095 w 1913"/>
                <a:gd name="T1" fmla="*/ 1161 h 2819"/>
                <a:gd name="T2" fmla="*/ 1068 w 1913"/>
                <a:gd name="T3" fmla="*/ 1154 h 2819"/>
                <a:gd name="T4" fmla="*/ 1068 w 1913"/>
                <a:gd name="T5" fmla="*/ 812 h 2819"/>
                <a:gd name="T6" fmla="*/ 1549 w 1913"/>
                <a:gd name="T7" fmla="*/ 1017 h 2819"/>
                <a:gd name="T8" fmla="*/ 1852 w 1913"/>
                <a:gd name="T9" fmla="*/ 588 h 2819"/>
                <a:gd name="T10" fmla="*/ 1068 w 1913"/>
                <a:gd name="T11" fmla="*/ 300 h 2819"/>
                <a:gd name="T12" fmla="*/ 1068 w 1913"/>
                <a:gd name="T13" fmla="*/ 0 h 2819"/>
                <a:gd name="T14" fmla="*/ 916 w 1913"/>
                <a:gd name="T15" fmla="*/ 0 h 2819"/>
                <a:gd name="T16" fmla="*/ 916 w 1913"/>
                <a:gd name="T17" fmla="*/ 298 h 2819"/>
                <a:gd name="T18" fmla="*/ 103 w 1913"/>
                <a:gd name="T19" fmla="*/ 998 h 2819"/>
                <a:gd name="T20" fmla="*/ 103 w 1913"/>
                <a:gd name="T21" fmla="*/ 1004 h 2819"/>
                <a:gd name="T22" fmla="*/ 916 w 1913"/>
                <a:gd name="T23" fmla="*/ 1690 h 2819"/>
                <a:gd name="T24" fmla="*/ 916 w 1913"/>
                <a:gd name="T25" fmla="*/ 2049 h 2819"/>
                <a:gd name="T26" fmla="*/ 338 w 1913"/>
                <a:gd name="T27" fmla="*/ 1796 h 2819"/>
                <a:gd name="T28" fmla="*/ 0 w 1913"/>
                <a:gd name="T29" fmla="*/ 2200 h 2819"/>
                <a:gd name="T30" fmla="*/ 916 w 1913"/>
                <a:gd name="T31" fmla="*/ 2558 h 2819"/>
                <a:gd name="T32" fmla="*/ 916 w 1913"/>
                <a:gd name="T33" fmla="*/ 2818 h 2819"/>
                <a:gd name="T34" fmla="*/ 1068 w 1913"/>
                <a:gd name="T35" fmla="*/ 2818 h 2819"/>
                <a:gd name="T36" fmla="*/ 1068 w 1913"/>
                <a:gd name="T37" fmla="*/ 2562 h 2819"/>
                <a:gd name="T38" fmla="*/ 1912 w 1913"/>
                <a:gd name="T39" fmla="*/ 1849 h 2819"/>
                <a:gd name="T40" fmla="*/ 1912 w 1913"/>
                <a:gd name="T41" fmla="*/ 1843 h 2819"/>
                <a:gd name="T42" fmla="*/ 1095 w 1913"/>
                <a:gd name="T43" fmla="*/ 1161 h 2819"/>
                <a:gd name="T44" fmla="*/ 717 w 1913"/>
                <a:gd name="T45" fmla="*/ 948 h 2819"/>
                <a:gd name="T46" fmla="*/ 717 w 1913"/>
                <a:gd name="T47" fmla="*/ 941 h 2819"/>
                <a:gd name="T48" fmla="*/ 916 w 1913"/>
                <a:gd name="T49" fmla="*/ 802 h 2819"/>
                <a:gd name="T50" fmla="*/ 916 w 1913"/>
                <a:gd name="T51" fmla="*/ 1115 h 2819"/>
                <a:gd name="T52" fmla="*/ 717 w 1913"/>
                <a:gd name="T53" fmla="*/ 948 h 2819"/>
                <a:gd name="T54" fmla="*/ 1298 w 1913"/>
                <a:gd name="T55" fmla="*/ 1908 h 2819"/>
                <a:gd name="T56" fmla="*/ 1068 w 1913"/>
                <a:gd name="T57" fmla="*/ 2058 h 2819"/>
                <a:gd name="T58" fmla="*/ 1068 w 1913"/>
                <a:gd name="T59" fmla="*/ 1729 h 2819"/>
                <a:gd name="T60" fmla="*/ 1298 w 1913"/>
                <a:gd name="T61" fmla="*/ 1902 h 2819"/>
                <a:gd name="T62" fmla="*/ 1298 w 1913"/>
                <a:gd name="T63" fmla="*/ 1908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3" h="2819">
                  <a:moveTo>
                    <a:pt x="1095" y="1161"/>
                  </a:moveTo>
                  <a:cubicBezTo>
                    <a:pt x="1085" y="1159"/>
                    <a:pt x="1077" y="1156"/>
                    <a:pt x="1068" y="1154"/>
                  </a:cubicBezTo>
                  <a:lnTo>
                    <a:pt x="1068" y="812"/>
                  </a:lnTo>
                  <a:cubicBezTo>
                    <a:pt x="1226" y="838"/>
                    <a:pt x="1393" y="907"/>
                    <a:pt x="1549" y="1017"/>
                  </a:cubicBezTo>
                  <a:lnTo>
                    <a:pt x="1852" y="588"/>
                  </a:lnTo>
                  <a:cubicBezTo>
                    <a:pt x="1640" y="417"/>
                    <a:pt x="1385" y="320"/>
                    <a:pt x="1068" y="300"/>
                  </a:cubicBezTo>
                  <a:lnTo>
                    <a:pt x="1068" y="0"/>
                  </a:lnTo>
                  <a:lnTo>
                    <a:pt x="916" y="0"/>
                  </a:lnTo>
                  <a:lnTo>
                    <a:pt x="916" y="298"/>
                  </a:lnTo>
                  <a:cubicBezTo>
                    <a:pt x="411" y="311"/>
                    <a:pt x="103" y="600"/>
                    <a:pt x="103" y="998"/>
                  </a:cubicBezTo>
                  <a:lnTo>
                    <a:pt x="103" y="1004"/>
                  </a:lnTo>
                  <a:cubicBezTo>
                    <a:pt x="103" y="1451"/>
                    <a:pt x="456" y="1584"/>
                    <a:pt x="916" y="1690"/>
                  </a:cubicBezTo>
                  <a:lnTo>
                    <a:pt x="916" y="2049"/>
                  </a:lnTo>
                  <a:cubicBezTo>
                    <a:pt x="711" y="2023"/>
                    <a:pt x="516" y="1937"/>
                    <a:pt x="338" y="1796"/>
                  </a:cubicBezTo>
                  <a:lnTo>
                    <a:pt x="0" y="2200"/>
                  </a:lnTo>
                  <a:cubicBezTo>
                    <a:pt x="243" y="2418"/>
                    <a:pt x="569" y="2537"/>
                    <a:pt x="916" y="2558"/>
                  </a:cubicBezTo>
                  <a:lnTo>
                    <a:pt x="916" y="2818"/>
                  </a:lnTo>
                  <a:lnTo>
                    <a:pt x="1068" y="2818"/>
                  </a:lnTo>
                  <a:lnTo>
                    <a:pt x="1068" y="2562"/>
                  </a:lnTo>
                  <a:cubicBezTo>
                    <a:pt x="1576" y="2548"/>
                    <a:pt x="1912" y="2285"/>
                    <a:pt x="1912" y="1849"/>
                  </a:cubicBezTo>
                  <a:lnTo>
                    <a:pt x="1912" y="1843"/>
                  </a:lnTo>
                  <a:cubicBezTo>
                    <a:pt x="1912" y="1433"/>
                    <a:pt x="1599" y="1270"/>
                    <a:pt x="1095" y="1161"/>
                  </a:cubicBezTo>
                  <a:close/>
                  <a:moveTo>
                    <a:pt x="717" y="948"/>
                  </a:moveTo>
                  <a:lnTo>
                    <a:pt x="717" y="941"/>
                  </a:lnTo>
                  <a:cubicBezTo>
                    <a:pt x="717" y="867"/>
                    <a:pt x="783" y="807"/>
                    <a:pt x="916" y="802"/>
                  </a:cubicBezTo>
                  <a:lnTo>
                    <a:pt x="916" y="1115"/>
                  </a:lnTo>
                  <a:cubicBezTo>
                    <a:pt x="761" y="1068"/>
                    <a:pt x="717" y="1024"/>
                    <a:pt x="717" y="948"/>
                  </a:cubicBezTo>
                  <a:close/>
                  <a:moveTo>
                    <a:pt x="1298" y="1908"/>
                  </a:moveTo>
                  <a:cubicBezTo>
                    <a:pt x="1298" y="1998"/>
                    <a:pt x="1217" y="2053"/>
                    <a:pt x="1068" y="2058"/>
                  </a:cubicBezTo>
                  <a:lnTo>
                    <a:pt x="1068" y="1729"/>
                  </a:lnTo>
                  <a:cubicBezTo>
                    <a:pt x="1248" y="1781"/>
                    <a:pt x="1298" y="1828"/>
                    <a:pt x="1298" y="1902"/>
                  </a:cubicBezTo>
                  <a:lnTo>
                    <a:pt x="1298" y="1908"/>
                  </a:lnTo>
                  <a:close/>
                </a:path>
              </a:pathLst>
            </a:custGeom>
            <a:solidFill>
              <a:schemeClr val="bg1"/>
            </a:solidFill>
            <a:ln>
              <a:noFill/>
            </a:ln>
            <a:effectLst/>
          </p:spPr>
          <p:txBody>
            <a:bodyPr wrap="none" anchor="ctr"/>
            <a:lstStyle/>
            <a:p>
              <a:endParaRPr lang="en-US" dirty="0">
                <a:latin typeface="Helvetica Neue Light"/>
                <a:ea typeface="Helvetica Neue Light"/>
                <a:cs typeface="Helvetica Neue Light"/>
              </a:endParaRPr>
            </a:p>
          </p:txBody>
        </p:sp>
      </p:grpSp>
      <p:sp>
        <p:nvSpPr>
          <p:cNvPr id="204" name="TextBox 203"/>
          <p:cNvSpPr txBox="1"/>
          <p:nvPr/>
        </p:nvSpPr>
        <p:spPr>
          <a:xfrm>
            <a:off x="4727534" y="5690585"/>
            <a:ext cx="2735091" cy="1015732"/>
          </a:xfrm>
          <a:prstGeom prst="rect">
            <a:avLst/>
          </a:prstGeom>
          <a:noFill/>
        </p:spPr>
        <p:txBody>
          <a:bodyPr wrap="square" lIns="45706" tIns="45706" rIns="45706" bIns="91412" rtlCol="0" anchor="t">
            <a:spAutoFit/>
          </a:bodyPr>
          <a:lstStyle/>
          <a:p>
            <a:pPr algn="ctr" defTabSz="456510">
              <a:defRPr/>
            </a:pPr>
            <a:r>
              <a:rPr lang="en-US" sz="1800" b="1" dirty="0">
                <a:solidFill>
                  <a:srgbClr val="474747"/>
                </a:solidFill>
                <a:latin typeface="Helvetica Neue"/>
                <a:ea typeface="Helvetica Neue Light"/>
                <a:cs typeface="Helvetica Neue"/>
              </a:rPr>
              <a:t>Scale</a:t>
            </a:r>
            <a:endParaRPr lang="en-US" sz="1800" b="1" dirty="0">
              <a:solidFill>
                <a:srgbClr val="474747"/>
              </a:solidFill>
              <a:latin typeface="Helvetica Neue"/>
              <a:ea typeface="Helvetica Neue Light"/>
              <a:cs typeface="Helvetica Neue"/>
            </a:endParaRPr>
          </a:p>
          <a:p>
            <a:pPr algn="ctr" defTabSz="456510"/>
            <a:r>
              <a:rPr lang="en-US" sz="1300" dirty="0">
                <a:solidFill>
                  <a:srgbClr val="5A5A5A"/>
                </a:solidFill>
                <a:latin typeface="Helvetica Neue Light"/>
                <a:ea typeface="Helvetica Neue Light"/>
                <a:cs typeface="Helvetica Neue Light"/>
              </a:rPr>
              <a:t>Self</a:t>
            </a:r>
            <a:r>
              <a:rPr lang="en-US" sz="1300" dirty="0">
                <a:solidFill>
                  <a:srgbClr val="5A5A5A"/>
                </a:solidFill>
                <a:latin typeface="Helvetica Neue Light"/>
                <a:ea typeface="Helvetica Neue Light"/>
                <a:cs typeface="Helvetica Neue Light"/>
              </a:rPr>
              <a:t>-</a:t>
            </a:r>
            <a:r>
              <a:rPr lang="en-US" sz="1300" dirty="0">
                <a:solidFill>
                  <a:srgbClr val="5A5A5A"/>
                </a:solidFill>
                <a:latin typeface="Helvetica Neue Light"/>
                <a:ea typeface="Helvetica Neue Light"/>
                <a:cs typeface="Helvetica Neue Light"/>
              </a:rPr>
              <a:t>s</a:t>
            </a:r>
            <a:r>
              <a:rPr lang="en-US" sz="1300" dirty="0">
                <a:solidFill>
                  <a:srgbClr val="5A5A5A"/>
                </a:solidFill>
                <a:latin typeface="Helvetica Neue Light"/>
                <a:ea typeface="Helvetica Neue Light"/>
                <a:cs typeface="Helvetica Neue Light"/>
              </a:rPr>
              <a:t>ervice</a:t>
            </a:r>
          </a:p>
          <a:p>
            <a:pPr algn="ctr" defTabSz="456510"/>
            <a:r>
              <a:rPr lang="en-US" sz="1300" dirty="0">
                <a:solidFill>
                  <a:srgbClr val="5A5A5A"/>
                </a:solidFill>
                <a:latin typeface="Helvetica Neue Light"/>
                <a:ea typeface="Helvetica Neue Light"/>
                <a:cs typeface="Helvetica Neue Light"/>
              </a:rPr>
              <a:t>State @ scale</a:t>
            </a:r>
          </a:p>
          <a:p>
            <a:pPr algn="ctr" defTabSz="456510"/>
            <a:r>
              <a:rPr lang="en-US" sz="1300" dirty="0">
                <a:solidFill>
                  <a:srgbClr val="5A5A5A"/>
                </a:solidFill>
                <a:latin typeface="Helvetica Neue Light"/>
                <a:ea typeface="Helvetica Neue Light"/>
                <a:cs typeface="Helvetica Neue Light"/>
              </a:rPr>
              <a:t>Flexible deployment</a:t>
            </a:r>
            <a:endParaRPr lang="en-US" sz="1300" dirty="0">
              <a:solidFill>
                <a:srgbClr val="5A5A5A"/>
              </a:solidFill>
              <a:latin typeface="Helvetica Neue Light"/>
              <a:ea typeface="Helvetica Neue Light"/>
              <a:cs typeface="Helvetica Neue Light"/>
            </a:endParaRPr>
          </a:p>
        </p:txBody>
      </p:sp>
    </p:spTree>
    <p:extLst>
      <p:ext uri="{BB962C8B-B14F-4D97-AF65-F5344CB8AC3E}">
        <p14:creationId xmlns:p14="http://schemas.microsoft.com/office/powerpoint/2010/main" val="9238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p:txBody>
          <a:bodyPr/>
          <a:lstStyle/>
          <a:p>
            <a:r>
              <a:rPr lang="en-US" dirty="0"/>
              <a:t>Design first. Document Smart. Full support for Swagger 2.0</a:t>
            </a:r>
          </a:p>
          <a:p>
            <a:endParaRPr lang="en-US" dirty="0"/>
          </a:p>
        </p:txBody>
      </p:sp>
      <p:sp>
        <p:nvSpPr>
          <p:cNvPr id="2" name="Title 1"/>
          <p:cNvSpPr>
            <a:spLocks noGrp="1"/>
          </p:cNvSpPr>
          <p:nvPr>
            <p:ph type="title"/>
          </p:nvPr>
        </p:nvSpPr>
        <p:spPr/>
        <p:txBody>
          <a:bodyPr>
            <a:normAutofit/>
          </a:bodyPr>
          <a:lstStyle/>
          <a:p>
            <a:r>
              <a:rPr lang="en-US" dirty="0"/>
              <a:t>Build more consumable APIs</a:t>
            </a:r>
          </a:p>
        </p:txBody>
      </p:sp>
      <p:sp>
        <p:nvSpPr>
          <p:cNvPr id="47" name="Slide Number Placeholder 46"/>
          <p:cNvSpPr>
            <a:spLocks noGrp="1"/>
          </p:cNvSpPr>
          <p:nvPr>
            <p:ph type="sldNum" sz="quarter" idx="4"/>
          </p:nvPr>
        </p:nvSpPr>
        <p:spPr/>
        <p:txBody>
          <a:bodyPr/>
          <a:lstStyle/>
          <a:p>
            <a:pPr defTabSz="456441"/>
            <a:fld id="{B9CF2066-C172-C043-9656-E2597F9B5BE6}" type="slidenum">
              <a:rPr lang="en-US"/>
              <a:pPr defTabSz="456441"/>
              <a:t>19</a:t>
            </a:fld>
            <a:endParaRPr lang="en-US" dirty="0"/>
          </a:p>
        </p:txBody>
      </p:sp>
      <p:sp>
        <p:nvSpPr>
          <p:cNvPr id="38" name="Footer Placeholder 37"/>
          <p:cNvSpPr>
            <a:spLocks noGrp="1"/>
          </p:cNvSpPr>
          <p:nvPr>
            <p:ph type="ftr" sz="quarter" idx="3"/>
          </p:nvPr>
        </p:nvSpPr>
        <p:spPr/>
        <p:txBody>
          <a:bodyPr/>
          <a:lstStyle/>
          <a:p>
            <a:r>
              <a:rPr lang="en-US" dirty="0" smtClean="0"/>
              <a:t>©2015 Apigee. All Rights Reserved. </a:t>
            </a:r>
            <a:endParaRPr lang="en-US" dirty="0"/>
          </a:p>
        </p:txBody>
      </p:sp>
      <p:sp>
        <p:nvSpPr>
          <p:cNvPr id="78" name="Oval 77"/>
          <p:cNvSpPr>
            <a:spLocks noChangeAspect="1"/>
          </p:cNvSpPr>
          <p:nvPr/>
        </p:nvSpPr>
        <p:spPr>
          <a:xfrm>
            <a:off x="11108836" y="310940"/>
            <a:ext cx="802212" cy="803049"/>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683" tIns="22842" rIns="45683" bIns="22842" rtlCol="0" anchor="ctr"/>
          <a:lstStyle/>
          <a:p>
            <a:pPr algn="ctr"/>
            <a:endParaRPr lang="en-US" dirty="0"/>
          </a:p>
        </p:txBody>
      </p:sp>
      <p:grpSp>
        <p:nvGrpSpPr>
          <p:cNvPr id="79" name="Group 78"/>
          <p:cNvGrpSpPr>
            <a:grpSpLocks noChangeAspect="1"/>
          </p:cNvGrpSpPr>
          <p:nvPr/>
        </p:nvGrpSpPr>
        <p:grpSpPr>
          <a:xfrm>
            <a:off x="11165216" y="359567"/>
            <a:ext cx="145078" cy="145060"/>
            <a:chOff x="9813921" y="4686505"/>
            <a:chExt cx="1144341" cy="1143000"/>
          </a:xfrm>
        </p:grpSpPr>
        <p:sp>
          <p:nvSpPr>
            <p:cNvPr id="8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81" name="image42.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2" name="Group 81"/>
          <p:cNvGrpSpPr>
            <a:grpSpLocks noChangeAspect="1"/>
          </p:cNvGrpSpPr>
          <p:nvPr/>
        </p:nvGrpSpPr>
        <p:grpSpPr>
          <a:xfrm>
            <a:off x="11744531" y="882091"/>
            <a:ext cx="144908" cy="145060"/>
            <a:chOff x="15956761" y="7275716"/>
            <a:chExt cx="914400" cy="914400"/>
          </a:xfrm>
        </p:grpSpPr>
        <p:sp>
          <p:nvSpPr>
            <p:cNvPr id="8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8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5" name="Group 84"/>
          <p:cNvGrpSpPr>
            <a:grpSpLocks noChangeAspect="1"/>
          </p:cNvGrpSpPr>
          <p:nvPr/>
        </p:nvGrpSpPr>
        <p:grpSpPr>
          <a:xfrm>
            <a:off x="11128102" y="886191"/>
            <a:ext cx="144801" cy="144934"/>
            <a:chOff x="9430813" y="8581487"/>
            <a:chExt cx="1133009" cy="1132864"/>
          </a:xfrm>
        </p:grpSpPr>
        <p:sp>
          <p:nvSpPr>
            <p:cNvPr id="8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8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 name="Group 87"/>
          <p:cNvGrpSpPr>
            <a:grpSpLocks noChangeAspect="1"/>
          </p:cNvGrpSpPr>
          <p:nvPr/>
        </p:nvGrpSpPr>
        <p:grpSpPr>
          <a:xfrm>
            <a:off x="11836670" y="606874"/>
            <a:ext cx="144801" cy="144934"/>
            <a:chOff x="16566895" y="10691701"/>
            <a:chExt cx="1142154" cy="1142008"/>
          </a:xfrm>
        </p:grpSpPr>
        <p:sp>
          <p:nvSpPr>
            <p:cNvPr id="8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9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11438364" y="1031125"/>
            <a:ext cx="144801" cy="1449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11444859" y="1036656"/>
            <a:ext cx="133333" cy="133455"/>
            <a:chOff x="17759408" y="2959111"/>
            <a:chExt cx="1756810" cy="1756581"/>
          </a:xfrm>
          <a:noFill/>
        </p:grpSpPr>
        <p:sp>
          <p:nvSpPr>
            <p:cNvPr id="9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9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9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6" name="Group 95"/>
          <p:cNvGrpSpPr>
            <a:grpSpLocks noChangeAspect="1"/>
          </p:cNvGrpSpPr>
          <p:nvPr/>
        </p:nvGrpSpPr>
        <p:grpSpPr>
          <a:xfrm>
            <a:off x="11359550" y="146756"/>
            <a:ext cx="297219" cy="297180"/>
            <a:chOff x="11838753" y="3905623"/>
            <a:chExt cx="1144341" cy="1143000"/>
          </a:xfrm>
        </p:grpSpPr>
        <p:sp>
          <p:nvSpPr>
            <p:cNvPr id="97" name="Shape 1826"/>
            <p:cNvSpPr>
              <a:spLocks noChangeAspect="1"/>
            </p:cNvSpPr>
            <p:nvPr/>
          </p:nvSpPr>
          <p:spPr>
            <a:xfrm>
              <a:off x="11838753"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D2A08"/>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98" name="Group 97"/>
            <p:cNvGrpSpPr/>
            <p:nvPr/>
          </p:nvGrpSpPr>
          <p:grpSpPr>
            <a:xfrm>
              <a:off x="12085261" y="4135648"/>
              <a:ext cx="688937" cy="719013"/>
              <a:chOff x="12085261" y="4135648"/>
              <a:chExt cx="688937" cy="719013"/>
            </a:xfrm>
          </p:grpSpPr>
          <p:grpSp>
            <p:nvGrpSpPr>
              <p:cNvPr id="99" name="Group 98"/>
              <p:cNvGrpSpPr>
                <a:grpSpLocks noChangeAspect="1"/>
              </p:cNvGrpSpPr>
              <p:nvPr/>
            </p:nvGrpSpPr>
            <p:grpSpPr>
              <a:xfrm>
                <a:off x="12085261" y="4135648"/>
                <a:ext cx="688937" cy="682951"/>
                <a:chOff x="4056063" y="6008688"/>
                <a:chExt cx="182562" cy="180975"/>
              </a:xfrm>
            </p:grpSpPr>
            <p:sp>
              <p:nvSpPr>
                <p:cNvPr id="10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0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0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FD2A00"/>
              </a:solidFill>
              <a:ln w="6120" cap="flat">
                <a:noFill/>
                <a:round/>
                <a:headEnd/>
                <a:tailEnd/>
              </a:ln>
              <a:effectLst/>
              <a:extLst/>
            </p:spPr>
            <p:txBody>
              <a:bodyPr wrap="none" anchor="ctr"/>
              <a:lstStyle/>
              <a:p>
                <a:endParaRPr lang="en-US" dirty="0"/>
              </a:p>
            </p:txBody>
          </p:sp>
        </p:grpSp>
      </p:grpSp>
      <p:grpSp>
        <p:nvGrpSpPr>
          <p:cNvPr id="103" name="Group 102"/>
          <p:cNvGrpSpPr>
            <a:grpSpLocks noChangeAspect="1"/>
          </p:cNvGrpSpPr>
          <p:nvPr/>
        </p:nvGrpSpPr>
        <p:grpSpPr>
          <a:xfrm>
            <a:off x="11721633" y="359567"/>
            <a:ext cx="145078" cy="145060"/>
            <a:chOff x="13841925" y="4677102"/>
            <a:chExt cx="1144341" cy="1143000"/>
          </a:xfrm>
        </p:grpSpPr>
        <p:sp>
          <p:nvSpPr>
            <p:cNvPr id="10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05" name="Group 104"/>
            <p:cNvGrpSpPr/>
            <p:nvPr/>
          </p:nvGrpSpPr>
          <p:grpSpPr>
            <a:xfrm>
              <a:off x="13999731" y="4876583"/>
              <a:ext cx="786394" cy="786372"/>
              <a:chOff x="14284301" y="5034157"/>
              <a:chExt cx="786394" cy="786372"/>
            </a:xfrm>
          </p:grpSpPr>
          <p:sp>
            <p:nvSpPr>
              <p:cNvPr id="10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0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0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0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10" name="Group 109"/>
          <p:cNvGrpSpPr/>
          <p:nvPr/>
        </p:nvGrpSpPr>
        <p:grpSpPr>
          <a:xfrm>
            <a:off x="11264414" y="476192"/>
            <a:ext cx="483699" cy="483637"/>
            <a:chOff x="10261154" y="5204997"/>
            <a:chExt cx="3815295" cy="3810826"/>
          </a:xfrm>
        </p:grpSpPr>
        <p:sp>
          <p:nvSpPr>
            <p:cNvPr id="11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112" name="Group 111"/>
            <p:cNvGrpSpPr/>
            <p:nvPr/>
          </p:nvGrpSpPr>
          <p:grpSpPr>
            <a:xfrm>
              <a:off x="10795629" y="6172064"/>
              <a:ext cx="2746345" cy="1876692"/>
              <a:chOff x="10795629" y="6279632"/>
              <a:chExt cx="2746345" cy="1876692"/>
            </a:xfrm>
          </p:grpSpPr>
          <p:grpSp>
            <p:nvGrpSpPr>
              <p:cNvPr id="113" name="Group 334"/>
              <p:cNvGrpSpPr/>
              <p:nvPr/>
            </p:nvGrpSpPr>
            <p:grpSpPr>
              <a:xfrm>
                <a:off x="10795629" y="6279632"/>
                <a:ext cx="2746345" cy="929140"/>
                <a:chOff x="0" y="0"/>
                <a:chExt cx="2745984" cy="929137"/>
              </a:xfrm>
              <a:solidFill>
                <a:schemeClr val="bg1"/>
              </a:solidFill>
            </p:grpSpPr>
            <p:sp>
              <p:nvSpPr>
                <p:cNvPr id="11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2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2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2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2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2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2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114" name="Group 326"/>
              <p:cNvGrpSpPr/>
              <p:nvPr/>
            </p:nvGrpSpPr>
            <p:grpSpPr>
              <a:xfrm>
                <a:off x="11235407" y="7279312"/>
                <a:ext cx="1866789" cy="877012"/>
                <a:chOff x="0" y="0"/>
                <a:chExt cx="2029469" cy="953561"/>
              </a:xfrm>
              <a:solidFill>
                <a:srgbClr val="FFFFFF"/>
              </a:solidFill>
            </p:grpSpPr>
            <p:sp>
              <p:nvSpPr>
                <p:cNvPr id="11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126" name="Group 125"/>
          <p:cNvGrpSpPr/>
          <p:nvPr/>
        </p:nvGrpSpPr>
        <p:grpSpPr>
          <a:xfrm>
            <a:off x="11038476" y="612213"/>
            <a:ext cx="144908" cy="145060"/>
            <a:chOff x="7728296" y="6647665"/>
            <a:chExt cx="1367839" cy="1367839"/>
          </a:xfrm>
        </p:grpSpPr>
        <p:sp>
          <p:nvSpPr>
            <p:cNvPr id="12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28" name="Group 127"/>
            <p:cNvGrpSpPr/>
            <p:nvPr/>
          </p:nvGrpSpPr>
          <p:grpSpPr>
            <a:xfrm>
              <a:off x="7948854" y="6858000"/>
              <a:ext cx="816030" cy="820374"/>
              <a:chOff x="15893563" y="7396538"/>
              <a:chExt cx="1062193" cy="1067845"/>
            </a:xfrm>
            <a:solidFill>
              <a:srgbClr val="FFFFFF"/>
            </a:solidFill>
          </p:grpSpPr>
          <p:sp>
            <p:nvSpPr>
              <p:cNvPr id="12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3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pic>
        <p:nvPicPr>
          <p:cNvPr id="3" name="Picture 2"/>
          <p:cNvPicPr>
            <a:picLocks noChangeAspect="1"/>
          </p:cNvPicPr>
          <p:nvPr/>
        </p:nvPicPr>
        <p:blipFill>
          <a:blip r:embed="rId4"/>
          <a:stretch>
            <a:fillRect/>
          </a:stretch>
        </p:blipFill>
        <p:spPr>
          <a:xfrm>
            <a:off x="2550996" y="1143384"/>
            <a:ext cx="7086928" cy="3863340"/>
          </a:xfrm>
          <a:prstGeom prst="rect">
            <a:avLst/>
          </a:prstGeom>
        </p:spPr>
      </p:pic>
    </p:spTree>
    <p:extLst>
      <p:ext uri="{BB962C8B-B14F-4D97-AF65-F5344CB8AC3E}">
        <p14:creationId xmlns:p14="http://schemas.microsoft.com/office/powerpoint/2010/main" val="59740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5308967" y="3783299"/>
            <a:ext cx="1464297" cy="624796"/>
            <a:chOff x="3990975" y="3051175"/>
            <a:chExt cx="2141538" cy="912813"/>
          </a:xfrm>
        </p:grpSpPr>
        <p:sp>
          <p:nvSpPr>
            <p:cNvPr id="48" name="Freeform 1"/>
            <p:cNvSpPr>
              <a:spLocks noChangeArrowheads="1"/>
            </p:cNvSpPr>
            <p:nvPr/>
          </p:nvSpPr>
          <p:spPr bwMode="auto">
            <a:xfrm>
              <a:off x="3990975" y="3051175"/>
              <a:ext cx="2141538" cy="781050"/>
            </a:xfrm>
            <a:custGeom>
              <a:avLst/>
              <a:gdLst>
                <a:gd name="T0" fmla="*/ 240 w 5950"/>
                <a:gd name="T1" fmla="*/ 1876 h 2168"/>
                <a:gd name="T2" fmla="*/ 400 w 5950"/>
                <a:gd name="T3" fmla="*/ 1933 h 2168"/>
                <a:gd name="T4" fmla="*/ 546 w 5950"/>
                <a:gd name="T5" fmla="*/ 1799 h 2168"/>
                <a:gd name="T6" fmla="*/ 721 w 5950"/>
                <a:gd name="T7" fmla="*/ 1755 h 2168"/>
                <a:gd name="T8" fmla="*/ 882 w 5950"/>
                <a:gd name="T9" fmla="*/ 1812 h 2168"/>
                <a:gd name="T10" fmla="*/ 1027 w 5950"/>
                <a:gd name="T11" fmla="*/ 1678 h 2168"/>
                <a:gd name="T12" fmla="*/ 1202 w 5950"/>
                <a:gd name="T13" fmla="*/ 1634 h 2168"/>
                <a:gd name="T14" fmla="*/ 1363 w 5950"/>
                <a:gd name="T15" fmla="*/ 1691 h 2168"/>
                <a:gd name="T16" fmla="*/ 1509 w 5950"/>
                <a:gd name="T17" fmla="*/ 1557 h 2168"/>
                <a:gd name="T18" fmla="*/ 1684 w 5950"/>
                <a:gd name="T19" fmla="*/ 1513 h 2168"/>
                <a:gd name="T20" fmla="*/ 1853 w 5950"/>
                <a:gd name="T21" fmla="*/ 1545 h 2168"/>
                <a:gd name="T22" fmla="*/ 4092 w 5950"/>
                <a:gd name="T23" fmla="*/ 1373 h 2168"/>
                <a:gd name="T24" fmla="*/ 4330 w 5950"/>
                <a:gd name="T25" fmla="*/ 1102 h 2168"/>
                <a:gd name="T26" fmla="*/ 4547 w 5950"/>
                <a:gd name="T27" fmla="*/ 841 h 2168"/>
                <a:gd name="T28" fmla="*/ 5134 w 5950"/>
                <a:gd name="T29" fmla="*/ 254 h 2168"/>
                <a:gd name="T30" fmla="*/ 5229 w 5950"/>
                <a:gd name="T31" fmla="*/ 7 h 2168"/>
                <a:gd name="T32" fmla="*/ 5401 w 5950"/>
                <a:gd name="T33" fmla="*/ 298 h 2168"/>
                <a:gd name="T34" fmla="*/ 5315 w 5950"/>
                <a:gd name="T35" fmla="*/ 455 h 2168"/>
                <a:gd name="T36" fmla="*/ 5228 w 5950"/>
                <a:gd name="T37" fmla="*/ 612 h 2168"/>
                <a:gd name="T38" fmla="*/ 5142 w 5950"/>
                <a:gd name="T39" fmla="*/ 770 h 2168"/>
                <a:gd name="T40" fmla="*/ 5055 w 5950"/>
                <a:gd name="T41" fmla="*/ 927 h 2168"/>
                <a:gd name="T42" fmla="*/ 4968 w 5950"/>
                <a:gd name="T43" fmla="*/ 1084 h 2168"/>
                <a:gd name="T44" fmla="*/ 4882 w 5950"/>
                <a:gd name="T45" fmla="*/ 1242 h 2168"/>
                <a:gd name="T46" fmla="*/ 4621 w 5950"/>
                <a:gd name="T47" fmla="*/ 1542 h 2168"/>
                <a:gd name="T48" fmla="*/ 4937 w 5950"/>
                <a:gd name="T49" fmla="*/ 1324 h 2168"/>
                <a:gd name="T50" fmla="*/ 5079 w 5950"/>
                <a:gd name="T51" fmla="*/ 1249 h 2168"/>
                <a:gd name="T52" fmla="*/ 5221 w 5950"/>
                <a:gd name="T53" fmla="*/ 1174 h 2168"/>
                <a:gd name="T54" fmla="*/ 5363 w 5950"/>
                <a:gd name="T55" fmla="*/ 1099 h 2168"/>
                <a:gd name="T56" fmla="*/ 5505 w 5950"/>
                <a:gd name="T57" fmla="*/ 1024 h 2168"/>
                <a:gd name="T58" fmla="*/ 5647 w 5950"/>
                <a:gd name="T59" fmla="*/ 949 h 2168"/>
                <a:gd name="T60" fmla="*/ 5789 w 5950"/>
                <a:gd name="T61" fmla="*/ 875 h 2168"/>
                <a:gd name="T62" fmla="*/ 5856 w 5950"/>
                <a:gd name="T63" fmla="*/ 1122 h 2168"/>
                <a:gd name="T64" fmla="*/ 4412 w 5950"/>
                <a:gd name="T65" fmla="*/ 2163 h 2168"/>
                <a:gd name="T66" fmla="*/ 4191 w 5950"/>
                <a:gd name="T67" fmla="*/ 2099 h 2168"/>
                <a:gd name="T68" fmla="*/ 3987 w 5950"/>
                <a:gd name="T69" fmla="*/ 1800 h 2168"/>
                <a:gd name="T70" fmla="*/ 3799 w 5950"/>
                <a:gd name="T71" fmla="*/ 1957 h 2168"/>
                <a:gd name="T72" fmla="*/ 2612 w 5950"/>
                <a:gd name="T73" fmla="*/ 2167 h 2168"/>
                <a:gd name="T74" fmla="*/ 2645 w 5950"/>
                <a:gd name="T75" fmla="*/ 1843 h 2168"/>
                <a:gd name="T76" fmla="*/ 2232 w 5950"/>
                <a:gd name="T77" fmla="*/ 1871 h 2168"/>
                <a:gd name="T78" fmla="*/ 1970 w 5950"/>
                <a:gd name="T79" fmla="*/ 2167 h 2168"/>
                <a:gd name="T80" fmla="*/ 8 w 5950"/>
                <a:gd name="T81" fmla="*/ 2093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50" h="2168">
                  <a:moveTo>
                    <a:pt x="154" y="1992"/>
                  </a:moveTo>
                  <a:lnTo>
                    <a:pt x="240" y="1876"/>
                  </a:lnTo>
                  <a:cubicBezTo>
                    <a:pt x="258" y="1850"/>
                    <a:pt x="284" y="1843"/>
                    <a:pt x="305" y="1860"/>
                  </a:cubicBezTo>
                  <a:lnTo>
                    <a:pt x="400" y="1933"/>
                  </a:lnTo>
                  <a:lnTo>
                    <a:pt x="480" y="1816"/>
                  </a:lnTo>
                  <a:cubicBezTo>
                    <a:pt x="498" y="1789"/>
                    <a:pt x="524" y="1783"/>
                    <a:pt x="546" y="1799"/>
                  </a:cubicBezTo>
                  <a:lnTo>
                    <a:pt x="641" y="1873"/>
                  </a:lnTo>
                  <a:lnTo>
                    <a:pt x="721" y="1755"/>
                  </a:lnTo>
                  <a:cubicBezTo>
                    <a:pt x="739" y="1729"/>
                    <a:pt x="765" y="1722"/>
                    <a:pt x="787" y="1739"/>
                  </a:cubicBezTo>
                  <a:lnTo>
                    <a:pt x="882" y="1812"/>
                  </a:lnTo>
                  <a:lnTo>
                    <a:pt x="962" y="1694"/>
                  </a:lnTo>
                  <a:cubicBezTo>
                    <a:pt x="979" y="1668"/>
                    <a:pt x="1006" y="1662"/>
                    <a:pt x="1027" y="1678"/>
                  </a:cubicBezTo>
                  <a:lnTo>
                    <a:pt x="1122" y="1752"/>
                  </a:lnTo>
                  <a:lnTo>
                    <a:pt x="1202" y="1634"/>
                  </a:lnTo>
                  <a:cubicBezTo>
                    <a:pt x="1220" y="1608"/>
                    <a:pt x="1246" y="1601"/>
                    <a:pt x="1268" y="1618"/>
                  </a:cubicBezTo>
                  <a:lnTo>
                    <a:pt x="1363" y="1691"/>
                  </a:lnTo>
                  <a:lnTo>
                    <a:pt x="1443" y="1574"/>
                  </a:lnTo>
                  <a:cubicBezTo>
                    <a:pt x="1461" y="1547"/>
                    <a:pt x="1487" y="1541"/>
                    <a:pt x="1509" y="1557"/>
                  </a:cubicBezTo>
                  <a:lnTo>
                    <a:pt x="1604" y="1631"/>
                  </a:lnTo>
                  <a:lnTo>
                    <a:pt x="1684" y="1513"/>
                  </a:lnTo>
                  <a:cubicBezTo>
                    <a:pt x="1701" y="1487"/>
                    <a:pt x="1728" y="1480"/>
                    <a:pt x="1749" y="1497"/>
                  </a:cubicBezTo>
                  <a:lnTo>
                    <a:pt x="1853" y="1545"/>
                  </a:lnTo>
                  <a:cubicBezTo>
                    <a:pt x="2658" y="1284"/>
                    <a:pt x="2986" y="1230"/>
                    <a:pt x="3298" y="1230"/>
                  </a:cubicBezTo>
                  <a:cubicBezTo>
                    <a:pt x="3726" y="1230"/>
                    <a:pt x="4092" y="1373"/>
                    <a:pt x="4092" y="1373"/>
                  </a:cubicBezTo>
                  <a:lnTo>
                    <a:pt x="4342" y="1116"/>
                  </a:lnTo>
                  <a:cubicBezTo>
                    <a:pt x="4338" y="1111"/>
                    <a:pt x="4334" y="1107"/>
                    <a:pt x="4330" y="1102"/>
                  </a:cubicBezTo>
                  <a:cubicBezTo>
                    <a:pt x="4271" y="1029"/>
                    <a:pt x="4273" y="910"/>
                    <a:pt x="4332" y="838"/>
                  </a:cubicBezTo>
                  <a:cubicBezTo>
                    <a:pt x="4392" y="766"/>
                    <a:pt x="4488" y="768"/>
                    <a:pt x="4547" y="841"/>
                  </a:cubicBezTo>
                  <a:cubicBezTo>
                    <a:pt x="4555" y="852"/>
                    <a:pt x="4563" y="864"/>
                    <a:pt x="4569" y="876"/>
                  </a:cubicBezTo>
                  <a:lnTo>
                    <a:pt x="5134" y="254"/>
                  </a:lnTo>
                  <a:cubicBezTo>
                    <a:pt x="5122" y="232"/>
                    <a:pt x="5114" y="206"/>
                    <a:pt x="5112" y="178"/>
                  </a:cubicBezTo>
                  <a:cubicBezTo>
                    <a:pt x="5106" y="91"/>
                    <a:pt x="5159" y="14"/>
                    <a:pt x="5229" y="7"/>
                  </a:cubicBezTo>
                  <a:cubicBezTo>
                    <a:pt x="5300" y="0"/>
                    <a:pt x="5357" y="51"/>
                    <a:pt x="5368" y="133"/>
                  </a:cubicBezTo>
                  <a:cubicBezTo>
                    <a:pt x="5368" y="135"/>
                    <a:pt x="5401" y="298"/>
                    <a:pt x="5401" y="298"/>
                  </a:cubicBezTo>
                  <a:lnTo>
                    <a:pt x="5289" y="319"/>
                  </a:lnTo>
                  <a:lnTo>
                    <a:pt x="5315" y="455"/>
                  </a:lnTo>
                  <a:lnTo>
                    <a:pt x="5202" y="476"/>
                  </a:lnTo>
                  <a:lnTo>
                    <a:pt x="5228" y="612"/>
                  </a:lnTo>
                  <a:lnTo>
                    <a:pt x="5116" y="633"/>
                  </a:lnTo>
                  <a:lnTo>
                    <a:pt x="5142" y="770"/>
                  </a:lnTo>
                  <a:lnTo>
                    <a:pt x="5029" y="791"/>
                  </a:lnTo>
                  <a:lnTo>
                    <a:pt x="5055" y="927"/>
                  </a:lnTo>
                  <a:lnTo>
                    <a:pt x="4942" y="948"/>
                  </a:lnTo>
                  <a:lnTo>
                    <a:pt x="4968" y="1084"/>
                  </a:lnTo>
                  <a:lnTo>
                    <a:pt x="4856" y="1105"/>
                  </a:lnTo>
                  <a:lnTo>
                    <a:pt x="4882" y="1242"/>
                  </a:lnTo>
                  <a:lnTo>
                    <a:pt x="4769" y="1262"/>
                  </a:lnTo>
                  <a:lnTo>
                    <a:pt x="4621" y="1542"/>
                  </a:lnTo>
                  <a:lnTo>
                    <a:pt x="4899" y="1456"/>
                  </a:lnTo>
                  <a:lnTo>
                    <a:pt x="4937" y="1324"/>
                  </a:lnTo>
                  <a:lnTo>
                    <a:pt x="5041" y="1381"/>
                  </a:lnTo>
                  <a:lnTo>
                    <a:pt x="5079" y="1249"/>
                  </a:lnTo>
                  <a:lnTo>
                    <a:pt x="5183" y="1306"/>
                  </a:lnTo>
                  <a:lnTo>
                    <a:pt x="5221" y="1174"/>
                  </a:lnTo>
                  <a:lnTo>
                    <a:pt x="5325" y="1231"/>
                  </a:lnTo>
                  <a:lnTo>
                    <a:pt x="5363" y="1099"/>
                  </a:lnTo>
                  <a:lnTo>
                    <a:pt x="5467" y="1156"/>
                  </a:lnTo>
                  <a:lnTo>
                    <a:pt x="5505" y="1024"/>
                  </a:lnTo>
                  <a:lnTo>
                    <a:pt x="5609" y="1081"/>
                  </a:lnTo>
                  <a:lnTo>
                    <a:pt x="5647" y="949"/>
                  </a:lnTo>
                  <a:lnTo>
                    <a:pt x="5751" y="1007"/>
                  </a:lnTo>
                  <a:lnTo>
                    <a:pt x="5789" y="875"/>
                  </a:lnTo>
                  <a:lnTo>
                    <a:pt x="5893" y="932"/>
                  </a:lnTo>
                  <a:cubicBezTo>
                    <a:pt x="5949" y="1043"/>
                    <a:pt x="5856" y="1122"/>
                    <a:pt x="5856" y="1122"/>
                  </a:cubicBezTo>
                  <a:cubicBezTo>
                    <a:pt x="5795" y="1185"/>
                    <a:pt x="5402" y="1536"/>
                    <a:pt x="4982" y="1888"/>
                  </a:cubicBezTo>
                  <a:cubicBezTo>
                    <a:pt x="4715" y="2111"/>
                    <a:pt x="4688" y="2142"/>
                    <a:pt x="4412" y="2163"/>
                  </a:cubicBezTo>
                  <a:lnTo>
                    <a:pt x="4191" y="2118"/>
                  </a:lnTo>
                  <a:cubicBezTo>
                    <a:pt x="4191" y="2112"/>
                    <a:pt x="4191" y="2106"/>
                    <a:pt x="4191" y="2099"/>
                  </a:cubicBezTo>
                  <a:cubicBezTo>
                    <a:pt x="4191" y="2040"/>
                    <a:pt x="4182" y="1927"/>
                    <a:pt x="4110" y="1851"/>
                  </a:cubicBezTo>
                  <a:cubicBezTo>
                    <a:pt x="4075" y="1815"/>
                    <a:pt x="4030" y="1800"/>
                    <a:pt x="3987" y="1800"/>
                  </a:cubicBezTo>
                  <a:cubicBezTo>
                    <a:pt x="3947" y="1800"/>
                    <a:pt x="3908" y="1813"/>
                    <a:pt x="3877" y="1838"/>
                  </a:cubicBezTo>
                  <a:cubicBezTo>
                    <a:pt x="3846" y="1863"/>
                    <a:pt x="3818" y="1898"/>
                    <a:pt x="3799" y="1957"/>
                  </a:cubicBezTo>
                  <a:cubicBezTo>
                    <a:pt x="3783" y="2007"/>
                    <a:pt x="3773" y="2072"/>
                    <a:pt x="3768" y="2167"/>
                  </a:cubicBezTo>
                  <a:cubicBezTo>
                    <a:pt x="3400" y="2167"/>
                    <a:pt x="3003" y="2167"/>
                    <a:pt x="2612" y="2167"/>
                  </a:cubicBezTo>
                  <a:cubicBezTo>
                    <a:pt x="2644" y="2125"/>
                    <a:pt x="2682" y="2058"/>
                    <a:pt x="2683" y="1976"/>
                  </a:cubicBezTo>
                  <a:cubicBezTo>
                    <a:pt x="2683" y="1933"/>
                    <a:pt x="2672" y="1888"/>
                    <a:pt x="2645" y="1843"/>
                  </a:cubicBezTo>
                  <a:cubicBezTo>
                    <a:pt x="2608" y="1781"/>
                    <a:pt x="2553" y="1757"/>
                    <a:pt x="2498" y="1757"/>
                  </a:cubicBezTo>
                  <a:cubicBezTo>
                    <a:pt x="2409" y="1757"/>
                    <a:pt x="2312" y="1814"/>
                    <a:pt x="2232" y="1871"/>
                  </a:cubicBezTo>
                  <a:cubicBezTo>
                    <a:pt x="2183" y="1907"/>
                    <a:pt x="2117" y="1950"/>
                    <a:pt x="2063" y="2005"/>
                  </a:cubicBezTo>
                  <a:cubicBezTo>
                    <a:pt x="2020" y="2049"/>
                    <a:pt x="1983" y="2102"/>
                    <a:pt x="1970" y="2167"/>
                  </a:cubicBezTo>
                  <a:cubicBezTo>
                    <a:pt x="963" y="2167"/>
                    <a:pt x="129" y="2167"/>
                    <a:pt x="129" y="2167"/>
                  </a:cubicBezTo>
                  <a:cubicBezTo>
                    <a:pt x="83" y="2167"/>
                    <a:pt x="13" y="2162"/>
                    <a:pt x="8" y="2093"/>
                  </a:cubicBezTo>
                  <a:cubicBezTo>
                    <a:pt x="0" y="1990"/>
                    <a:pt x="154" y="1992"/>
                    <a:pt x="154" y="1992"/>
                  </a:cubicBezTo>
                </a:path>
              </a:pathLst>
            </a:custGeom>
            <a:solidFill>
              <a:srgbClr val="FC4C02"/>
            </a:solidFill>
            <a:ln>
              <a:noFill/>
            </a:ln>
            <a:effectLst/>
          </p:spPr>
          <p:txBody>
            <a:bodyPr wrap="none" anchor="ctr"/>
            <a:lstStyle/>
            <a:p>
              <a:pPr defTabSz="913699"/>
              <a:endParaRPr lang="en-US" kern="0">
                <a:solidFill>
                  <a:prstClr val="black"/>
                </a:solidFill>
                <a:latin typeface="Helvetica Neue"/>
              </a:endParaRPr>
            </a:p>
          </p:txBody>
        </p:sp>
        <p:sp>
          <p:nvSpPr>
            <p:cNvPr id="49" name="Freeform 2"/>
            <p:cNvSpPr>
              <a:spLocks noChangeArrowheads="1"/>
            </p:cNvSpPr>
            <p:nvPr/>
          </p:nvSpPr>
          <p:spPr bwMode="auto">
            <a:xfrm>
              <a:off x="5360988" y="3716338"/>
              <a:ext cx="347662" cy="246062"/>
            </a:xfrm>
            <a:custGeom>
              <a:avLst/>
              <a:gdLst>
                <a:gd name="T0" fmla="*/ 720 w 966"/>
                <a:gd name="T1" fmla="*/ 572 h 685"/>
                <a:gd name="T2" fmla="*/ 209 w 966"/>
                <a:gd name="T3" fmla="*/ 572 h 685"/>
                <a:gd name="T4" fmla="*/ 208 w 966"/>
                <a:gd name="T5" fmla="*/ 572 h 685"/>
                <a:gd name="T6" fmla="*/ 207 w 966"/>
                <a:gd name="T7" fmla="*/ 572 h 685"/>
                <a:gd name="T8" fmla="*/ 187 w 966"/>
                <a:gd name="T9" fmla="*/ 573 h 685"/>
                <a:gd name="T10" fmla="*/ 71 w 966"/>
                <a:gd name="T11" fmla="*/ 542 h 685"/>
                <a:gd name="T12" fmla="*/ 0 w 966"/>
                <a:gd name="T13" fmla="*/ 382 h 685"/>
                <a:gd name="T14" fmla="*/ 0 w 966"/>
                <a:gd name="T15" fmla="*/ 375 h 685"/>
                <a:gd name="T16" fmla="*/ 30 w 966"/>
                <a:gd name="T17" fmla="*/ 128 h 685"/>
                <a:gd name="T18" fmla="*/ 94 w 966"/>
                <a:gd name="T19" fmla="*/ 31 h 685"/>
                <a:gd name="T20" fmla="*/ 182 w 966"/>
                <a:gd name="T21" fmla="*/ 1 h 685"/>
                <a:gd name="T22" fmla="*/ 280 w 966"/>
                <a:gd name="T23" fmla="*/ 41 h 685"/>
                <a:gd name="T24" fmla="*/ 347 w 966"/>
                <a:gd name="T25" fmla="*/ 252 h 685"/>
                <a:gd name="T26" fmla="*/ 346 w 966"/>
                <a:gd name="T27" fmla="*/ 288 h 685"/>
                <a:gd name="T28" fmla="*/ 343 w 966"/>
                <a:gd name="T29" fmla="*/ 311 h 685"/>
                <a:gd name="T30" fmla="*/ 772 w 966"/>
                <a:gd name="T31" fmla="*/ 399 h 685"/>
                <a:gd name="T32" fmla="*/ 773 w 966"/>
                <a:gd name="T33" fmla="*/ 399 h 685"/>
                <a:gd name="T34" fmla="*/ 823 w 966"/>
                <a:gd name="T35" fmla="*/ 406 h 685"/>
                <a:gd name="T36" fmla="*/ 914 w 966"/>
                <a:gd name="T37" fmla="*/ 453 h 685"/>
                <a:gd name="T38" fmla="*/ 965 w 966"/>
                <a:gd name="T39" fmla="*/ 577 h 685"/>
                <a:gd name="T40" fmla="*/ 933 w 966"/>
                <a:gd name="T41" fmla="*/ 684 h 685"/>
                <a:gd name="T42" fmla="*/ 920 w 966"/>
                <a:gd name="T43" fmla="*/ 639 h 685"/>
                <a:gd name="T44" fmla="*/ 858 w 966"/>
                <a:gd name="T45" fmla="*/ 577 h 685"/>
                <a:gd name="T46" fmla="*/ 862 w 966"/>
                <a:gd name="T47" fmla="*/ 629 h 685"/>
                <a:gd name="T48" fmla="*/ 829 w 966"/>
                <a:gd name="T49" fmla="*/ 682 h 685"/>
                <a:gd name="T50" fmla="*/ 812 w 966"/>
                <a:gd name="T51" fmla="*/ 620 h 685"/>
                <a:gd name="T52" fmla="*/ 720 w 966"/>
                <a:gd name="T53" fmla="*/ 57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6" h="685">
                  <a:moveTo>
                    <a:pt x="720" y="572"/>
                  </a:moveTo>
                  <a:cubicBezTo>
                    <a:pt x="678" y="572"/>
                    <a:pt x="209" y="572"/>
                    <a:pt x="209" y="572"/>
                  </a:cubicBezTo>
                  <a:lnTo>
                    <a:pt x="208" y="572"/>
                  </a:lnTo>
                  <a:lnTo>
                    <a:pt x="207" y="572"/>
                  </a:lnTo>
                  <a:cubicBezTo>
                    <a:pt x="207" y="572"/>
                    <a:pt x="200" y="573"/>
                    <a:pt x="187" y="573"/>
                  </a:cubicBezTo>
                  <a:cubicBezTo>
                    <a:pt x="160" y="573"/>
                    <a:pt x="111" y="568"/>
                    <a:pt x="71" y="542"/>
                  </a:cubicBezTo>
                  <a:cubicBezTo>
                    <a:pt x="32" y="515"/>
                    <a:pt x="1" y="473"/>
                    <a:pt x="0" y="382"/>
                  </a:cubicBezTo>
                  <a:cubicBezTo>
                    <a:pt x="0" y="380"/>
                    <a:pt x="0" y="378"/>
                    <a:pt x="0" y="375"/>
                  </a:cubicBezTo>
                  <a:cubicBezTo>
                    <a:pt x="3" y="254"/>
                    <a:pt x="14" y="178"/>
                    <a:pt x="30" y="128"/>
                  </a:cubicBezTo>
                  <a:cubicBezTo>
                    <a:pt x="46" y="78"/>
                    <a:pt x="67" y="53"/>
                    <a:pt x="94" y="31"/>
                  </a:cubicBezTo>
                  <a:cubicBezTo>
                    <a:pt x="117" y="12"/>
                    <a:pt x="149" y="0"/>
                    <a:pt x="182" y="1"/>
                  </a:cubicBezTo>
                  <a:cubicBezTo>
                    <a:pt x="217" y="0"/>
                    <a:pt x="253" y="14"/>
                    <a:pt x="280" y="41"/>
                  </a:cubicBezTo>
                  <a:cubicBezTo>
                    <a:pt x="337" y="100"/>
                    <a:pt x="347" y="199"/>
                    <a:pt x="347" y="252"/>
                  </a:cubicBezTo>
                  <a:cubicBezTo>
                    <a:pt x="347" y="274"/>
                    <a:pt x="346" y="288"/>
                    <a:pt x="346" y="288"/>
                  </a:cubicBezTo>
                  <a:lnTo>
                    <a:pt x="343" y="311"/>
                  </a:lnTo>
                  <a:lnTo>
                    <a:pt x="772" y="399"/>
                  </a:lnTo>
                  <a:lnTo>
                    <a:pt x="773" y="399"/>
                  </a:lnTo>
                  <a:cubicBezTo>
                    <a:pt x="773" y="399"/>
                    <a:pt x="794" y="399"/>
                    <a:pt x="823" y="406"/>
                  </a:cubicBezTo>
                  <a:cubicBezTo>
                    <a:pt x="852" y="413"/>
                    <a:pt x="887" y="428"/>
                    <a:pt x="914" y="453"/>
                  </a:cubicBezTo>
                  <a:cubicBezTo>
                    <a:pt x="942" y="480"/>
                    <a:pt x="965" y="525"/>
                    <a:pt x="965" y="577"/>
                  </a:cubicBezTo>
                  <a:cubicBezTo>
                    <a:pt x="965" y="609"/>
                    <a:pt x="956" y="645"/>
                    <a:pt x="933" y="684"/>
                  </a:cubicBezTo>
                  <a:cubicBezTo>
                    <a:pt x="930" y="670"/>
                    <a:pt x="926" y="654"/>
                    <a:pt x="920" y="639"/>
                  </a:cubicBezTo>
                  <a:cubicBezTo>
                    <a:pt x="910" y="612"/>
                    <a:pt x="889" y="586"/>
                    <a:pt x="858" y="577"/>
                  </a:cubicBezTo>
                  <a:cubicBezTo>
                    <a:pt x="863" y="591"/>
                    <a:pt x="866" y="609"/>
                    <a:pt x="862" y="629"/>
                  </a:cubicBezTo>
                  <a:cubicBezTo>
                    <a:pt x="858" y="646"/>
                    <a:pt x="848" y="665"/>
                    <a:pt x="829" y="682"/>
                  </a:cubicBezTo>
                  <a:cubicBezTo>
                    <a:pt x="829" y="682"/>
                    <a:pt x="828" y="650"/>
                    <a:pt x="812" y="620"/>
                  </a:cubicBezTo>
                  <a:cubicBezTo>
                    <a:pt x="802" y="601"/>
                    <a:pt x="772" y="572"/>
                    <a:pt x="720" y="572"/>
                  </a:cubicBezTo>
                </a:path>
              </a:pathLst>
            </a:custGeom>
            <a:solidFill>
              <a:srgbClr val="FC4C02"/>
            </a:solidFill>
            <a:ln>
              <a:noFill/>
            </a:ln>
            <a:effectLst/>
          </p:spPr>
          <p:txBody>
            <a:bodyPr wrap="none" anchor="ctr"/>
            <a:lstStyle/>
            <a:p>
              <a:pPr defTabSz="913699"/>
              <a:endParaRPr lang="en-US" kern="0">
                <a:solidFill>
                  <a:prstClr val="black"/>
                </a:solidFill>
                <a:latin typeface="Helvetica Neue"/>
              </a:endParaRPr>
            </a:p>
          </p:txBody>
        </p:sp>
        <p:sp>
          <p:nvSpPr>
            <p:cNvPr id="50" name="Freeform 3"/>
            <p:cNvSpPr>
              <a:spLocks noChangeArrowheads="1"/>
            </p:cNvSpPr>
            <p:nvPr/>
          </p:nvSpPr>
          <p:spPr bwMode="auto">
            <a:xfrm>
              <a:off x="4713288" y="3702050"/>
              <a:ext cx="322262" cy="261938"/>
            </a:xfrm>
            <a:custGeom>
              <a:avLst/>
              <a:gdLst>
                <a:gd name="T0" fmla="*/ 654 w 893"/>
                <a:gd name="T1" fmla="*/ 614 h 727"/>
                <a:gd name="T2" fmla="*/ 212 w 893"/>
                <a:gd name="T3" fmla="*/ 614 h 727"/>
                <a:gd name="T4" fmla="*/ 204 w 893"/>
                <a:gd name="T5" fmla="*/ 614 h 727"/>
                <a:gd name="T6" fmla="*/ 101 w 893"/>
                <a:gd name="T7" fmla="*/ 590 h 727"/>
                <a:gd name="T8" fmla="*/ 5 w 893"/>
                <a:gd name="T9" fmla="*/ 455 h 727"/>
                <a:gd name="T10" fmla="*/ 0 w 893"/>
                <a:gd name="T11" fmla="*/ 412 h 727"/>
                <a:gd name="T12" fmla="*/ 85 w 893"/>
                <a:gd name="T13" fmla="*/ 237 h 727"/>
                <a:gd name="T14" fmla="*/ 249 w 893"/>
                <a:gd name="T15" fmla="*/ 107 h 727"/>
                <a:gd name="T16" fmla="*/ 494 w 893"/>
                <a:gd name="T17" fmla="*/ 0 h 727"/>
                <a:gd name="T18" fmla="*/ 611 w 893"/>
                <a:gd name="T19" fmla="*/ 67 h 727"/>
                <a:gd name="T20" fmla="*/ 641 w 893"/>
                <a:gd name="T21" fmla="*/ 171 h 727"/>
                <a:gd name="T22" fmla="*/ 560 w 893"/>
                <a:gd name="T23" fmla="*/ 354 h 727"/>
                <a:gd name="T24" fmla="*/ 545 w 893"/>
                <a:gd name="T25" fmla="*/ 370 h 727"/>
                <a:gd name="T26" fmla="*/ 508 w 893"/>
                <a:gd name="T27" fmla="*/ 404 h 727"/>
                <a:gd name="T28" fmla="*/ 699 w 893"/>
                <a:gd name="T29" fmla="*/ 441 h 727"/>
                <a:gd name="T30" fmla="*/ 701 w 893"/>
                <a:gd name="T31" fmla="*/ 441 h 727"/>
                <a:gd name="T32" fmla="*/ 751 w 893"/>
                <a:gd name="T33" fmla="*/ 448 h 727"/>
                <a:gd name="T34" fmla="*/ 841 w 893"/>
                <a:gd name="T35" fmla="*/ 495 h 727"/>
                <a:gd name="T36" fmla="*/ 892 w 893"/>
                <a:gd name="T37" fmla="*/ 619 h 727"/>
                <a:gd name="T38" fmla="*/ 860 w 893"/>
                <a:gd name="T39" fmla="*/ 726 h 727"/>
                <a:gd name="T40" fmla="*/ 848 w 893"/>
                <a:gd name="T41" fmla="*/ 681 h 727"/>
                <a:gd name="T42" fmla="*/ 786 w 893"/>
                <a:gd name="T43" fmla="*/ 619 h 727"/>
                <a:gd name="T44" fmla="*/ 789 w 893"/>
                <a:gd name="T45" fmla="*/ 671 h 727"/>
                <a:gd name="T46" fmla="*/ 756 w 893"/>
                <a:gd name="T47" fmla="*/ 724 h 727"/>
                <a:gd name="T48" fmla="*/ 740 w 893"/>
                <a:gd name="T49" fmla="*/ 662 h 727"/>
                <a:gd name="T50" fmla="*/ 654 w 893"/>
                <a:gd name="T51" fmla="*/ 61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3" h="727">
                  <a:moveTo>
                    <a:pt x="654" y="614"/>
                  </a:moveTo>
                  <a:cubicBezTo>
                    <a:pt x="612" y="614"/>
                    <a:pt x="213" y="614"/>
                    <a:pt x="212" y="614"/>
                  </a:cubicBezTo>
                  <a:cubicBezTo>
                    <a:pt x="212" y="614"/>
                    <a:pt x="209" y="614"/>
                    <a:pt x="204" y="614"/>
                  </a:cubicBezTo>
                  <a:cubicBezTo>
                    <a:pt x="187" y="614"/>
                    <a:pt x="143" y="612"/>
                    <a:pt x="101" y="590"/>
                  </a:cubicBezTo>
                  <a:cubicBezTo>
                    <a:pt x="59" y="568"/>
                    <a:pt x="20" y="530"/>
                    <a:pt x="5" y="455"/>
                  </a:cubicBezTo>
                  <a:cubicBezTo>
                    <a:pt x="2" y="440"/>
                    <a:pt x="0" y="426"/>
                    <a:pt x="0" y="412"/>
                  </a:cubicBezTo>
                  <a:cubicBezTo>
                    <a:pt x="0" y="345"/>
                    <a:pt x="34" y="287"/>
                    <a:pt x="85" y="237"/>
                  </a:cubicBezTo>
                  <a:cubicBezTo>
                    <a:pt x="135" y="186"/>
                    <a:pt x="198" y="144"/>
                    <a:pt x="249" y="107"/>
                  </a:cubicBezTo>
                  <a:cubicBezTo>
                    <a:pt x="326" y="51"/>
                    <a:pt x="419" y="0"/>
                    <a:pt x="494" y="0"/>
                  </a:cubicBezTo>
                  <a:cubicBezTo>
                    <a:pt x="542" y="0"/>
                    <a:pt x="581" y="18"/>
                    <a:pt x="611" y="67"/>
                  </a:cubicBezTo>
                  <a:cubicBezTo>
                    <a:pt x="633" y="104"/>
                    <a:pt x="641" y="139"/>
                    <a:pt x="641" y="171"/>
                  </a:cubicBezTo>
                  <a:cubicBezTo>
                    <a:pt x="642" y="250"/>
                    <a:pt x="588" y="324"/>
                    <a:pt x="560" y="354"/>
                  </a:cubicBezTo>
                  <a:cubicBezTo>
                    <a:pt x="551" y="365"/>
                    <a:pt x="545" y="370"/>
                    <a:pt x="545" y="370"/>
                  </a:cubicBezTo>
                  <a:lnTo>
                    <a:pt x="508" y="404"/>
                  </a:lnTo>
                  <a:lnTo>
                    <a:pt x="699" y="441"/>
                  </a:lnTo>
                  <a:lnTo>
                    <a:pt x="701" y="441"/>
                  </a:lnTo>
                  <a:cubicBezTo>
                    <a:pt x="701" y="441"/>
                    <a:pt x="722" y="441"/>
                    <a:pt x="751" y="448"/>
                  </a:cubicBezTo>
                  <a:cubicBezTo>
                    <a:pt x="779" y="455"/>
                    <a:pt x="815" y="470"/>
                    <a:pt x="841" y="495"/>
                  </a:cubicBezTo>
                  <a:cubicBezTo>
                    <a:pt x="869" y="522"/>
                    <a:pt x="892" y="567"/>
                    <a:pt x="892" y="619"/>
                  </a:cubicBezTo>
                  <a:cubicBezTo>
                    <a:pt x="892" y="651"/>
                    <a:pt x="883" y="687"/>
                    <a:pt x="860" y="726"/>
                  </a:cubicBezTo>
                  <a:cubicBezTo>
                    <a:pt x="857" y="712"/>
                    <a:pt x="854" y="696"/>
                    <a:pt x="848" y="681"/>
                  </a:cubicBezTo>
                  <a:cubicBezTo>
                    <a:pt x="837" y="654"/>
                    <a:pt x="816" y="628"/>
                    <a:pt x="786" y="619"/>
                  </a:cubicBezTo>
                  <a:cubicBezTo>
                    <a:pt x="790" y="633"/>
                    <a:pt x="793" y="651"/>
                    <a:pt x="789" y="671"/>
                  </a:cubicBezTo>
                  <a:cubicBezTo>
                    <a:pt x="785" y="688"/>
                    <a:pt x="775" y="707"/>
                    <a:pt x="756" y="724"/>
                  </a:cubicBezTo>
                  <a:cubicBezTo>
                    <a:pt x="756" y="724"/>
                    <a:pt x="755" y="692"/>
                    <a:pt x="740" y="662"/>
                  </a:cubicBezTo>
                  <a:cubicBezTo>
                    <a:pt x="730" y="643"/>
                    <a:pt x="697" y="614"/>
                    <a:pt x="654" y="614"/>
                  </a:cubicBezTo>
                </a:path>
              </a:pathLst>
            </a:custGeom>
            <a:solidFill>
              <a:srgbClr val="FC4C02"/>
            </a:solidFill>
            <a:ln>
              <a:noFill/>
            </a:ln>
            <a:effectLst/>
          </p:spPr>
          <p:txBody>
            <a:bodyPr wrap="none" anchor="ctr"/>
            <a:lstStyle/>
            <a:p>
              <a:pPr defTabSz="913699"/>
              <a:endParaRPr lang="en-US" kern="0">
                <a:solidFill>
                  <a:prstClr val="black"/>
                </a:solidFill>
                <a:latin typeface="Helvetica Neue"/>
              </a:endParaRPr>
            </a:p>
          </p:txBody>
        </p:sp>
      </p:grpSp>
      <p:sp>
        <p:nvSpPr>
          <p:cNvPr id="51" name="Rectangle 50"/>
          <p:cNvSpPr/>
          <p:nvPr/>
        </p:nvSpPr>
        <p:spPr>
          <a:xfrm>
            <a:off x="1500256" y="4573264"/>
            <a:ext cx="2603935" cy="779701"/>
          </a:xfrm>
          <a:prstGeom prst="rect">
            <a:avLst/>
          </a:prstGeom>
        </p:spPr>
        <p:txBody>
          <a:bodyPr wrap="square" lIns="0" tIns="60913" rIns="0" bIns="60913">
            <a:spAutoFit/>
          </a:bodyPr>
          <a:lstStyle/>
          <a:p>
            <a:pPr algn="ctr" defTabSz="913699"/>
            <a:r>
              <a:rPr lang="en-US" sz="2100" dirty="0">
                <a:solidFill>
                  <a:prstClr val="black"/>
                </a:solidFill>
                <a:latin typeface="Helvetica Neue Light"/>
                <a:cs typeface="Helvetica Neue Light"/>
              </a:rPr>
              <a:t>Those who fail to adapt to change</a:t>
            </a:r>
          </a:p>
        </p:txBody>
      </p:sp>
      <p:sp>
        <p:nvSpPr>
          <p:cNvPr id="52" name="Rectangle 51"/>
          <p:cNvSpPr/>
          <p:nvPr/>
        </p:nvSpPr>
        <p:spPr>
          <a:xfrm>
            <a:off x="4794755" y="4573264"/>
            <a:ext cx="2603935" cy="779701"/>
          </a:xfrm>
          <a:prstGeom prst="rect">
            <a:avLst/>
          </a:prstGeom>
        </p:spPr>
        <p:txBody>
          <a:bodyPr wrap="square" lIns="0" tIns="60913" rIns="0" bIns="60913">
            <a:spAutoFit/>
          </a:bodyPr>
          <a:lstStyle/>
          <a:p>
            <a:pPr algn="ctr" defTabSz="913699"/>
            <a:r>
              <a:rPr lang="en-US" sz="2100" dirty="0">
                <a:solidFill>
                  <a:prstClr val="black"/>
                </a:solidFill>
                <a:latin typeface="Helvetica Neue Light"/>
                <a:cs typeface="Helvetica Neue Light"/>
              </a:rPr>
              <a:t>Those who adopt</a:t>
            </a:r>
            <a:br>
              <a:rPr lang="en-US" sz="2100" dirty="0">
                <a:solidFill>
                  <a:prstClr val="black"/>
                </a:solidFill>
                <a:latin typeface="Helvetica Neue Light"/>
                <a:cs typeface="Helvetica Neue Light"/>
              </a:rPr>
            </a:br>
            <a:r>
              <a:rPr lang="en-US" sz="2100" dirty="0">
                <a:solidFill>
                  <a:prstClr val="black"/>
                </a:solidFill>
                <a:latin typeface="Helvetica Neue Light"/>
                <a:cs typeface="Helvetica Neue Light"/>
              </a:rPr>
              <a:t>the technology</a:t>
            </a:r>
          </a:p>
        </p:txBody>
      </p:sp>
      <p:sp>
        <p:nvSpPr>
          <p:cNvPr id="53" name="Rectangle 52"/>
          <p:cNvSpPr/>
          <p:nvPr/>
        </p:nvSpPr>
        <p:spPr>
          <a:xfrm>
            <a:off x="8089256" y="4573262"/>
            <a:ext cx="2603935" cy="1107996"/>
          </a:xfrm>
          <a:prstGeom prst="rect">
            <a:avLst/>
          </a:prstGeom>
        </p:spPr>
        <p:txBody>
          <a:bodyPr wrap="square" lIns="0" tIns="60913" rIns="0" bIns="60913">
            <a:spAutoFit/>
          </a:bodyPr>
          <a:lstStyle/>
          <a:p>
            <a:pPr algn="ctr" defTabSz="913699"/>
            <a:r>
              <a:rPr lang="en-US" sz="2100" dirty="0">
                <a:solidFill>
                  <a:prstClr val="black"/>
                </a:solidFill>
                <a:latin typeface="Helvetica Neue Light"/>
                <a:cs typeface="Helvetica Neue Light"/>
              </a:rPr>
              <a:t>Those who (re)build their business around the change</a:t>
            </a:r>
          </a:p>
        </p:txBody>
      </p:sp>
      <p:sp>
        <p:nvSpPr>
          <p:cNvPr id="54" name="Freeform 1"/>
          <p:cNvSpPr>
            <a:spLocks noChangeArrowheads="1"/>
          </p:cNvSpPr>
          <p:nvPr/>
        </p:nvSpPr>
        <p:spPr bwMode="auto">
          <a:xfrm>
            <a:off x="9480565" y="4391164"/>
            <a:ext cx="8458" cy="16933"/>
          </a:xfrm>
          <a:custGeom>
            <a:avLst/>
            <a:gdLst>
              <a:gd name="T0" fmla="*/ 8 w 16"/>
              <a:gd name="T1" fmla="*/ 0 h 36"/>
              <a:gd name="T2" fmla="*/ 15 w 16"/>
              <a:gd name="T3" fmla="*/ 13 h 36"/>
              <a:gd name="T4" fmla="*/ 8 w 16"/>
              <a:gd name="T5" fmla="*/ 35 h 36"/>
              <a:gd name="T6" fmla="*/ 0 w 16"/>
              <a:gd name="T7" fmla="*/ 13 h 36"/>
              <a:gd name="T8" fmla="*/ 8 w 16"/>
              <a:gd name="T9" fmla="*/ 0 h 36"/>
            </a:gdLst>
            <a:ahLst/>
            <a:cxnLst>
              <a:cxn ang="0">
                <a:pos x="T0" y="T1"/>
              </a:cxn>
              <a:cxn ang="0">
                <a:pos x="T2" y="T3"/>
              </a:cxn>
              <a:cxn ang="0">
                <a:pos x="T4" y="T5"/>
              </a:cxn>
              <a:cxn ang="0">
                <a:pos x="T6" y="T7"/>
              </a:cxn>
              <a:cxn ang="0">
                <a:pos x="T8" y="T9"/>
              </a:cxn>
            </a:cxnLst>
            <a:rect l="0" t="0" r="r" b="b"/>
            <a:pathLst>
              <a:path w="16" h="36">
                <a:moveTo>
                  <a:pt x="8" y="0"/>
                </a:moveTo>
                <a:cubicBezTo>
                  <a:pt x="12" y="0"/>
                  <a:pt x="15" y="1"/>
                  <a:pt x="15" y="13"/>
                </a:cubicBezTo>
                <a:cubicBezTo>
                  <a:pt x="15" y="25"/>
                  <a:pt x="13" y="35"/>
                  <a:pt x="8" y="35"/>
                </a:cubicBezTo>
                <a:cubicBezTo>
                  <a:pt x="4" y="35"/>
                  <a:pt x="0" y="25"/>
                  <a:pt x="0" y="13"/>
                </a:cubicBezTo>
                <a:cubicBezTo>
                  <a:pt x="0" y="1"/>
                  <a:pt x="3" y="0"/>
                  <a:pt x="8" y="0"/>
                </a:cubicBezTo>
              </a:path>
            </a:pathLst>
          </a:custGeom>
          <a:solidFill>
            <a:srgbClr val="FC4C02"/>
          </a:solidFill>
          <a:ln>
            <a:noFill/>
          </a:ln>
          <a:effectLst/>
        </p:spPr>
        <p:txBody>
          <a:bodyPr wrap="none" lIns="121827" tIns="60913" rIns="121827" bIns="60913" anchor="ctr"/>
          <a:lstStyle/>
          <a:p>
            <a:pPr defTabSz="913699"/>
            <a:endParaRPr lang="en-US">
              <a:solidFill>
                <a:prstClr val="black"/>
              </a:solidFill>
              <a:latin typeface="Helvetica Neue"/>
            </a:endParaRPr>
          </a:p>
        </p:txBody>
      </p:sp>
      <p:sp>
        <p:nvSpPr>
          <p:cNvPr id="55" name="Freeform 2"/>
          <p:cNvSpPr>
            <a:spLocks noChangeArrowheads="1"/>
          </p:cNvSpPr>
          <p:nvPr/>
        </p:nvSpPr>
        <p:spPr bwMode="auto">
          <a:xfrm>
            <a:off x="8419110" y="3688322"/>
            <a:ext cx="1671725" cy="719771"/>
          </a:xfrm>
          <a:custGeom>
            <a:avLst/>
            <a:gdLst>
              <a:gd name="T0" fmla="*/ 2762 w 2869"/>
              <a:gd name="T1" fmla="*/ 435 h 1233"/>
              <a:gd name="T2" fmla="*/ 2460 w 2869"/>
              <a:gd name="T3" fmla="*/ 680 h 1233"/>
              <a:gd name="T4" fmla="*/ 2009 w 2869"/>
              <a:gd name="T5" fmla="*/ 852 h 1233"/>
              <a:gd name="T6" fmla="*/ 2003 w 2869"/>
              <a:gd name="T7" fmla="*/ 854 h 1233"/>
              <a:gd name="T8" fmla="*/ 2005 w 2869"/>
              <a:gd name="T9" fmla="*/ 854 h 1233"/>
              <a:gd name="T10" fmla="*/ 2043 w 2869"/>
              <a:gd name="T11" fmla="*/ 1190 h 1233"/>
              <a:gd name="T12" fmla="*/ 1725 w 2869"/>
              <a:gd name="T13" fmla="*/ 919 h 1233"/>
              <a:gd name="T14" fmla="*/ 749 w 2869"/>
              <a:gd name="T15" fmla="*/ 918 h 1233"/>
              <a:gd name="T16" fmla="*/ 617 w 2869"/>
              <a:gd name="T17" fmla="*/ 1025 h 1233"/>
              <a:gd name="T18" fmla="*/ 543 w 2869"/>
              <a:gd name="T19" fmla="*/ 950 h 1233"/>
              <a:gd name="T20" fmla="*/ 270 w 2869"/>
              <a:gd name="T21" fmla="*/ 1232 h 1233"/>
              <a:gd name="T22" fmla="*/ 344 w 2869"/>
              <a:gd name="T23" fmla="*/ 975 h 1233"/>
              <a:gd name="T24" fmla="*/ 34 w 2869"/>
              <a:gd name="T25" fmla="*/ 616 h 1233"/>
              <a:gd name="T26" fmla="*/ 530 w 2869"/>
              <a:gd name="T27" fmla="*/ 823 h 1233"/>
              <a:gd name="T28" fmla="*/ 793 w 2869"/>
              <a:gd name="T29" fmla="*/ 665 h 1233"/>
              <a:gd name="T30" fmla="*/ 576 w 2869"/>
              <a:gd name="T31" fmla="*/ 621 h 1233"/>
              <a:gd name="T32" fmla="*/ 850 w 2869"/>
              <a:gd name="T33" fmla="*/ 628 h 1233"/>
              <a:gd name="T34" fmla="*/ 855 w 2869"/>
              <a:gd name="T35" fmla="*/ 625 h 1233"/>
              <a:gd name="T36" fmla="*/ 1524 w 2869"/>
              <a:gd name="T37" fmla="*/ 646 h 1233"/>
              <a:gd name="T38" fmla="*/ 1084 w 2869"/>
              <a:gd name="T39" fmla="*/ 790 h 1233"/>
              <a:gd name="T40" fmla="*/ 1159 w 2869"/>
              <a:gd name="T41" fmla="*/ 852 h 1233"/>
              <a:gd name="T42" fmla="*/ 2412 w 2869"/>
              <a:gd name="T43" fmla="*/ 696 h 1233"/>
              <a:gd name="T44" fmla="*/ 2055 w 2869"/>
              <a:gd name="T45" fmla="*/ 554 h 1233"/>
              <a:gd name="T46" fmla="*/ 2442 w 2869"/>
              <a:gd name="T47" fmla="*/ 621 h 1233"/>
              <a:gd name="T48" fmla="*/ 2463 w 2869"/>
              <a:gd name="T49" fmla="*/ 666 h 1233"/>
              <a:gd name="T50" fmla="*/ 2489 w 2869"/>
              <a:gd name="T51" fmla="*/ 655 h 1233"/>
              <a:gd name="T52" fmla="*/ 2688 w 2869"/>
              <a:gd name="T53" fmla="*/ 406 h 1233"/>
              <a:gd name="T54" fmla="*/ 2369 w 2869"/>
              <a:gd name="T55" fmla="*/ 368 h 1233"/>
              <a:gd name="T56" fmla="*/ 1595 w 2869"/>
              <a:gd name="T57" fmla="*/ 621 h 1233"/>
              <a:gd name="T58" fmla="*/ 855 w 2869"/>
              <a:gd name="T59" fmla="*/ 625 h 1233"/>
              <a:gd name="T60" fmla="*/ 1262 w 2869"/>
              <a:gd name="T61" fmla="*/ 368 h 1233"/>
              <a:gd name="T62" fmla="*/ 1361 w 2869"/>
              <a:gd name="T63" fmla="*/ 0 h 1233"/>
              <a:gd name="T64" fmla="*/ 1528 w 2869"/>
              <a:gd name="T65" fmla="*/ 285 h 1233"/>
              <a:gd name="T66" fmla="*/ 1786 w 2869"/>
              <a:gd name="T67" fmla="*/ 257 h 1233"/>
              <a:gd name="T68" fmla="*/ 2762 w 2869"/>
              <a:gd name="T69" fmla="*/ 435 h 1233"/>
              <a:gd name="T70" fmla="*/ 1566 w 2869"/>
              <a:gd name="T71" fmla="*/ 567 h 1233"/>
              <a:gd name="T72" fmla="*/ 1566 w 2869"/>
              <a:gd name="T73" fmla="*/ 430 h 1233"/>
              <a:gd name="T74" fmla="*/ 1566 w 2869"/>
              <a:gd name="T75" fmla="*/ 567 h 1233"/>
              <a:gd name="T76" fmla="*/ 1608 w 2869"/>
              <a:gd name="T77" fmla="*/ 546 h 1233"/>
              <a:gd name="T78" fmla="*/ 1608 w 2869"/>
              <a:gd name="T79" fmla="*/ 410 h 1233"/>
              <a:gd name="T80" fmla="*/ 1608 w 2869"/>
              <a:gd name="T81" fmla="*/ 546 h 1233"/>
              <a:gd name="T82" fmla="*/ 1654 w 2869"/>
              <a:gd name="T83" fmla="*/ 530 h 1233"/>
              <a:gd name="T84" fmla="*/ 1654 w 2869"/>
              <a:gd name="T85" fmla="*/ 393 h 1233"/>
              <a:gd name="T86" fmla="*/ 1654 w 2869"/>
              <a:gd name="T87" fmla="*/ 530 h 1233"/>
              <a:gd name="T88" fmla="*/ 2222 w 2869"/>
              <a:gd name="T89" fmla="*/ 397 h 1233"/>
              <a:gd name="T90" fmla="*/ 2252 w 2869"/>
              <a:gd name="T91" fmla="*/ 365 h 1233"/>
              <a:gd name="T92" fmla="*/ 2222 w 2869"/>
              <a:gd name="T93" fmla="*/ 333 h 1233"/>
              <a:gd name="T94" fmla="*/ 2191 w 2869"/>
              <a:gd name="T95" fmla="*/ 365 h 1233"/>
              <a:gd name="T96" fmla="*/ 2222 w 2869"/>
              <a:gd name="T97" fmla="*/ 397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9" h="1233">
                <a:moveTo>
                  <a:pt x="2762" y="435"/>
                </a:moveTo>
                <a:cubicBezTo>
                  <a:pt x="2868" y="580"/>
                  <a:pt x="2528" y="658"/>
                  <a:pt x="2460" y="680"/>
                </a:cubicBezTo>
                <a:cubicBezTo>
                  <a:pt x="2456" y="687"/>
                  <a:pt x="2329" y="810"/>
                  <a:pt x="2009" y="852"/>
                </a:cubicBezTo>
                <a:cubicBezTo>
                  <a:pt x="2007" y="853"/>
                  <a:pt x="2005" y="853"/>
                  <a:pt x="2003" y="854"/>
                </a:cubicBezTo>
                <a:cubicBezTo>
                  <a:pt x="2004" y="854"/>
                  <a:pt x="2005" y="854"/>
                  <a:pt x="2005" y="854"/>
                </a:cubicBezTo>
                <a:cubicBezTo>
                  <a:pt x="2038" y="939"/>
                  <a:pt x="2109" y="1193"/>
                  <a:pt x="2043" y="1190"/>
                </a:cubicBezTo>
                <a:cubicBezTo>
                  <a:pt x="1913" y="1133"/>
                  <a:pt x="1894" y="1017"/>
                  <a:pt x="1725" y="919"/>
                </a:cubicBezTo>
                <a:cubicBezTo>
                  <a:pt x="1352" y="981"/>
                  <a:pt x="1073" y="922"/>
                  <a:pt x="749" y="918"/>
                </a:cubicBezTo>
                <a:cubicBezTo>
                  <a:pt x="712" y="996"/>
                  <a:pt x="618" y="1037"/>
                  <a:pt x="617" y="1025"/>
                </a:cubicBezTo>
                <a:cubicBezTo>
                  <a:pt x="709" y="907"/>
                  <a:pt x="588" y="918"/>
                  <a:pt x="543" y="950"/>
                </a:cubicBezTo>
                <a:cubicBezTo>
                  <a:pt x="452" y="1037"/>
                  <a:pt x="381" y="1186"/>
                  <a:pt x="270" y="1232"/>
                </a:cubicBezTo>
                <a:cubicBezTo>
                  <a:pt x="293" y="1105"/>
                  <a:pt x="323" y="1074"/>
                  <a:pt x="344" y="975"/>
                </a:cubicBezTo>
                <a:cubicBezTo>
                  <a:pt x="365" y="877"/>
                  <a:pt x="100" y="745"/>
                  <a:pt x="34" y="616"/>
                </a:cubicBezTo>
                <a:cubicBezTo>
                  <a:pt x="0" y="550"/>
                  <a:pt x="456" y="757"/>
                  <a:pt x="530" y="823"/>
                </a:cubicBezTo>
                <a:cubicBezTo>
                  <a:pt x="627" y="770"/>
                  <a:pt x="714" y="717"/>
                  <a:pt x="793" y="665"/>
                </a:cubicBezTo>
                <a:cubicBezTo>
                  <a:pt x="653" y="642"/>
                  <a:pt x="543" y="622"/>
                  <a:pt x="576" y="621"/>
                </a:cubicBezTo>
                <a:cubicBezTo>
                  <a:pt x="602" y="619"/>
                  <a:pt x="713" y="623"/>
                  <a:pt x="850" y="628"/>
                </a:cubicBezTo>
                <a:cubicBezTo>
                  <a:pt x="852" y="627"/>
                  <a:pt x="853" y="626"/>
                  <a:pt x="855" y="625"/>
                </a:cubicBezTo>
                <a:lnTo>
                  <a:pt x="1524" y="646"/>
                </a:lnTo>
                <a:cubicBezTo>
                  <a:pt x="1314" y="721"/>
                  <a:pt x="1136" y="783"/>
                  <a:pt x="1084" y="790"/>
                </a:cubicBezTo>
                <a:cubicBezTo>
                  <a:pt x="1084" y="790"/>
                  <a:pt x="991" y="852"/>
                  <a:pt x="1159" y="852"/>
                </a:cubicBezTo>
                <a:cubicBezTo>
                  <a:pt x="1646" y="852"/>
                  <a:pt x="2130" y="885"/>
                  <a:pt x="2412" y="696"/>
                </a:cubicBezTo>
                <a:cubicBezTo>
                  <a:pt x="2409" y="660"/>
                  <a:pt x="2358" y="595"/>
                  <a:pt x="2055" y="554"/>
                </a:cubicBezTo>
                <a:cubicBezTo>
                  <a:pt x="1967" y="542"/>
                  <a:pt x="2386" y="550"/>
                  <a:pt x="2442" y="621"/>
                </a:cubicBezTo>
                <a:cubicBezTo>
                  <a:pt x="2457" y="640"/>
                  <a:pt x="2463" y="655"/>
                  <a:pt x="2463" y="666"/>
                </a:cubicBezTo>
                <a:cubicBezTo>
                  <a:pt x="2466" y="666"/>
                  <a:pt x="2471" y="665"/>
                  <a:pt x="2489" y="655"/>
                </a:cubicBezTo>
                <a:cubicBezTo>
                  <a:pt x="2638" y="608"/>
                  <a:pt x="2853" y="513"/>
                  <a:pt x="2688" y="406"/>
                </a:cubicBezTo>
                <a:cubicBezTo>
                  <a:pt x="2605" y="348"/>
                  <a:pt x="2497" y="333"/>
                  <a:pt x="2369" y="368"/>
                </a:cubicBezTo>
                <a:cubicBezTo>
                  <a:pt x="2226" y="396"/>
                  <a:pt x="1890" y="516"/>
                  <a:pt x="1595" y="621"/>
                </a:cubicBezTo>
                <a:lnTo>
                  <a:pt x="855" y="625"/>
                </a:lnTo>
                <a:cubicBezTo>
                  <a:pt x="1032" y="506"/>
                  <a:pt x="1162" y="406"/>
                  <a:pt x="1262" y="368"/>
                </a:cubicBezTo>
                <a:cubicBezTo>
                  <a:pt x="1345" y="319"/>
                  <a:pt x="1299" y="46"/>
                  <a:pt x="1361" y="0"/>
                </a:cubicBezTo>
                <a:cubicBezTo>
                  <a:pt x="1484" y="83"/>
                  <a:pt x="1531" y="281"/>
                  <a:pt x="1528" y="285"/>
                </a:cubicBezTo>
                <a:cubicBezTo>
                  <a:pt x="1610" y="267"/>
                  <a:pt x="1696" y="260"/>
                  <a:pt x="1786" y="257"/>
                </a:cubicBezTo>
                <a:cubicBezTo>
                  <a:pt x="2444" y="232"/>
                  <a:pt x="2688" y="333"/>
                  <a:pt x="2762" y="435"/>
                </a:cubicBezTo>
                <a:close/>
                <a:moveTo>
                  <a:pt x="1566" y="567"/>
                </a:moveTo>
                <a:cubicBezTo>
                  <a:pt x="1582" y="608"/>
                  <a:pt x="1566" y="472"/>
                  <a:pt x="1566" y="430"/>
                </a:cubicBezTo>
                <a:cubicBezTo>
                  <a:pt x="1566" y="381"/>
                  <a:pt x="1549" y="525"/>
                  <a:pt x="1566" y="567"/>
                </a:cubicBezTo>
                <a:close/>
                <a:moveTo>
                  <a:pt x="1608" y="546"/>
                </a:moveTo>
                <a:cubicBezTo>
                  <a:pt x="1625" y="587"/>
                  <a:pt x="1608" y="451"/>
                  <a:pt x="1608" y="410"/>
                </a:cubicBezTo>
                <a:cubicBezTo>
                  <a:pt x="1608" y="360"/>
                  <a:pt x="1592" y="505"/>
                  <a:pt x="1608" y="546"/>
                </a:cubicBezTo>
                <a:close/>
                <a:moveTo>
                  <a:pt x="1654" y="530"/>
                </a:moveTo>
                <a:cubicBezTo>
                  <a:pt x="1670" y="571"/>
                  <a:pt x="1654" y="435"/>
                  <a:pt x="1654" y="393"/>
                </a:cubicBezTo>
                <a:cubicBezTo>
                  <a:pt x="1654" y="344"/>
                  <a:pt x="1637" y="488"/>
                  <a:pt x="1654" y="530"/>
                </a:cubicBezTo>
                <a:close/>
                <a:moveTo>
                  <a:pt x="2222" y="397"/>
                </a:moveTo>
                <a:cubicBezTo>
                  <a:pt x="2238" y="397"/>
                  <a:pt x="2252" y="383"/>
                  <a:pt x="2252" y="365"/>
                </a:cubicBezTo>
                <a:cubicBezTo>
                  <a:pt x="2252" y="348"/>
                  <a:pt x="2238" y="333"/>
                  <a:pt x="2222" y="333"/>
                </a:cubicBezTo>
                <a:cubicBezTo>
                  <a:pt x="2205" y="333"/>
                  <a:pt x="2191" y="348"/>
                  <a:pt x="2191" y="365"/>
                </a:cubicBezTo>
                <a:cubicBezTo>
                  <a:pt x="2191" y="383"/>
                  <a:pt x="2205" y="397"/>
                  <a:pt x="2222" y="397"/>
                </a:cubicBezTo>
                <a:close/>
              </a:path>
            </a:pathLst>
          </a:custGeom>
          <a:solidFill>
            <a:srgbClr val="FC4C02"/>
          </a:solidFill>
          <a:ln>
            <a:noFill/>
          </a:ln>
          <a:effectLst/>
        </p:spPr>
        <p:txBody>
          <a:bodyPr wrap="none" lIns="121827" tIns="60913" rIns="121827" bIns="60913" anchor="ctr"/>
          <a:lstStyle/>
          <a:p>
            <a:pPr defTabSz="913699"/>
            <a:endParaRPr lang="en-US">
              <a:solidFill>
                <a:prstClr val="black"/>
              </a:solidFill>
              <a:latin typeface="Helvetica Neue"/>
            </a:endParaRPr>
          </a:p>
        </p:txBody>
      </p:sp>
      <p:sp>
        <p:nvSpPr>
          <p:cNvPr id="56" name="Freeform 1"/>
          <p:cNvSpPr>
            <a:spLocks noChangeArrowheads="1"/>
          </p:cNvSpPr>
          <p:nvPr/>
        </p:nvSpPr>
        <p:spPr bwMode="auto">
          <a:xfrm>
            <a:off x="1690564" y="3514363"/>
            <a:ext cx="2223314" cy="893732"/>
          </a:xfrm>
          <a:custGeom>
            <a:avLst/>
            <a:gdLst>
              <a:gd name="T0" fmla="*/ 2751 w 2821"/>
              <a:gd name="T1" fmla="*/ 637 h 1132"/>
              <a:gd name="T2" fmla="*/ 2608 w 2821"/>
              <a:gd name="T3" fmla="*/ 700 h 1132"/>
              <a:gd name="T4" fmla="*/ 2461 w 2821"/>
              <a:gd name="T5" fmla="*/ 703 h 1132"/>
              <a:gd name="T6" fmla="*/ 2278 w 2821"/>
              <a:gd name="T7" fmla="*/ 736 h 1132"/>
              <a:gd name="T8" fmla="*/ 2085 w 2821"/>
              <a:gd name="T9" fmla="*/ 804 h 1132"/>
              <a:gd name="T10" fmla="*/ 2106 w 2821"/>
              <a:gd name="T11" fmla="*/ 991 h 1132"/>
              <a:gd name="T12" fmla="*/ 2116 w 2821"/>
              <a:gd name="T13" fmla="*/ 1055 h 1132"/>
              <a:gd name="T14" fmla="*/ 2070 w 2821"/>
              <a:gd name="T15" fmla="*/ 1056 h 1132"/>
              <a:gd name="T16" fmla="*/ 1986 w 2821"/>
              <a:gd name="T17" fmla="*/ 1025 h 1132"/>
              <a:gd name="T18" fmla="*/ 1959 w 2821"/>
              <a:gd name="T19" fmla="*/ 925 h 1132"/>
              <a:gd name="T20" fmla="*/ 1934 w 2821"/>
              <a:gd name="T21" fmla="*/ 804 h 1132"/>
              <a:gd name="T22" fmla="*/ 1839 w 2821"/>
              <a:gd name="T23" fmla="*/ 851 h 1132"/>
              <a:gd name="T24" fmla="*/ 1883 w 2821"/>
              <a:gd name="T25" fmla="*/ 1039 h 1132"/>
              <a:gd name="T26" fmla="*/ 1909 w 2821"/>
              <a:gd name="T27" fmla="*/ 1115 h 1132"/>
              <a:gd name="T28" fmla="*/ 1769 w 2821"/>
              <a:gd name="T29" fmla="*/ 1078 h 1132"/>
              <a:gd name="T30" fmla="*/ 1696 w 2821"/>
              <a:gd name="T31" fmla="*/ 876 h 1132"/>
              <a:gd name="T32" fmla="*/ 1574 w 2821"/>
              <a:gd name="T33" fmla="*/ 778 h 1132"/>
              <a:gd name="T34" fmla="*/ 1314 w 2821"/>
              <a:gd name="T35" fmla="*/ 932 h 1132"/>
              <a:gd name="T36" fmla="*/ 1409 w 2821"/>
              <a:gd name="T37" fmla="*/ 1102 h 1132"/>
              <a:gd name="T38" fmla="*/ 1298 w 2821"/>
              <a:gd name="T39" fmla="*/ 1106 h 1132"/>
              <a:gd name="T40" fmla="*/ 1166 w 2821"/>
              <a:gd name="T41" fmla="*/ 940 h 1132"/>
              <a:gd name="T42" fmla="*/ 1173 w 2821"/>
              <a:gd name="T43" fmla="*/ 800 h 1132"/>
              <a:gd name="T44" fmla="*/ 1107 w 2821"/>
              <a:gd name="T45" fmla="*/ 1027 h 1132"/>
              <a:gd name="T46" fmla="*/ 925 w 2821"/>
              <a:gd name="T47" fmla="*/ 995 h 1132"/>
              <a:gd name="T48" fmla="*/ 962 w 2821"/>
              <a:gd name="T49" fmla="*/ 821 h 1132"/>
              <a:gd name="T50" fmla="*/ 975 w 2821"/>
              <a:gd name="T51" fmla="*/ 700 h 1132"/>
              <a:gd name="T52" fmla="*/ 273 w 2821"/>
              <a:gd name="T53" fmla="*/ 1011 h 1132"/>
              <a:gd name="T54" fmla="*/ 92 w 2821"/>
              <a:gd name="T55" fmla="*/ 978 h 1132"/>
              <a:gd name="T56" fmla="*/ 192 w 2821"/>
              <a:gd name="T57" fmla="*/ 950 h 1132"/>
              <a:gd name="T58" fmla="*/ 300 w 2821"/>
              <a:gd name="T59" fmla="*/ 917 h 1132"/>
              <a:gd name="T60" fmla="*/ 414 w 2821"/>
              <a:gd name="T61" fmla="*/ 849 h 1132"/>
              <a:gd name="T62" fmla="*/ 512 w 2821"/>
              <a:gd name="T63" fmla="*/ 730 h 1132"/>
              <a:gd name="T64" fmla="*/ 615 w 2821"/>
              <a:gd name="T65" fmla="*/ 594 h 1132"/>
              <a:gd name="T66" fmla="*/ 690 w 2821"/>
              <a:gd name="T67" fmla="*/ 459 h 1132"/>
              <a:gd name="T68" fmla="*/ 781 w 2821"/>
              <a:gd name="T69" fmla="*/ 300 h 1132"/>
              <a:gd name="T70" fmla="*/ 915 w 2821"/>
              <a:gd name="T71" fmla="*/ 143 h 1132"/>
              <a:gd name="T72" fmla="*/ 1099 w 2821"/>
              <a:gd name="T73" fmla="*/ 49 h 1132"/>
              <a:gd name="T74" fmla="*/ 1255 w 2821"/>
              <a:gd name="T75" fmla="*/ 11 h 1132"/>
              <a:gd name="T76" fmla="*/ 1338 w 2821"/>
              <a:gd name="T77" fmla="*/ 9 h 1132"/>
              <a:gd name="T78" fmla="*/ 1415 w 2821"/>
              <a:gd name="T79" fmla="*/ 14 h 1132"/>
              <a:gd name="T80" fmla="*/ 1483 w 2821"/>
              <a:gd name="T81" fmla="*/ 21 h 1132"/>
              <a:gd name="T82" fmla="*/ 1592 w 2821"/>
              <a:gd name="T83" fmla="*/ 56 h 1132"/>
              <a:gd name="T84" fmla="*/ 1750 w 2821"/>
              <a:gd name="T85" fmla="*/ 112 h 1132"/>
              <a:gd name="T86" fmla="*/ 1867 w 2821"/>
              <a:gd name="T87" fmla="*/ 176 h 1132"/>
              <a:gd name="T88" fmla="*/ 2005 w 2821"/>
              <a:gd name="T89" fmla="*/ 282 h 1132"/>
              <a:gd name="T90" fmla="*/ 2030 w 2821"/>
              <a:gd name="T91" fmla="*/ 231 h 1132"/>
              <a:gd name="T92" fmla="*/ 2174 w 2821"/>
              <a:gd name="T93" fmla="*/ 142 h 1132"/>
              <a:gd name="T94" fmla="*/ 2266 w 2821"/>
              <a:gd name="T95" fmla="*/ 165 h 1132"/>
              <a:gd name="T96" fmla="*/ 2328 w 2821"/>
              <a:gd name="T97" fmla="*/ 305 h 1132"/>
              <a:gd name="T98" fmla="*/ 2598 w 2821"/>
              <a:gd name="T99" fmla="*/ 252 h 1132"/>
              <a:gd name="T100" fmla="*/ 2587 w 2821"/>
              <a:gd name="T101" fmla="*/ 305 h 1132"/>
              <a:gd name="T102" fmla="*/ 2747 w 2821"/>
              <a:gd name="T103" fmla="*/ 306 h 1132"/>
              <a:gd name="T104" fmla="*/ 2621 w 2821"/>
              <a:gd name="T105" fmla="*/ 369 h 1132"/>
              <a:gd name="T106" fmla="*/ 2717 w 2821"/>
              <a:gd name="T107" fmla="*/ 507 h 1132"/>
              <a:gd name="T108" fmla="*/ 2427 w 2821"/>
              <a:gd name="T109" fmla="*/ 447 h 1132"/>
              <a:gd name="T110" fmla="*/ 2658 w 2821"/>
              <a:gd name="T111" fmla="*/ 571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1" h="1132">
                <a:moveTo>
                  <a:pt x="2820" y="511"/>
                </a:moveTo>
                <a:lnTo>
                  <a:pt x="2743" y="558"/>
                </a:lnTo>
                <a:cubicBezTo>
                  <a:pt x="2743" y="558"/>
                  <a:pt x="2753" y="603"/>
                  <a:pt x="2751" y="637"/>
                </a:cubicBezTo>
                <a:cubicBezTo>
                  <a:pt x="2751" y="637"/>
                  <a:pt x="2735" y="719"/>
                  <a:pt x="2664" y="719"/>
                </a:cubicBezTo>
                <a:cubicBezTo>
                  <a:pt x="2664" y="719"/>
                  <a:pt x="2689" y="642"/>
                  <a:pt x="2589" y="651"/>
                </a:cubicBezTo>
                <a:cubicBezTo>
                  <a:pt x="2589" y="651"/>
                  <a:pt x="2570" y="681"/>
                  <a:pt x="2608" y="700"/>
                </a:cubicBezTo>
                <a:lnTo>
                  <a:pt x="2648" y="700"/>
                </a:lnTo>
                <a:cubicBezTo>
                  <a:pt x="2648" y="700"/>
                  <a:pt x="2617" y="744"/>
                  <a:pt x="2563" y="743"/>
                </a:cubicBezTo>
                <a:cubicBezTo>
                  <a:pt x="2563" y="743"/>
                  <a:pt x="2520" y="739"/>
                  <a:pt x="2461" y="703"/>
                </a:cubicBezTo>
                <a:lnTo>
                  <a:pt x="2415" y="703"/>
                </a:lnTo>
                <a:cubicBezTo>
                  <a:pt x="2415" y="703"/>
                  <a:pt x="2379" y="753"/>
                  <a:pt x="2322" y="751"/>
                </a:cubicBezTo>
                <a:cubicBezTo>
                  <a:pt x="2322" y="751"/>
                  <a:pt x="2294" y="749"/>
                  <a:pt x="2278" y="736"/>
                </a:cubicBezTo>
                <a:lnTo>
                  <a:pt x="2263" y="737"/>
                </a:lnTo>
                <a:cubicBezTo>
                  <a:pt x="2263" y="737"/>
                  <a:pt x="2257" y="743"/>
                  <a:pt x="2169" y="745"/>
                </a:cubicBezTo>
                <a:cubicBezTo>
                  <a:pt x="2169" y="745"/>
                  <a:pt x="2112" y="807"/>
                  <a:pt x="2085" y="804"/>
                </a:cubicBezTo>
                <a:lnTo>
                  <a:pt x="2081" y="807"/>
                </a:lnTo>
                <a:lnTo>
                  <a:pt x="2078" y="869"/>
                </a:lnTo>
                <a:cubicBezTo>
                  <a:pt x="2078" y="869"/>
                  <a:pt x="2105" y="965"/>
                  <a:pt x="2106" y="991"/>
                </a:cubicBezTo>
                <a:cubicBezTo>
                  <a:pt x="2106" y="991"/>
                  <a:pt x="2134" y="1022"/>
                  <a:pt x="2134" y="1045"/>
                </a:cubicBezTo>
                <a:lnTo>
                  <a:pt x="2117" y="1045"/>
                </a:lnTo>
                <a:lnTo>
                  <a:pt x="2116" y="1055"/>
                </a:lnTo>
                <a:lnTo>
                  <a:pt x="2102" y="1055"/>
                </a:lnTo>
                <a:lnTo>
                  <a:pt x="2098" y="1060"/>
                </a:lnTo>
                <a:cubicBezTo>
                  <a:pt x="2098" y="1060"/>
                  <a:pt x="2071" y="1063"/>
                  <a:pt x="2070" y="1056"/>
                </a:cubicBezTo>
                <a:cubicBezTo>
                  <a:pt x="2070" y="1056"/>
                  <a:pt x="2048" y="1069"/>
                  <a:pt x="2040" y="1056"/>
                </a:cubicBezTo>
                <a:cubicBezTo>
                  <a:pt x="2040" y="1056"/>
                  <a:pt x="2014" y="1056"/>
                  <a:pt x="2012" y="1044"/>
                </a:cubicBezTo>
                <a:cubicBezTo>
                  <a:pt x="2012" y="1044"/>
                  <a:pt x="1987" y="1049"/>
                  <a:pt x="1986" y="1025"/>
                </a:cubicBezTo>
                <a:lnTo>
                  <a:pt x="1986" y="998"/>
                </a:lnTo>
                <a:cubicBezTo>
                  <a:pt x="1986" y="998"/>
                  <a:pt x="1959" y="970"/>
                  <a:pt x="1959" y="948"/>
                </a:cubicBezTo>
                <a:lnTo>
                  <a:pt x="1959" y="925"/>
                </a:lnTo>
                <a:cubicBezTo>
                  <a:pt x="1959" y="925"/>
                  <a:pt x="1952" y="917"/>
                  <a:pt x="1952" y="896"/>
                </a:cubicBezTo>
                <a:cubicBezTo>
                  <a:pt x="1952" y="896"/>
                  <a:pt x="1925" y="863"/>
                  <a:pt x="1927" y="824"/>
                </a:cubicBezTo>
                <a:cubicBezTo>
                  <a:pt x="1927" y="824"/>
                  <a:pt x="1928" y="810"/>
                  <a:pt x="1934" y="804"/>
                </a:cubicBezTo>
                <a:lnTo>
                  <a:pt x="1898" y="803"/>
                </a:lnTo>
                <a:cubicBezTo>
                  <a:pt x="1898" y="803"/>
                  <a:pt x="1853" y="835"/>
                  <a:pt x="1839" y="841"/>
                </a:cubicBezTo>
                <a:lnTo>
                  <a:pt x="1839" y="851"/>
                </a:lnTo>
                <a:cubicBezTo>
                  <a:pt x="1839" y="851"/>
                  <a:pt x="1850" y="865"/>
                  <a:pt x="1848" y="911"/>
                </a:cubicBezTo>
                <a:cubicBezTo>
                  <a:pt x="1848" y="911"/>
                  <a:pt x="1881" y="955"/>
                  <a:pt x="1881" y="984"/>
                </a:cubicBezTo>
                <a:lnTo>
                  <a:pt x="1883" y="1039"/>
                </a:lnTo>
                <a:cubicBezTo>
                  <a:pt x="1883" y="1039"/>
                  <a:pt x="1946" y="1076"/>
                  <a:pt x="1951" y="1096"/>
                </a:cubicBezTo>
                <a:cubicBezTo>
                  <a:pt x="1951" y="1096"/>
                  <a:pt x="1955" y="1109"/>
                  <a:pt x="1932" y="1108"/>
                </a:cubicBezTo>
                <a:cubicBezTo>
                  <a:pt x="1932" y="1108"/>
                  <a:pt x="1934" y="1122"/>
                  <a:pt x="1909" y="1115"/>
                </a:cubicBezTo>
                <a:cubicBezTo>
                  <a:pt x="1909" y="1115"/>
                  <a:pt x="1895" y="1126"/>
                  <a:pt x="1881" y="1116"/>
                </a:cubicBezTo>
                <a:cubicBezTo>
                  <a:pt x="1881" y="1116"/>
                  <a:pt x="1885" y="1131"/>
                  <a:pt x="1837" y="1120"/>
                </a:cubicBezTo>
                <a:cubicBezTo>
                  <a:pt x="1837" y="1120"/>
                  <a:pt x="1770" y="1121"/>
                  <a:pt x="1769" y="1078"/>
                </a:cubicBezTo>
                <a:lnTo>
                  <a:pt x="1769" y="1046"/>
                </a:lnTo>
                <a:cubicBezTo>
                  <a:pt x="1769" y="1046"/>
                  <a:pt x="1747" y="1026"/>
                  <a:pt x="1740" y="981"/>
                </a:cubicBezTo>
                <a:cubicBezTo>
                  <a:pt x="1740" y="981"/>
                  <a:pt x="1696" y="905"/>
                  <a:pt x="1696" y="876"/>
                </a:cubicBezTo>
                <a:cubicBezTo>
                  <a:pt x="1696" y="876"/>
                  <a:pt x="1672" y="842"/>
                  <a:pt x="1692" y="812"/>
                </a:cubicBezTo>
                <a:cubicBezTo>
                  <a:pt x="1692" y="812"/>
                  <a:pt x="1708" y="774"/>
                  <a:pt x="1708" y="767"/>
                </a:cubicBezTo>
                <a:cubicBezTo>
                  <a:pt x="1708" y="767"/>
                  <a:pt x="1628" y="781"/>
                  <a:pt x="1574" y="778"/>
                </a:cubicBezTo>
                <a:cubicBezTo>
                  <a:pt x="1574" y="778"/>
                  <a:pt x="1416" y="754"/>
                  <a:pt x="1376" y="739"/>
                </a:cubicBezTo>
                <a:lnTo>
                  <a:pt x="1344" y="837"/>
                </a:lnTo>
                <a:lnTo>
                  <a:pt x="1314" y="932"/>
                </a:lnTo>
                <a:lnTo>
                  <a:pt x="1314" y="975"/>
                </a:lnTo>
                <a:cubicBezTo>
                  <a:pt x="1314" y="975"/>
                  <a:pt x="1343" y="1040"/>
                  <a:pt x="1375" y="1061"/>
                </a:cubicBezTo>
                <a:cubicBezTo>
                  <a:pt x="1375" y="1061"/>
                  <a:pt x="1428" y="1094"/>
                  <a:pt x="1409" y="1102"/>
                </a:cubicBezTo>
                <a:cubicBezTo>
                  <a:pt x="1409" y="1102"/>
                  <a:pt x="1394" y="1106"/>
                  <a:pt x="1393" y="1103"/>
                </a:cubicBezTo>
                <a:cubicBezTo>
                  <a:pt x="1393" y="1106"/>
                  <a:pt x="1393" y="1115"/>
                  <a:pt x="1357" y="1113"/>
                </a:cubicBezTo>
                <a:cubicBezTo>
                  <a:pt x="1357" y="1113"/>
                  <a:pt x="1344" y="1122"/>
                  <a:pt x="1298" y="1106"/>
                </a:cubicBezTo>
                <a:cubicBezTo>
                  <a:pt x="1298" y="1106"/>
                  <a:pt x="1233" y="1110"/>
                  <a:pt x="1215" y="1092"/>
                </a:cubicBezTo>
                <a:cubicBezTo>
                  <a:pt x="1215" y="1092"/>
                  <a:pt x="1190" y="1072"/>
                  <a:pt x="1180" y="1024"/>
                </a:cubicBezTo>
                <a:cubicBezTo>
                  <a:pt x="1180" y="1024"/>
                  <a:pt x="1141" y="988"/>
                  <a:pt x="1166" y="940"/>
                </a:cubicBezTo>
                <a:cubicBezTo>
                  <a:pt x="1166" y="940"/>
                  <a:pt x="1170" y="922"/>
                  <a:pt x="1179" y="917"/>
                </a:cubicBezTo>
                <a:lnTo>
                  <a:pt x="1186" y="806"/>
                </a:lnTo>
                <a:cubicBezTo>
                  <a:pt x="1186" y="806"/>
                  <a:pt x="1184" y="784"/>
                  <a:pt x="1173" y="800"/>
                </a:cubicBezTo>
                <a:cubicBezTo>
                  <a:pt x="1173" y="800"/>
                  <a:pt x="1091" y="894"/>
                  <a:pt x="1056" y="914"/>
                </a:cubicBezTo>
                <a:lnTo>
                  <a:pt x="1054" y="965"/>
                </a:lnTo>
                <a:cubicBezTo>
                  <a:pt x="1054" y="965"/>
                  <a:pt x="1074" y="1014"/>
                  <a:pt x="1107" y="1027"/>
                </a:cubicBezTo>
                <a:cubicBezTo>
                  <a:pt x="1107" y="1027"/>
                  <a:pt x="1120" y="1044"/>
                  <a:pt x="1096" y="1046"/>
                </a:cubicBezTo>
                <a:lnTo>
                  <a:pt x="985" y="1046"/>
                </a:lnTo>
                <a:cubicBezTo>
                  <a:pt x="985" y="1046"/>
                  <a:pt x="932" y="1049"/>
                  <a:pt x="925" y="995"/>
                </a:cubicBezTo>
                <a:lnTo>
                  <a:pt x="925" y="937"/>
                </a:lnTo>
                <a:cubicBezTo>
                  <a:pt x="925" y="937"/>
                  <a:pt x="895" y="901"/>
                  <a:pt x="936" y="856"/>
                </a:cubicBezTo>
                <a:cubicBezTo>
                  <a:pt x="936" y="856"/>
                  <a:pt x="953" y="840"/>
                  <a:pt x="962" y="821"/>
                </a:cubicBezTo>
                <a:cubicBezTo>
                  <a:pt x="962" y="821"/>
                  <a:pt x="1009" y="728"/>
                  <a:pt x="1036" y="707"/>
                </a:cubicBezTo>
                <a:cubicBezTo>
                  <a:pt x="1036" y="707"/>
                  <a:pt x="1039" y="701"/>
                  <a:pt x="1031" y="700"/>
                </a:cubicBezTo>
                <a:lnTo>
                  <a:pt x="975" y="700"/>
                </a:lnTo>
                <a:cubicBezTo>
                  <a:pt x="975" y="700"/>
                  <a:pt x="859" y="735"/>
                  <a:pt x="792" y="798"/>
                </a:cubicBezTo>
                <a:cubicBezTo>
                  <a:pt x="792" y="798"/>
                  <a:pt x="603" y="938"/>
                  <a:pt x="515" y="958"/>
                </a:cubicBezTo>
                <a:cubicBezTo>
                  <a:pt x="515" y="958"/>
                  <a:pt x="456" y="1004"/>
                  <a:pt x="273" y="1011"/>
                </a:cubicBezTo>
                <a:lnTo>
                  <a:pt x="0" y="1012"/>
                </a:lnTo>
                <a:cubicBezTo>
                  <a:pt x="0" y="1012"/>
                  <a:pt x="9" y="987"/>
                  <a:pt x="58" y="986"/>
                </a:cubicBezTo>
                <a:cubicBezTo>
                  <a:pt x="58" y="986"/>
                  <a:pt x="55" y="976"/>
                  <a:pt x="92" y="978"/>
                </a:cubicBezTo>
                <a:cubicBezTo>
                  <a:pt x="92" y="978"/>
                  <a:pt x="89" y="968"/>
                  <a:pt x="124" y="969"/>
                </a:cubicBezTo>
                <a:cubicBezTo>
                  <a:pt x="124" y="969"/>
                  <a:pt x="124" y="959"/>
                  <a:pt x="155" y="961"/>
                </a:cubicBezTo>
                <a:cubicBezTo>
                  <a:pt x="155" y="961"/>
                  <a:pt x="151" y="948"/>
                  <a:pt x="192" y="950"/>
                </a:cubicBezTo>
                <a:cubicBezTo>
                  <a:pt x="192" y="950"/>
                  <a:pt x="190" y="938"/>
                  <a:pt x="227" y="942"/>
                </a:cubicBezTo>
                <a:cubicBezTo>
                  <a:pt x="227" y="942"/>
                  <a:pt x="226" y="927"/>
                  <a:pt x="260" y="929"/>
                </a:cubicBezTo>
                <a:cubicBezTo>
                  <a:pt x="260" y="929"/>
                  <a:pt x="257" y="915"/>
                  <a:pt x="300" y="917"/>
                </a:cubicBezTo>
                <a:cubicBezTo>
                  <a:pt x="300" y="917"/>
                  <a:pt x="295" y="901"/>
                  <a:pt x="339" y="899"/>
                </a:cubicBezTo>
                <a:cubicBezTo>
                  <a:pt x="339" y="899"/>
                  <a:pt x="345" y="877"/>
                  <a:pt x="373" y="876"/>
                </a:cubicBezTo>
                <a:cubicBezTo>
                  <a:pt x="373" y="876"/>
                  <a:pt x="386" y="849"/>
                  <a:pt x="414" y="849"/>
                </a:cubicBezTo>
                <a:cubicBezTo>
                  <a:pt x="414" y="849"/>
                  <a:pt x="407" y="820"/>
                  <a:pt x="446" y="818"/>
                </a:cubicBezTo>
                <a:cubicBezTo>
                  <a:pt x="446" y="818"/>
                  <a:pt x="449" y="800"/>
                  <a:pt x="478" y="773"/>
                </a:cubicBezTo>
                <a:cubicBezTo>
                  <a:pt x="478" y="773"/>
                  <a:pt x="475" y="749"/>
                  <a:pt x="512" y="730"/>
                </a:cubicBezTo>
                <a:cubicBezTo>
                  <a:pt x="512" y="730"/>
                  <a:pt x="533" y="692"/>
                  <a:pt x="555" y="684"/>
                </a:cubicBezTo>
                <a:cubicBezTo>
                  <a:pt x="555" y="684"/>
                  <a:pt x="566" y="652"/>
                  <a:pt x="586" y="644"/>
                </a:cubicBezTo>
                <a:cubicBezTo>
                  <a:pt x="586" y="644"/>
                  <a:pt x="585" y="613"/>
                  <a:pt x="615" y="594"/>
                </a:cubicBezTo>
                <a:cubicBezTo>
                  <a:pt x="615" y="594"/>
                  <a:pt x="615" y="562"/>
                  <a:pt x="646" y="546"/>
                </a:cubicBezTo>
                <a:cubicBezTo>
                  <a:pt x="646" y="546"/>
                  <a:pt x="643" y="515"/>
                  <a:pt x="669" y="510"/>
                </a:cubicBezTo>
                <a:cubicBezTo>
                  <a:pt x="669" y="510"/>
                  <a:pt x="665" y="464"/>
                  <a:pt x="690" y="459"/>
                </a:cubicBezTo>
                <a:cubicBezTo>
                  <a:pt x="690" y="459"/>
                  <a:pt x="692" y="429"/>
                  <a:pt x="714" y="422"/>
                </a:cubicBezTo>
                <a:cubicBezTo>
                  <a:pt x="714" y="422"/>
                  <a:pt x="708" y="375"/>
                  <a:pt x="741" y="358"/>
                </a:cubicBezTo>
                <a:cubicBezTo>
                  <a:pt x="741" y="358"/>
                  <a:pt x="743" y="316"/>
                  <a:pt x="781" y="300"/>
                </a:cubicBezTo>
                <a:cubicBezTo>
                  <a:pt x="781" y="300"/>
                  <a:pt x="790" y="258"/>
                  <a:pt x="812" y="253"/>
                </a:cubicBezTo>
                <a:cubicBezTo>
                  <a:pt x="812" y="253"/>
                  <a:pt x="831" y="203"/>
                  <a:pt x="855" y="200"/>
                </a:cubicBezTo>
                <a:cubicBezTo>
                  <a:pt x="855" y="200"/>
                  <a:pt x="875" y="145"/>
                  <a:pt x="915" y="143"/>
                </a:cubicBezTo>
                <a:cubicBezTo>
                  <a:pt x="915" y="143"/>
                  <a:pt x="936" y="97"/>
                  <a:pt x="976" y="100"/>
                </a:cubicBezTo>
                <a:cubicBezTo>
                  <a:pt x="976" y="100"/>
                  <a:pt x="995" y="68"/>
                  <a:pt x="1036" y="68"/>
                </a:cubicBezTo>
                <a:cubicBezTo>
                  <a:pt x="1036" y="68"/>
                  <a:pt x="1074" y="42"/>
                  <a:pt x="1099" y="49"/>
                </a:cubicBezTo>
                <a:cubicBezTo>
                  <a:pt x="1099" y="49"/>
                  <a:pt x="1114" y="27"/>
                  <a:pt x="1161" y="28"/>
                </a:cubicBezTo>
                <a:cubicBezTo>
                  <a:pt x="1161" y="28"/>
                  <a:pt x="1175" y="16"/>
                  <a:pt x="1215" y="16"/>
                </a:cubicBezTo>
                <a:cubicBezTo>
                  <a:pt x="1215" y="16"/>
                  <a:pt x="1233" y="3"/>
                  <a:pt x="1255" y="11"/>
                </a:cubicBezTo>
                <a:lnTo>
                  <a:pt x="1277" y="9"/>
                </a:lnTo>
                <a:cubicBezTo>
                  <a:pt x="1277" y="9"/>
                  <a:pt x="1304" y="2"/>
                  <a:pt x="1313" y="9"/>
                </a:cubicBezTo>
                <a:lnTo>
                  <a:pt x="1338" y="9"/>
                </a:lnTo>
                <a:cubicBezTo>
                  <a:pt x="1338" y="9"/>
                  <a:pt x="1343" y="0"/>
                  <a:pt x="1361" y="9"/>
                </a:cubicBezTo>
                <a:lnTo>
                  <a:pt x="1378" y="9"/>
                </a:lnTo>
                <a:cubicBezTo>
                  <a:pt x="1378" y="9"/>
                  <a:pt x="1409" y="3"/>
                  <a:pt x="1415" y="14"/>
                </a:cubicBezTo>
                <a:lnTo>
                  <a:pt x="1426" y="14"/>
                </a:lnTo>
                <a:cubicBezTo>
                  <a:pt x="1426" y="14"/>
                  <a:pt x="1455" y="10"/>
                  <a:pt x="1467" y="21"/>
                </a:cubicBezTo>
                <a:lnTo>
                  <a:pt x="1483" y="21"/>
                </a:lnTo>
                <a:cubicBezTo>
                  <a:pt x="1483" y="21"/>
                  <a:pt x="1508" y="16"/>
                  <a:pt x="1522" y="32"/>
                </a:cubicBezTo>
                <a:cubicBezTo>
                  <a:pt x="1523" y="32"/>
                  <a:pt x="1523" y="33"/>
                  <a:pt x="1523" y="33"/>
                </a:cubicBezTo>
                <a:cubicBezTo>
                  <a:pt x="1524" y="33"/>
                  <a:pt x="1574" y="25"/>
                  <a:pt x="1592" y="56"/>
                </a:cubicBezTo>
                <a:cubicBezTo>
                  <a:pt x="1592" y="56"/>
                  <a:pt x="1635" y="55"/>
                  <a:pt x="1649" y="73"/>
                </a:cubicBezTo>
                <a:cubicBezTo>
                  <a:pt x="1649" y="73"/>
                  <a:pt x="1684" y="67"/>
                  <a:pt x="1706" y="92"/>
                </a:cubicBezTo>
                <a:cubicBezTo>
                  <a:pt x="1706" y="92"/>
                  <a:pt x="1742" y="94"/>
                  <a:pt x="1750" y="112"/>
                </a:cubicBezTo>
                <a:cubicBezTo>
                  <a:pt x="1750" y="112"/>
                  <a:pt x="1780" y="116"/>
                  <a:pt x="1786" y="133"/>
                </a:cubicBezTo>
                <a:cubicBezTo>
                  <a:pt x="1786" y="133"/>
                  <a:pt x="1819" y="136"/>
                  <a:pt x="1829" y="156"/>
                </a:cubicBezTo>
                <a:cubicBezTo>
                  <a:pt x="1829" y="156"/>
                  <a:pt x="1858" y="148"/>
                  <a:pt x="1867" y="176"/>
                </a:cubicBezTo>
                <a:cubicBezTo>
                  <a:pt x="1867" y="176"/>
                  <a:pt x="1901" y="176"/>
                  <a:pt x="1904" y="200"/>
                </a:cubicBezTo>
                <a:cubicBezTo>
                  <a:pt x="1904" y="200"/>
                  <a:pt x="1932" y="198"/>
                  <a:pt x="1940" y="223"/>
                </a:cubicBezTo>
                <a:cubicBezTo>
                  <a:pt x="1940" y="223"/>
                  <a:pt x="1984" y="241"/>
                  <a:pt x="2005" y="282"/>
                </a:cubicBezTo>
                <a:lnTo>
                  <a:pt x="2007" y="287"/>
                </a:lnTo>
                <a:lnTo>
                  <a:pt x="2016" y="288"/>
                </a:lnTo>
                <a:cubicBezTo>
                  <a:pt x="2016" y="288"/>
                  <a:pt x="2020" y="238"/>
                  <a:pt x="2030" y="231"/>
                </a:cubicBezTo>
                <a:cubicBezTo>
                  <a:pt x="2030" y="231"/>
                  <a:pt x="2062" y="218"/>
                  <a:pt x="2080" y="178"/>
                </a:cubicBezTo>
                <a:cubicBezTo>
                  <a:pt x="2080" y="178"/>
                  <a:pt x="2095" y="160"/>
                  <a:pt x="2133" y="162"/>
                </a:cubicBezTo>
                <a:cubicBezTo>
                  <a:pt x="2133" y="162"/>
                  <a:pt x="2170" y="151"/>
                  <a:pt x="2174" y="142"/>
                </a:cubicBezTo>
                <a:cubicBezTo>
                  <a:pt x="2174" y="142"/>
                  <a:pt x="2183" y="153"/>
                  <a:pt x="2198" y="153"/>
                </a:cubicBezTo>
                <a:lnTo>
                  <a:pt x="2267" y="152"/>
                </a:lnTo>
                <a:lnTo>
                  <a:pt x="2266" y="165"/>
                </a:lnTo>
                <a:cubicBezTo>
                  <a:pt x="2266" y="165"/>
                  <a:pt x="2285" y="160"/>
                  <a:pt x="2288" y="170"/>
                </a:cubicBezTo>
                <a:cubicBezTo>
                  <a:pt x="2288" y="170"/>
                  <a:pt x="2295" y="175"/>
                  <a:pt x="2286" y="188"/>
                </a:cubicBezTo>
                <a:cubicBezTo>
                  <a:pt x="2286" y="188"/>
                  <a:pt x="2274" y="271"/>
                  <a:pt x="2328" y="305"/>
                </a:cubicBezTo>
                <a:cubicBezTo>
                  <a:pt x="2328" y="305"/>
                  <a:pt x="2358" y="329"/>
                  <a:pt x="2372" y="329"/>
                </a:cubicBezTo>
                <a:cubicBezTo>
                  <a:pt x="2372" y="329"/>
                  <a:pt x="2415" y="323"/>
                  <a:pt x="2453" y="301"/>
                </a:cubicBezTo>
                <a:cubicBezTo>
                  <a:pt x="2453" y="301"/>
                  <a:pt x="2529" y="271"/>
                  <a:pt x="2598" y="252"/>
                </a:cubicBezTo>
                <a:cubicBezTo>
                  <a:pt x="2598" y="252"/>
                  <a:pt x="2701" y="231"/>
                  <a:pt x="2735" y="202"/>
                </a:cubicBezTo>
                <a:cubicBezTo>
                  <a:pt x="2735" y="202"/>
                  <a:pt x="2752" y="187"/>
                  <a:pt x="2746" y="207"/>
                </a:cubicBezTo>
                <a:cubicBezTo>
                  <a:pt x="2746" y="207"/>
                  <a:pt x="2677" y="276"/>
                  <a:pt x="2587" y="305"/>
                </a:cubicBezTo>
                <a:lnTo>
                  <a:pt x="2546" y="329"/>
                </a:lnTo>
                <a:cubicBezTo>
                  <a:pt x="2546" y="329"/>
                  <a:pt x="2654" y="324"/>
                  <a:pt x="2675" y="314"/>
                </a:cubicBezTo>
                <a:cubicBezTo>
                  <a:pt x="2675" y="314"/>
                  <a:pt x="2711" y="309"/>
                  <a:pt x="2747" y="306"/>
                </a:cubicBezTo>
                <a:cubicBezTo>
                  <a:pt x="2747" y="306"/>
                  <a:pt x="2784" y="299"/>
                  <a:pt x="2799" y="289"/>
                </a:cubicBezTo>
                <a:cubicBezTo>
                  <a:pt x="2799" y="289"/>
                  <a:pt x="2819" y="287"/>
                  <a:pt x="2804" y="300"/>
                </a:cubicBezTo>
                <a:cubicBezTo>
                  <a:pt x="2804" y="300"/>
                  <a:pt x="2688" y="355"/>
                  <a:pt x="2621" y="369"/>
                </a:cubicBezTo>
                <a:cubicBezTo>
                  <a:pt x="2621" y="369"/>
                  <a:pt x="2578" y="387"/>
                  <a:pt x="2568" y="396"/>
                </a:cubicBezTo>
                <a:lnTo>
                  <a:pt x="2568" y="454"/>
                </a:lnTo>
                <a:cubicBezTo>
                  <a:pt x="2568" y="454"/>
                  <a:pt x="2638" y="508"/>
                  <a:pt x="2717" y="507"/>
                </a:cubicBezTo>
                <a:lnTo>
                  <a:pt x="2719" y="507"/>
                </a:lnTo>
                <a:cubicBezTo>
                  <a:pt x="2800" y="511"/>
                  <a:pt x="2820" y="511"/>
                  <a:pt x="2820" y="511"/>
                </a:cubicBezTo>
                <a:close/>
                <a:moveTo>
                  <a:pt x="2427" y="447"/>
                </a:moveTo>
                <a:cubicBezTo>
                  <a:pt x="2441" y="478"/>
                  <a:pt x="2466" y="453"/>
                  <a:pt x="2466" y="453"/>
                </a:cubicBezTo>
                <a:cubicBezTo>
                  <a:pt x="2446" y="412"/>
                  <a:pt x="2427" y="447"/>
                  <a:pt x="2427" y="447"/>
                </a:cubicBezTo>
                <a:close/>
                <a:moveTo>
                  <a:pt x="2658" y="571"/>
                </a:moveTo>
                <a:cubicBezTo>
                  <a:pt x="2662" y="576"/>
                  <a:pt x="2686" y="568"/>
                  <a:pt x="2686" y="568"/>
                </a:cubicBezTo>
                <a:cubicBezTo>
                  <a:pt x="2662" y="543"/>
                  <a:pt x="2653" y="566"/>
                  <a:pt x="2658" y="571"/>
                </a:cubicBezTo>
                <a:close/>
              </a:path>
            </a:pathLst>
          </a:custGeom>
          <a:solidFill>
            <a:srgbClr val="FC4C02"/>
          </a:solidFill>
          <a:ln>
            <a:noFill/>
          </a:ln>
          <a:effectLst/>
        </p:spPr>
        <p:txBody>
          <a:bodyPr wrap="none" lIns="121827" tIns="60913" rIns="121827" bIns="60913" anchor="ctr"/>
          <a:lstStyle/>
          <a:p>
            <a:pPr defTabSz="913699"/>
            <a:endParaRPr lang="en-US">
              <a:solidFill>
                <a:prstClr val="black"/>
              </a:solidFill>
              <a:latin typeface="Helvetica Neue"/>
            </a:endParaRPr>
          </a:p>
        </p:txBody>
      </p:sp>
      <p:sp>
        <p:nvSpPr>
          <p:cNvPr id="57" name="Title 3"/>
          <p:cNvSpPr txBox="1">
            <a:spLocks/>
          </p:cNvSpPr>
          <p:nvPr/>
        </p:nvSpPr>
        <p:spPr>
          <a:xfrm>
            <a:off x="893403" y="629546"/>
            <a:ext cx="4631272" cy="649751"/>
          </a:xfrm>
          <a:prstGeom prst="rect">
            <a:avLst/>
          </a:prstGeom>
        </p:spPr>
        <p:txBody>
          <a:bodyPr wrap="square" lIns="121827" tIns="60913" rIns="121827" bIns="60913" anchor="ctr"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700" dirty="0">
                <a:solidFill>
                  <a:prstClr val="black"/>
                </a:solidFill>
                <a:latin typeface="Helvetica Neue Light"/>
                <a:cs typeface="Helvetica Neue Light"/>
              </a:rPr>
              <a:t>Technologies have</a:t>
            </a:r>
            <a:endParaRPr lang="en-US" sz="3700" dirty="0">
              <a:solidFill>
                <a:srgbClr val="FC4C02"/>
              </a:solidFill>
              <a:latin typeface="Helvetica Neue Light"/>
              <a:cs typeface="Helvetica Neue Light"/>
            </a:endParaRPr>
          </a:p>
        </p:txBody>
      </p:sp>
      <p:sp>
        <p:nvSpPr>
          <p:cNvPr id="58" name="Title 3"/>
          <p:cNvSpPr txBox="1">
            <a:spLocks/>
          </p:cNvSpPr>
          <p:nvPr/>
        </p:nvSpPr>
        <p:spPr>
          <a:xfrm>
            <a:off x="2951545" y="1240130"/>
            <a:ext cx="3159761" cy="649751"/>
          </a:xfrm>
          <a:prstGeom prst="rect">
            <a:avLst/>
          </a:prstGeom>
        </p:spPr>
        <p:txBody>
          <a:bodyPr wrap="square" lIns="121827" tIns="60913" rIns="121827" bIns="60913" anchor="ctr"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700" dirty="0">
                <a:solidFill>
                  <a:prstClr val="black"/>
                </a:solidFill>
                <a:latin typeface="Helvetica Neue Light"/>
                <a:cs typeface="Helvetica Neue Light"/>
              </a:rPr>
              <a:t>This has</a:t>
            </a:r>
            <a:endParaRPr lang="en-US" sz="3700" dirty="0">
              <a:solidFill>
                <a:srgbClr val="FC4C02"/>
              </a:solidFill>
              <a:latin typeface="Helvetica Neue Light"/>
              <a:cs typeface="Helvetica Neue Light"/>
            </a:endParaRPr>
          </a:p>
        </p:txBody>
      </p:sp>
      <p:sp>
        <p:nvSpPr>
          <p:cNvPr id="59" name="Title 3"/>
          <p:cNvSpPr txBox="1">
            <a:spLocks/>
          </p:cNvSpPr>
          <p:nvPr/>
        </p:nvSpPr>
        <p:spPr>
          <a:xfrm>
            <a:off x="4775474" y="1240130"/>
            <a:ext cx="6810172" cy="649751"/>
          </a:xfrm>
          <a:prstGeom prst="rect">
            <a:avLst/>
          </a:prstGeom>
        </p:spPr>
        <p:txBody>
          <a:bodyPr wrap="square" lIns="121827" tIns="60913" rIns="121827" bIns="60913" anchor="ctr"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700" dirty="0">
                <a:solidFill>
                  <a:srgbClr val="FC4C02"/>
                </a:solidFill>
                <a:latin typeface="Helvetica Neue Light"/>
                <a:cs typeface="Helvetica Neue Light"/>
              </a:rPr>
              <a:t>happened before</a:t>
            </a:r>
          </a:p>
        </p:txBody>
      </p:sp>
      <p:sp>
        <p:nvSpPr>
          <p:cNvPr id="60" name="Title 3"/>
          <p:cNvSpPr txBox="1">
            <a:spLocks/>
          </p:cNvSpPr>
          <p:nvPr/>
        </p:nvSpPr>
        <p:spPr>
          <a:xfrm>
            <a:off x="4779289" y="629546"/>
            <a:ext cx="6806357" cy="649751"/>
          </a:xfrm>
          <a:prstGeom prst="rect">
            <a:avLst/>
          </a:prstGeom>
        </p:spPr>
        <p:txBody>
          <a:bodyPr wrap="square" lIns="121827" tIns="60913" rIns="121827" bIns="60913" anchor="ctr" anchorCtr="0">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700" dirty="0">
                <a:solidFill>
                  <a:srgbClr val="FC4C02"/>
                </a:solidFill>
                <a:latin typeface="Helvetica Neue Light"/>
                <a:cs typeface="Helvetica Neue Light"/>
              </a:rPr>
              <a:t>changed the market context</a:t>
            </a:r>
          </a:p>
        </p:txBody>
      </p:sp>
      <p:grpSp>
        <p:nvGrpSpPr>
          <p:cNvPr id="103" name="Group 102"/>
          <p:cNvGrpSpPr/>
          <p:nvPr/>
        </p:nvGrpSpPr>
        <p:grpSpPr>
          <a:xfrm>
            <a:off x="1186743" y="2217926"/>
            <a:ext cx="1514478" cy="1991503"/>
            <a:chOff x="3886141" y="2217917"/>
            <a:chExt cx="1514478" cy="1991503"/>
          </a:xfrm>
        </p:grpSpPr>
        <p:sp>
          <p:nvSpPr>
            <p:cNvPr id="104" name="Oval 103"/>
            <p:cNvSpPr>
              <a:spLocks noChangeAspect="1"/>
            </p:cNvSpPr>
            <p:nvPr/>
          </p:nvSpPr>
          <p:spPr>
            <a:xfrm>
              <a:off x="3886141" y="2217917"/>
              <a:ext cx="1514478" cy="1514101"/>
            </a:xfrm>
            <a:prstGeom prst="ellipse">
              <a:avLst/>
            </a:prstGeom>
            <a:solidFill>
              <a:schemeClr val="bg1">
                <a:alpha val="85098"/>
              </a:schemeClr>
            </a:solidFill>
            <a:ln w="635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rtlCol="0" anchor="ctr"/>
            <a:lstStyle/>
            <a:p>
              <a:pPr algn="ctr"/>
              <a:endParaRPr lang="en-US">
                <a:solidFill>
                  <a:prstClr val="white"/>
                </a:solidFill>
              </a:endParaRPr>
            </a:p>
          </p:txBody>
        </p:sp>
        <p:cxnSp>
          <p:nvCxnSpPr>
            <p:cNvPr id="105" name="Straight Connector 104"/>
            <p:cNvCxnSpPr>
              <a:stCxn id="104" idx="4"/>
            </p:cNvCxnSpPr>
            <p:nvPr/>
          </p:nvCxnSpPr>
          <p:spPr>
            <a:xfrm>
              <a:off x="4643380" y="3732018"/>
              <a:ext cx="0" cy="477402"/>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6414083" y="2217926"/>
            <a:ext cx="1514478" cy="1991503"/>
            <a:chOff x="3886141" y="2217917"/>
            <a:chExt cx="1514478" cy="1991503"/>
          </a:xfrm>
        </p:grpSpPr>
        <p:sp>
          <p:nvSpPr>
            <p:cNvPr id="107" name="Oval 106"/>
            <p:cNvSpPr>
              <a:spLocks noChangeAspect="1"/>
            </p:cNvSpPr>
            <p:nvPr/>
          </p:nvSpPr>
          <p:spPr>
            <a:xfrm>
              <a:off x="3886141" y="2217917"/>
              <a:ext cx="1514478" cy="1514101"/>
            </a:xfrm>
            <a:prstGeom prst="ellipse">
              <a:avLst/>
            </a:prstGeom>
            <a:solidFill>
              <a:schemeClr val="bg1">
                <a:alpha val="85098"/>
              </a:schemeClr>
            </a:solidFill>
            <a:ln w="635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rtlCol="0" anchor="ctr"/>
            <a:lstStyle/>
            <a:p>
              <a:pPr algn="ctr"/>
              <a:endParaRPr lang="en-US">
                <a:solidFill>
                  <a:prstClr val="white"/>
                </a:solidFill>
              </a:endParaRPr>
            </a:p>
          </p:txBody>
        </p:sp>
        <p:cxnSp>
          <p:nvCxnSpPr>
            <p:cNvPr id="108" name="Straight Connector 107"/>
            <p:cNvCxnSpPr>
              <a:stCxn id="107" idx="4"/>
            </p:cNvCxnSpPr>
            <p:nvPr/>
          </p:nvCxnSpPr>
          <p:spPr>
            <a:xfrm>
              <a:off x="4643380" y="3732018"/>
              <a:ext cx="0" cy="477402"/>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9101282" y="2217926"/>
            <a:ext cx="1514478" cy="1991503"/>
            <a:chOff x="3886141" y="2217917"/>
            <a:chExt cx="1514478" cy="1991503"/>
          </a:xfrm>
        </p:grpSpPr>
        <p:sp>
          <p:nvSpPr>
            <p:cNvPr id="110" name="Oval 109"/>
            <p:cNvSpPr>
              <a:spLocks noChangeAspect="1"/>
            </p:cNvSpPr>
            <p:nvPr/>
          </p:nvSpPr>
          <p:spPr>
            <a:xfrm>
              <a:off x="3886141" y="2217917"/>
              <a:ext cx="1514478" cy="1514101"/>
            </a:xfrm>
            <a:prstGeom prst="ellipse">
              <a:avLst/>
            </a:prstGeom>
            <a:solidFill>
              <a:schemeClr val="bg1">
                <a:alpha val="85098"/>
              </a:schemeClr>
            </a:solidFill>
            <a:ln w="635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rtlCol="0" anchor="ctr"/>
            <a:lstStyle/>
            <a:p>
              <a:pPr algn="ctr"/>
              <a:endParaRPr lang="en-US">
                <a:solidFill>
                  <a:prstClr val="white"/>
                </a:solidFill>
              </a:endParaRPr>
            </a:p>
          </p:txBody>
        </p:sp>
        <p:cxnSp>
          <p:nvCxnSpPr>
            <p:cNvPr id="111" name="Straight Connector 110"/>
            <p:cNvCxnSpPr>
              <a:stCxn id="110" idx="4"/>
            </p:cNvCxnSpPr>
            <p:nvPr/>
          </p:nvCxnSpPr>
          <p:spPr>
            <a:xfrm>
              <a:off x="4643380" y="3732018"/>
              <a:ext cx="0" cy="477402"/>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3744319" y="2217926"/>
            <a:ext cx="1514478" cy="1991503"/>
            <a:chOff x="3886141" y="2217917"/>
            <a:chExt cx="1514478" cy="1991503"/>
          </a:xfrm>
        </p:grpSpPr>
        <p:sp>
          <p:nvSpPr>
            <p:cNvPr id="113" name="Oval 112"/>
            <p:cNvSpPr>
              <a:spLocks noChangeAspect="1"/>
            </p:cNvSpPr>
            <p:nvPr/>
          </p:nvSpPr>
          <p:spPr>
            <a:xfrm>
              <a:off x="3886141" y="2217917"/>
              <a:ext cx="1514478" cy="1514101"/>
            </a:xfrm>
            <a:prstGeom prst="ellipse">
              <a:avLst/>
            </a:prstGeom>
            <a:solidFill>
              <a:schemeClr val="bg1">
                <a:alpha val="85098"/>
              </a:schemeClr>
            </a:solidFill>
            <a:ln w="635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626" tIns="34313" rIns="68626" bIns="34313" rtlCol="0" anchor="ctr"/>
            <a:lstStyle/>
            <a:p>
              <a:pPr algn="ctr"/>
              <a:endParaRPr lang="en-US">
                <a:solidFill>
                  <a:prstClr val="white"/>
                </a:solidFill>
              </a:endParaRPr>
            </a:p>
          </p:txBody>
        </p:sp>
        <p:cxnSp>
          <p:nvCxnSpPr>
            <p:cNvPr id="114" name="Straight Connector 113"/>
            <p:cNvCxnSpPr>
              <a:stCxn id="113" idx="4"/>
            </p:cNvCxnSpPr>
            <p:nvPr/>
          </p:nvCxnSpPr>
          <p:spPr>
            <a:xfrm>
              <a:off x="4643380" y="3732018"/>
              <a:ext cx="0" cy="477402"/>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15" name="Right Arrow 114"/>
          <p:cNvSpPr/>
          <p:nvPr/>
        </p:nvSpPr>
        <p:spPr>
          <a:xfrm>
            <a:off x="962030" y="3903589"/>
            <a:ext cx="10272713" cy="1229895"/>
          </a:xfrm>
          <a:prstGeom prst="rightArrow">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a:endParaRPr lang="en-US" sz="1100" dirty="0"/>
          </a:p>
        </p:txBody>
      </p:sp>
      <p:sp>
        <p:nvSpPr>
          <p:cNvPr id="116" name="TextBox 115"/>
          <p:cNvSpPr txBox="1"/>
          <p:nvPr/>
        </p:nvSpPr>
        <p:spPr>
          <a:xfrm>
            <a:off x="1253986" y="4329605"/>
            <a:ext cx="1349998" cy="430887"/>
          </a:xfrm>
          <a:prstGeom prst="rect">
            <a:avLst/>
          </a:prstGeom>
          <a:noFill/>
        </p:spPr>
        <p:txBody>
          <a:bodyPr wrap="none" lIns="45719" tIns="45719" rIns="45719" bIns="91437" rtlCol="0" anchor="ctr">
            <a:spAutoFit/>
          </a:bodyPr>
          <a:lstStyle/>
          <a:p>
            <a:pPr algn="ctr"/>
            <a:r>
              <a:rPr lang="en-US" dirty="0">
                <a:solidFill>
                  <a:schemeClr val="bg1"/>
                </a:solidFill>
              </a:rPr>
              <a:t>1960’s, 70’s</a:t>
            </a:r>
          </a:p>
        </p:txBody>
      </p:sp>
      <p:sp>
        <p:nvSpPr>
          <p:cNvPr id="117" name="TextBox 116"/>
          <p:cNvSpPr txBox="1"/>
          <p:nvPr/>
        </p:nvSpPr>
        <p:spPr>
          <a:xfrm>
            <a:off x="3834969" y="4329605"/>
            <a:ext cx="1349998" cy="430887"/>
          </a:xfrm>
          <a:prstGeom prst="rect">
            <a:avLst/>
          </a:prstGeom>
          <a:noFill/>
        </p:spPr>
        <p:txBody>
          <a:bodyPr wrap="none" lIns="45719" tIns="45719" rIns="45719" bIns="91437" rtlCol="0" anchor="ctr">
            <a:spAutoFit/>
          </a:bodyPr>
          <a:lstStyle/>
          <a:p>
            <a:pPr algn="ctr"/>
            <a:r>
              <a:rPr lang="en-US" dirty="0">
                <a:solidFill>
                  <a:srgbClr val="FFFFFF"/>
                </a:solidFill>
              </a:rPr>
              <a:t>1970’s, 80’s</a:t>
            </a:r>
          </a:p>
        </p:txBody>
      </p:sp>
      <p:sp>
        <p:nvSpPr>
          <p:cNvPr id="118" name="TextBox 117"/>
          <p:cNvSpPr txBox="1"/>
          <p:nvPr/>
        </p:nvSpPr>
        <p:spPr>
          <a:xfrm>
            <a:off x="6788094" y="4329605"/>
            <a:ext cx="788812" cy="430887"/>
          </a:xfrm>
          <a:prstGeom prst="rect">
            <a:avLst/>
          </a:prstGeom>
          <a:noFill/>
        </p:spPr>
        <p:txBody>
          <a:bodyPr wrap="none" lIns="45719" tIns="45719" rIns="45719" bIns="91437" rtlCol="0" anchor="ctr">
            <a:spAutoFit/>
          </a:bodyPr>
          <a:lstStyle/>
          <a:p>
            <a:pPr algn="ctr"/>
            <a:r>
              <a:rPr lang="en-US" dirty="0">
                <a:solidFill>
                  <a:srgbClr val="FFFFFF"/>
                </a:solidFill>
              </a:rPr>
              <a:t>1990’s</a:t>
            </a:r>
          </a:p>
        </p:txBody>
      </p:sp>
      <p:sp>
        <p:nvSpPr>
          <p:cNvPr id="119" name="TextBox 118"/>
          <p:cNvSpPr txBox="1"/>
          <p:nvPr/>
        </p:nvSpPr>
        <p:spPr>
          <a:xfrm>
            <a:off x="9508392" y="4329605"/>
            <a:ext cx="788812" cy="430887"/>
          </a:xfrm>
          <a:prstGeom prst="rect">
            <a:avLst/>
          </a:prstGeom>
          <a:noFill/>
        </p:spPr>
        <p:txBody>
          <a:bodyPr wrap="none" lIns="45719" tIns="45719" rIns="45719" bIns="91437" rtlCol="0" anchor="ctr">
            <a:spAutoFit/>
          </a:bodyPr>
          <a:lstStyle/>
          <a:p>
            <a:pPr algn="ctr"/>
            <a:r>
              <a:rPr lang="en-US" dirty="0">
                <a:solidFill>
                  <a:srgbClr val="FFFFFF"/>
                </a:solidFill>
              </a:rPr>
              <a:t>2010’s</a:t>
            </a:r>
          </a:p>
        </p:txBody>
      </p:sp>
      <p:sp>
        <p:nvSpPr>
          <p:cNvPr id="120" name="TextBox 119"/>
          <p:cNvSpPr txBox="1"/>
          <p:nvPr/>
        </p:nvSpPr>
        <p:spPr>
          <a:xfrm>
            <a:off x="6580598" y="2786081"/>
            <a:ext cx="1181451" cy="430887"/>
          </a:xfrm>
          <a:prstGeom prst="rect">
            <a:avLst/>
          </a:prstGeom>
          <a:noFill/>
        </p:spPr>
        <p:txBody>
          <a:bodyPr wrap="none" lIns="45719" tIns="45719" rIns="45719" bIns="91437" rtlCol="0" anchor="t">
            <a:spAutoFit/>
          </a:bodyPr>
          <a:lstStyle/>
          <a:p>
            <a:pPr algn="ctr"/>
            <a:r>
              <a:rPr lang="en-US" dirty="0"/>
              <a:t>Web, SOA</a:t>
            </a:r>
          </a:p>
        </p:txBody>
      </p:sp>
      <p:sp>
        <p:nvSpPr>
          <p:cNvPr id="121" name="TextBox 120"/>
          <p:cNvSpPr txBox="1"/>
          <p:nvPr/>
        </p:nvSpPr>
        <p:spPr>
          <a:xfrm>
            <a:off x="3812176" y="2786081"/>
            <a:ext cx="1386476" cy="430887"/>
          </a:xfrm>
          <a:prstGeom prst="rect">
            <a:avLst/>
          </a:prstGeom>
          <a:noFill/>
        </p:spPr>
        <p:txBody>
          <a:bodyPr wrap="none" lIns="45719" tIns="45719" rIns="45719" bIns="91437" rtlCol="0" anchor="t">
            <a:spAutoFit/>
          </a:bodyPr>
          <a:lstStyle/>
          <a:p>
            <a:pPr algn="ctr"/>
            <a:r>
              <a:rPr lang="en-US" dirty="0"/>
              <a:t>Client Server</a:t>
            </a:r>
          </a:p>
        </p:txBody>
      </p:sp>
      <p:sp>
        <p:nvSpPr>
          <p:cNvPr id="122" name="TextBox 121"/>
          <p:cNvSpPr txBox="1"/>
          <p:nvPr/>
        </p:nvSpPr>
        <p:spPr>
          <a:xfrm>
            <a:off x="9381589" y="2770234"/>
            <a:ext cx="953873" cy="430887"/>
          </a:xfrm>
          <a:prstGeom prst="rect">
            <a:avLst/>
          </a:prstGeom>
          <a:noFill/>
        </p:spPr>
        <p:txBody>
          <a:bodyPr wrap="none" lIns="45719" tIns="45719" rIns="45719" bIns="91437" rtlCol="0" anchor="t">
            <a:spAutoFit/>
          </a:bodyPr>
          <a:lstStyle/>
          <a:p>
            <a:pPr algn="ctr"/>
            <a:r>
              <a:rPr lang="en-US" dirty="0" err="1"/>
              <a:t>IoT</a:t>
            </a:r>
            <a:r>
              <a:rPr lang="en-US" dirty="0"/>
              <a:t>, APIs</a:t>
            </a:r>
          </a:p>
        </p:txBody>
      </p:sp>
      <p:sp>
        <p:nvSpPr>
          <p:cNvPr id="123" name="TextBox 122"/>
          <p:cNvSpPr txBox="1"/>
          <p:nvPr/>
        </p:nvSpPr>
        <p:spPr>
          <a:xfrm>
            <a:off x="1372478" y="2786081"/>
            <a:ext cx="1143009" cy="430887"/>
          </a:xfrm>
          <a:prstGeom prst="rect">
            <a:avLst/>
          </a:prstGeom>
          <a:noFill/>
        </p:spPr>
        <p:txBody>
          <a:bodyPr wrap="none" lIns="45719" tIns="45719" rIns="45719" bIns="91437" rtlCol="0" anchor="t">
            <a:spAutoFit/>
          </a:bodyPr>
          <a:lstStyle/>
          <a:p>
            <a:pPr algn="ctr"/>
            <a:r>
              <a:rPr lang="en-US" dirty="0"/>
              <a:t>Mainframe</a:t>
            </a:r>
          </a:p>
        </p:txBody>
      </p:sp>
    </p:spTree>
    <p:extLst>
      <p:ext uri="{BB962C8B-B14F-4D97-AF65-F5344CB8AC3E}">
        <p14:creationId xmlns:p14="http://schemas.microsoft.com/office/powerpoint/2010/main" val="3299853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2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2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animBg="1"/>
      <p:bldP spid="55" grpId="0" animBg="1"/>
      <p:bldP spid="56" grpId="0" animBg="1"/>
      <p:bldP spid="115" grpId="0" animBg="1"/>
      <p:bldP spid="116" grpId="0"/>
      <p:bldP spid="117" grpId="0"/>
      <p:bldP spid="118" grpId="0"/>
      <p:bldP spid="119" grpId="0"/>
      <p:bldP spid="120" grpId="0"/>
      <p:bldP spid="121" grpId="0"/>
      <p:bldP spid="122" grpId="0"/>
      <p:bldP spid="1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6236790" y="1058384"/>
            <a:ext cx="1721740" cy="2374051"/>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20" tIns="22815" rIns="45620" bIns="22815" numCol="1" spcCol="0" rtlCol="0" fromWordArt="0" anchor="ctr" anchorCtr="0" forceAA="0" compatLnSpc="1">
            <a:prstTxWarp prst="textNoShape">
              <a:avLst/>
            </a:prstTxWarp>
            <a:noAutofit/>
          </a:bodyPr>
          <a:lstStyle/>
          <a:p>
            <a:pPr algn="ctr"/>
            <a:endParaRPr lang="en-US" sz="700" dirty="0">
              <a:solidFill>
                <a:srgbClr val="5A5A5A"/>
              </a:solidFill>
            </a:endParaRPr>
          </a:p>
        </p:txBody>
      </p:sp>
      <p:sp>
        <p:nvSpPr>
          <p:cNvPr id="50" name="Rectangle 49"/>
          <p:cNvSpPr/>
          <p:nvPr/>
        </p:nvSpPr>
        <p:spPr>
          <a:xfrm>
            <a:off x="6236790" y="3514644"/>
            <a:ext cx="1721740" cy="1555466"/>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20" tIns="22815" rIns="45620" bIns="22815" numCol="1" spcCol="0" rtlCol="0" fromWordArt="0" anchor="ctr" anchorCtr="0" forceAA="0" compatLnSpc="1">
            <a:prstTxWarp prst="textNoShape">
              <a:avLst/>
            </a:prstTxWarp>
            <a:noAutofit/>
          </a:bodyPr>
          <a:lstStyle/>
          <a:p>
            <a:pPr algn="ctr"/>
            <a:endParaRPr lang="en-US" sz="700" dirty="0">
              <a:solidFill>
                <a:srgbClr val="5A5A5A"/>
              </a:solidFill>
            </a:endParaRPr>
          </a:p>
        </p:txBody>
      </p:sp>
      <p:sp>
        <p:nvSpPr>
          <p:cNvPr id="48" name="Rectangle 47"/>
          <p:cNvSpPr/>
          <p:nvPr/>
        </p:nvSpPr>
        <p:spPr>
          <a:xfrm>
            <a:off x="4339593" y="2899025"/>
            <a:ext cx="1721740" cy="2171084"/>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20" tIns="22815" rIns="45620" bIns="22815" numCol="1" spcCol="0" rtlCol="0" fromWordArt="0" anchor="ctr" anchorCtr="0" forceAA="0" compatLnSpc="1">
            <a:prstTxWarp prst="textNoShape">
              <a:avLst/>
            </a:prstTxWarp>
            <a:noAutofit/>
          </a:bodyPr>
          <a:lstStyle/>
          <a:p>
            <a:pPr algn="ctr"/>
            <a:endParaRPr lang="en-US" sz="700" dirty="0">
              <a:solidFill>
                <a:srgbClr val="5A5A5A"/>
              </a:solidFill>
            </a:endParaRPr>
          </a:p>
        </p:txBody>
      </p:sp>
      <p:sp>
        <p:nvSpPr>
          <p:cNvPr id="15" name="Rectangle 14"/>
          <p:cNvSpPr/>
          <p:nvPr/>
        </p:nvSpPr>
        <p:spPr>
          <a:xfrm>
            <a:off x="4339593" y="1058375"/>
            <a:ext cx="1721740" cy="1784113"/>
          </a:xfrm>
          <a:prstGeom prst="rect">
            <a:avLst/>
          </a:prstGeom>
          <a:solidFill>
            <a:srgbClr val="FFFFFF"/>
          </a:solid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20" tIns="22815" rIns="45620" bIns="22815" numCol="1" spcCol="0" rtlCol="0" fromWordArt="0" anchor="ctr" anchorCtr="0" forceAA="0" compatLnSpc="1">
            <a:prstTxWarp prst="textNoShape">
              <a:avLst/>
            </a:prstTxWarp>
            <a:noAutofit/>
          </a:bodyPr>
          <a:lstStyle/>
          <a:p>
            <a:pPr algn="ctr"/>
            <a:endParaRPr lang="en-US" sz="700" dirty="0">
              <a:solidFill>
                <a:srgbClr val="5A5A5A"/>
              </a:solidFill>
            </a:endParaRPr>
          </a:p>
        </p:txBody>
      </p:sp>
      <p:sp>
        <p:nvSpPr>
          <p:cNvPr id="14" name="Text Placeholder 13"/>
          <p:cNvSpPr>
            <a:spLocks noGrp="1"/>
          </p:cNvSpPr>
          <p:nvPr>
            <p:ph type="body" sz="quarter" idx="10"/>
          </p:nvPr>
        </p:nvSpPr>
        <p:spPr/>
        <p:txBody>
          <a:bodyPr/>
          <a:lstStyle/>
          <a:p>
            <a:r>
              <a:rPr lang="en-US" dirty="0" smtClean="0"/>
              <a:t>Config - Over 30 ready-to-use and configurable policies</a:t>
            </a:r>
            <a:br>
              <a:rPr lang="en-US" dirty="0" smtClean="0"/>
            </a:br>
            <a:r>
              <a:rPr lang="en-US" dirty="0" smtClean="0"/>
              <a:t>Code - Built-in support for Node, JavaScript and Java extensibility</a:t>
            </a:r>
          </a:p>
          <a:p>
            <a:endParaRPr lang="en-US" dirty="0"/>
          </a:p>
        </p:txBody>
      </p:sp>
      <p:sp>
        <p:nvSpPr>
          <p:cNvPr id="2" name="Title 1"/>
          <p:cNvSpPr>
            <a:spLocks noGrp="1"/>
          </p:cNvSpPr>
          <p:nvPr>
            <p:ph type="title"/>
          </p:nvPr>
        </p:nvSpPr>
        <p:spPr/>
        <p:txBody>
          <a:bodyPr/>
          <a:lstStyle/>
          <a:p>
            <a:r>
              <a:rPr lang="en-US" dirty="0" smtClean="0"/>
              <a:t>Build APIs faster</a:t>
            </a:r>
            <a:endParaRPr lang="en-US" dirty="0"/>
          </a:p>
        </p:txBody>
      </p:sp>
      <p:sp>
        <p:nvSpPr>
          <p:cNvPr id="58" name="Slide Number Placeholder 57"/>
          <p:cNvSpPr>
            <a:spLocks noGrp="1"/>
          </p:cNvSpPr>
          <p:nvPr>
            <p:ph type="sldNum" sz="quarter" idx="4"/>
          </p:nvPr>
        </p:nvSpPr>
        <p:spPr/>
        <p:txBody>
          <a:bodyPr/>
          <a:lstStyle/>
          <a:p>
            <a:fld id="{B9CF2066-C172-C043-9656-E2597F9B5BE6}" type="slidenum">
              <a:rPr lang="en-US" smtClean="0"/>
              <a:pPr/>
              <a:t>20</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pic>
        <p:nvPicPr>
          <p:cNvPr id="5" name="Picture 4"/>
          <p:cNvPicPr>
            <a:picLocks noChangeAspect="1"/>
          </p:cNvPicPr>
          <p:nvPr/>
        </p:nvPicPr>
        <p:blipFill>
          <a:blip r:embed="rId3"/>
          <a:stretch>
            <a:fillRect/>
          </a:stretch>
        </p:blipFill>
        <p:spPr>
          <a:xfrm>
            <a:off x="4435238" y="1151083"/>
            <a:ext cx="1482887" cy="1619298"/>
          </a:xfrm>
          <a:prstGeom prst="rect">
            <a:avLst/>
          </a:prstGeom>
          <a:ln w="57150" cmpd="sng">
            <a:solidFill>
              <a:srgbClr val="FFFFFF"/>
            </a:solidFill>
          </a:ln>
        </p:spPr>
      </p:pic>
      <p:pic>
        <p:nvPicPr>
          <p:cNvPr id="6" name="Picture 5"/>
          <p:cNvPicPr>
            <a:picLocks noChangeAspect="1"/>
          </p:cNvPicPr>
          <p:nvPr/>
        </p:nvPicPr>
        <p:blipFill>
          <a:blip r:embed="rId4"/>
          <a:stretch>
            <a:fillRect/>
          </a:stretch>
        </p:blipFill>
        <p:spPr>
          <a:xfrm>
            <a:off x="6342335" y="1151083"/>
            <a:ext cx="1471352" cy="2214688"/>
          </a:xfrm>
          <a:prstGeom prst="rect">
            <a:avLst/>
          </a:prstGeom>
          <a:ln w="57150" cmpd="sng">
            <a:solidFill>
              <a:srgbClr val="FFFFFF"/>
            </a:solidFill>
          </a:ln>
        </p:spPr>
      </p:pic>
      <p:pic>
        <p:nvPicPr>
          <p:cNvPr id="7" name="Picture 6"/>
          <p:cNvPicPr>
            <a:picLocks noChangeAspect="1"/>
          </p:cNvPicPr>
          <p:nvPr/>
        </p:nvPicPr>
        <p:blipFill>
          <a:blip r:embed="rId5"/>
          <a:stretch>
            <a:fillRect/>
          </a:stretch>
        </p:blipFill>
        <p:spPr>
          <a:xfrm>
            <a:off x="4435238" y="2953803"/>
            <a:ext cx="1482887" cy="2022468"/>
          </a:xfrm>
          <a:prstGeom prst="rect">
            <a:avLst/>
          </a:prstGeom>
          <a:ln w="57150" cmpd="sng">
            <a:solidFill>
              <a:srgbClr val="FFFFFF"/>
            </a:solidFill>
          </a:ln>
        </p:spPr>
      </p:pic>
      <p:pic>
        <p:nvPicPr>
          <p:cNvPr id="8" name="Picture 7"/>
          <p:cNvPicPr>
            <a:picLocks noChangeAspect="1"/>
          </p:cNvPicPr>
          <p:nvPr/>
        </p:nvPicPr>
        <p:blipFill>
          <a:blip r:embed="rId6"/>
          <a:stretch>
            <a:fillRect/>
          </a:stretch>
        </p:blipFill>
        <p:spPr>
          <a:xfrm>
            <a:off x="6330809" y="3575121"/>
            <a:ext cx="1482887" cy="1441468"/>
          </a:xfrm>
          <a:prstGeom prst="rect">
            <a:avLst/>
          </a:prstGeom>
          <a:ln w="57150" cmpd="sng">
            <a:solidFill>
              <a:srgbClr val="FFFFFF"/>
            </a:solidFill>
          </a:ln>
        </p:spPr>
      </p:pic>
      <p:sp>
        <p:nvSpPr>
          <p:cNvPr id="9" name="TextBox 8"/>
          <p:cNvSpPr txBox="1"/>
          <p:nvPr/>
        </p:nvSpPr>
        <p:spPr>
          <a:xfrm>
            <a:off x="1310074" y="1544190"/>
            <a:ext cx="2871014" cy="877157"/>
          </a:xfrm>
          <a:prstGeom prst="rect">
            <a:avLst/>
          </a:prstGeom>
          <a:noFill/>
        </p:spPr>
        <p:txBody>
          <a:bodyPr wrap="square" lIns="45613" tIns="22812" rIns="45613" bIns="22812" rtlCol="0">
            <a:spAutoFit/>
          </a:bodyPr>
          <a:lstStyle/>
          <a:p>
            <a:pPr>
              <a:buClr>
                <a:schemeClr val="tx2"/>
              </a:buClr>
            </a:pPr>
            <a:r>
              <a:rPr lang="en-US" sz="1800" b="1" dirty="0">
                <a:solidFill>
                  <a:srgbClr val="FF4300"/>
                </a:solidFill>
              </a:rPr>
              <a:t>Manage</a:t>
            </a:r>
            <a:r>
              <a:rPr lang="en-US" sz="1800" dirty="0">
                <a:solidFill>
                  <a:srgbClr val="FF4300"/>
                </a:solidFill>
              </a:rPr>
              <a:t> </a:t>
            </a:r>
            <a:r>
              <a:rPr lang="en-US" sz="1800" dirty="0"/>
              <a:t>interactions with API consumers and optimize performance</a:t>
            </a:r>
          </a:p>
        </p:txBody>
      </p:sp>
      <p:sp>
        <p:nvSpPr>
          <p:cNvPr id="10" name="TextBox 9"/>
          <p:cNvSpPr txBox="1"/>
          <p:nvPr/>
        </p:nvSpPr>
        <p:spPr>
          <a:xfrm>
            <a:off x="8230389" y="1544190"/>
            <a:ext cx="2390073" cy="877157"/>
          </a:xfrm>
          <a:prstGeom prst="rect">
            <a:avLst/>
          </a:prstGeom>
          <a:noFill/>
        </p:spPr>
        <p:txBody>
          <a:bodyPr wrap="square" lIns="45613" tIns="22812" rIns="45613" bIns="22812" rtlCol="0">
            <a:spAutoFit/>
          </a:bodyPr>
          <a:lstStyle/>
          <a:p>
            <a:pPr>
              <a:buClr>
                <a:schemeClr val="tx2"/>
              </a:buClr>
            </a:pPr>
            <a:r>
              <a:rPr lang="en-US" sz="1800" b="1" dirty="0">
                <a:solidFill>
                  <a:schemeClr val="tx2"/>
                </a:solidFill>
              </a:rPr>
              <a:t>Secure</a:t>
            </a:r>
            <a:r>
              <a:rPr lang="en-US" sz="1800" dirty="0">
                <a:solidFill>
                  <a:schemeClr val="tx2"/>
                </a:solidFill>
              </a:rPr>
              <a:t> </a:t>
            </a:r>
            <a:r>
              <a:rPr lang="en-US" sz="1800" dirty="0"/>
              <a:t>APIs and protect back-end systems from attack</a:t>
            </a:r>
          </a:p>
        </p:txBody>
      </p:sp>
      <p:sp>
        <p:nvSpPr>
          <p:cNvPr id="11" name="TextBox 10"/>
          <p:cNvSpPr txBox="1"/>
          <p:nvPr/>
        </p:nvSpPr>
        <p:spPr>
          <a:xfrm>
            <a:off x="1342998" y="3173900"/>
            <a:ext cx="2744243" cy="877157"/>
          </a:xfrm>
          <a:prstGeom prst="rect">
            <a:avLst/>
          </a:prstGeom>
          <a:noFill/>
        </p:spPr>
        <p:txBody>
          <a:bodyPr wrap="square" lIns="45613" tIns="22812" rIns="45613" bIns="22812" rtlCol="0">
            <a:spAutoFit/>
          </a:bodyPr>
          <a:lstStyle/>
          <a:p>
            <a:pPr>
              <a:buClr>
                <a:schemeClr val="tx2"/>
              </a:buClr>
            </a:pPr>
            <a:r>
              <a:rPr lang="en-US" sz="1800" b="1" dirty="0">
                <a:solidFill>
                  <a:srgbClr val="FF4300"/>
                </a:solidFill>
              </a:rPr>
              <a:t>Transform</a:t>
            </a:r>
            <a:r>
              <a:rPr lang="en-US" sz="1800" dirty="0"/>
              <a:t>, translate and reformat data for easy consumption</a:t>
            </a:r>
          </a:p>
        </p:txBody>
      </p:sp>
      <p:sp>
        <p:nvSpPr>
          <p:cNvPr id="12" name="TextBox 11"/>
          <p:cNvSpPr txBox="1"/>
          <p:nvPr/>
        </p:nvSpPr>
        <p:spPr>
          <a:xfrm>
            <a:off x="8230390" y="3760331"/>
            <a:ext cx="2390073" cy="877157"/>
          </a:xfrm>
          <a:prstGeom prst="rect">
            <a:avLst/>
          </a:prstGeom>
          <a:noFill/>
        </p:spPr>
        <p:txBody>
          <a:bodyPr wrap="square" lIns="45613" tIns="22812" rIns="45613" bIns="22812" rtlCol="0">
            <a:spAutoFit/>
          </a:bodyPr>
          <a:lstStyle/>
          <a:p>
            <a:pPr>
              <a:buClr>
                <a:schemeClr val="tx2"/>
              </a:buClr>
            </a:pPr>
            <a:r>
              <a:rPr lang="en-US" sz="1800" b="1" dirty="0">
                <a:solidFill>
                  <a:srgbClr val="FF4300"/>
                </a:solidFill>
              </a:rPr>
              <a:t>Extend</a:t>
            </a:r>
            <a:r>
              <a:rPr lang="en-US" sz="1800" dirty="0"/>
              <a:t> with programming when you need it</a:t>
            </a:r>
          </a:p>
        </p:txBody>
      </p:sp>
      <p:grpSp>
        <p:nvGrpSpPr>
          <p:cNvPr id="90" name="Group 89"/>
          <p:cNvGrpSpPr/>
          <p:nvPr/>
        </p:nvGrpSpPr>
        <p:grpSpPr>
          <a:xfrm>
            <a:off x="11040891" y="261659"/>
            <a:ext cx="942996" cy="914400"/>
            <a:chOff x="22104809" y="523317"/>
            <a:chExt cx="1887958" cy="1828800"/>
          </a:xfrm>
        </p:grpSpPr>
        <p:sp>
          <p:nvSpPr>
            <p:cNvPr id="91" name="Oval 90"/>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p:cNvGrpSpPr>
              <a:grpSpLocks noChangeAspect="1"/>
            </p:cNvGrpSpPr>
            <p:nvPr/>
          </p:nvGrpSpPr>
          <p:grpSpPr>
            <a:xfrm>
              <a:off x="22358554" y="719135"/>
              <a:ext cx="290459" cy="290119"/>
              <a:chOff x="9813921" y="4686505"/>
              <a:chExt cx="1144341" cy="1143000"/>
            </a:xfrm>
          </p:grpSpPr>
          <p:sp>
            <p:nvSpPr>
              <p:cNvPr id="142"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143" name="image42.png"/>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93" name="Group 92"/>
            <p:cNvGrpSpPr>
              <a:grpSpLocks noChangeAspect="1"/>
            </p:cNvGrpSpPr>
            <p:nvPr/>
          </p:nvGrpSpPr>
          <p:grpSpPr>
            <a:xfrm>
              <a:off x="23518393" y="1764182"/>
              <a:ext cx="290119" cy="290119"/>
              <a:chOff x="15956761" y="7275716"/>
              <a:chExt cx="914400" cy="914400"/>
            </a:xfrm>
          </p:grpSpPr>
          <p:sp>
            <p:nvSpPr>
              <p:cNvPr id="140"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141"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94" name="Group 93"/>
            <p:cNvGrpSpPr>
              <a:grpSpLocks noChangeAspect="1"/>
            </p:cNvGrpSpPr>
            <p:nvPr/>
          </p:nvGrpSpPr>
          <p:grpSpPr>
            <a:xfrm>
              <a:off x="22284249" y="1772383"/>
              <a:ext cx="289904" cy="289867"/>
              <a:chOff x="9430813" y="8581487"/>
              <a:chExt cx="1133009" cy="1132864"/>
            </a:xfrm>
          </p:grpSpPr>
          <p:sp>
            <p:nvSpPr>
              <p:cNvPr id="138"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9"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5" name="Group 94"/>
            <p:cNvGrpSpPr>
              <a:grpSpLocks noChangeAspect="1"/>
            </p:cNvGrpSpPr>
            <p:nvPr/>
          </p:nvGrpSpPr>
          <p:grpSpPr>
            <a:xfrm>
              <a:off x="23702863" y="1213748"/>
              <a:ext cx="289904" cy="289867"/>
              <a:chOff x="16566895" y="10691701"/>
              <a:chExt cx="1142154" cy="1142008"/>
            </a:xfrm>
          </p:grpSpPr>
          <p:sp>
            <p:nvSpPr>
              <p:cNvPr id="136"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7"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6"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7" name="Group 96"/>
            <p:cNvGrpSpPr>
              <a:grpSpLocks noChangeAspect="1"/>
            </p:cNvGrpSpPr>
            <p:nvPr/>
          </p:nvGrpSpPr>
          <p:grpSpPr>
            <a:xfrm>
              <a:off x="22918425" y="2073312"/>
              <a:ext cx="266944" cy="266909"/>
              <a:chOff x="17759408" y="2959111"/>
              <a:chExt cx="1756810" cy="1756581"/>
            </a:xfrm>
            <a:noFill/>
          </p:grpSpPr>
          <p:sp>
            <p:nvSpPr>
              <p:cNvPr id="13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3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3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8" name="Group 97"/>
            <p:cNvGrpSpPr>
              <a:grpSpLocks noChangeAspect="1"/>
            </p:cNvGrpSpPr>
            <p:nvPr/>
          </p:nvGrpSpPr>
          <p:grpSpPr>
            <a:xfrm>
              <a:off x="22904862" y="523317"/>
              <a:ext cx="290459" cy="290119"/>
              <a:chOff x="11838745" y="3905623"/>
              <a:chExt cx="1144341" cy="1143000"/>
            </a:xfrm>
          </p:grpSpPr>
          <p:sp>
            <p:nvSpPr>
              <p:cNvPr id="12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28" name="Group 127"/>
              <p:cNvGrpSpPr/>
              <p:nvPr/>
            </p:nvGrpSpPr>
            <p:grpSpPr>
              <a:xfrm>
                <a:off x="12085261" y="4135648"/>
                <a:ext cx="688937" cy="719013"/>
                <a:chOff x="12085261" y="4135648"/>
                <a:chExt cx="688937" cy="719013"/>
              </a:xfrm>
            </p:grpSpPr>
            <p:grpSp>
              <p:nvGrpSpPr>
                <p:cNvPr id="129" name="Group 128"/>
                <p:cNvGrpSpPr>
                  <a:grpSpLocks noChangeAspect="1"/>
                </p:cNvGrpSpPr>
                <p:nvPr/>
              </p:nvGrpSpPr>
              <p:grpSpPr>
                <a:xfrm>
                  <a:off x="12085261" y="4135648"/>
                  <a:ext cx="688937" cy="682951"/>
                  <a:chOff x="4056063" y="6008688"/>
                  <a:chExt cx="182562" cy="180975"/>
                </a:xfrm>
              </p:grpSpPr>
              <p:sp>
                <p:nvSpPr>
                  <p:cNvPr id="13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3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3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9" name="Group 98"/>
            <p:cNvGrpSpPr>
              <a:grpSpLocks noChangeAspect="1"/>
            </p:cNvGrpSpPr>
            <p:nvPr/>
          </p:nvGrpSpPr>
          <p:grpSpPr>
            <a:xfrm>
              <a:off x="23338853" y="528351"/>
              <a:ext cx="595057" cy="594360"/>
              <a:chOff x="13841925" y="4677102"/>
              <a:chExt cx="1144341" cy="1143000"/>
            </a:xfrm>
          </p:grpSpPr>
          <p:sp>
            <p:nvSpPr>
              <p:cNvPr id="121"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22" name="Group 121"/>
              <p:cNvGrpSpPr/>
              <p:nvPr/>
            </p:nvGrpSpPr>
            <p:grpSpPr>
              <a:xfrm>
                <a:off x="13999731" y="4876583"/>
                <a:ext cx="786394" cy="786372"/>
                <a:chOff x="14284301" y="5034157"/>
                <a:chExt cx="786394" cy="786372"/>
              </a:xfrm>
            </p:grpSpPr>
            <p:sp>
              <p:nvSpPr>
                <p:cNvPr id="123"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24"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chemeClr val="tx2"/>
                </a:solidFill>
                <a:ln w="6120" cap="flat">
                  <a:noFill/>
                  <a:round/>
                  <a:headEnd/>
                  <a:tailEnd/>
                </a:ln>
                <a:effectLst/>
                <a:extLst/>
              </p:spPr>
              <p:txBody>
                <a:bodyPr wrap="none" anchor="ctr"/>
                <a:lstStyle/>
                <a:p>
                  <a:endParaRPr lang="en-US" dirty="0"/>
                </a:p>
              </p:txBody>
            </p:sp>
            <p:sp>
              <p:nvSpPr>
                <p:cNvPr id="125"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6"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chemeClr val="tx2"/>
                </a:solidFill>
                <a:ln w="6120" cap="flat">
                  <a:noFill/>
                  <a:round/>
                  <a:headEnd/>
                  <a:tailEnd/>
                </a:ln>
                <a:effectLst/>
                <a:extLst/>
              </p:spPr>
              <p:txBody>
                <a:bodyPr wrap="none" anchor="ctr"/>
                <a:lstStyle/>
                <a:p>
                  <a:endParaRPr lang="en-US" dirty="0"/>
                </a:p>
              </p:txBody>
            </p:sp>
          </p:grpSp>
        </p:grpSp>
        <p:grpSp>
          <p:nvGrpSpPr>
            <p:cNvPr id="100" name="Group 99"/>
            <p:cNvGrpSpPr/>
            <p:nvPr/>
          </p:nvGrpSpPr>
          <p:grpSpPr>
            <a:xfrm>
              <a:off x="22557157" y="952383"/>
              <a:ext cx="968407" cy="967273"/>
              <a:chOff x="10261154" y="5204997"/>
              <a:chExt cx="3815295" cy="3810826"/>
            </a:xfrm>
          </p:grpSpPr>
          <p:sp>
            <p:nvSpPr>
              <p:cNvPr id="106"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107" name="Group 106"/>
              <p:cNvGrpSpPr/>
              <p:nvPr/>
            </p:nvGrpSpPr>
            <p:grpSpPr>
              <a:xfrm>
                <a:off x="10795629" y="6172064"/>
                <a:ext cx="2746345" cy="1876692"/>
                <a:chOff x="10795629" y="6279632"/>
                <a:chExt cx="2746345" cy="1876692"/>
              </a:xfrm>
            </p:grpSpPr>
            <p:grpSp>
              <p:nvGrpSpPr>
                <p:cNvPr id="108" name="Group 334"/>
                <p:cNvGrpSpPr/>
                <p:nvPr/>
              </p:nvGrpSpPr>
              <p:grpSpPr>
                <a:xfrm>
                  <a:off x="10795629" y="6279632"/>
                  <a:ext cx="2746345" cy="929140"/>
                  <a:chOff x="0" y="0"/>
                  <a:chExt cx="2745984" cy="929137"/>
                </a:xfrm>
                <a:solidFill>
                  <a:schemeClr val="bg1"/>
                </a:solidFill>
              </p:grpSpPr>
              <p:sp>
                <p:nvSpPr>
                  <p:cNvPr id="114"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5"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16"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17"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8"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9"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20"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109" name="Group 326"/>
                <p:cNvGrpSpPr/>
                <p:nvPr/>
              </p:nvGrpSpPr>
              <p:grpSpPr>
                <a:xfrm>
                  <a:off x="11235407" y="7279312"/>
                  <a:ext cx="1866789" cy="877012"/>
                  <a:chOff x="0" y="0"/>
                  <a:chExt cx="2029469" cy="953561"/>
                </a:xfrm>
                <a:solidFill>
                  <a:srgbClr val="FFFFFF"/>
                </a:solidFill>
              </p:grpSpPr>
              <p:sp>
                <p:nvSpPr>
                  <p:cNvPr id="110"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1"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2"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13"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101" name="Group 100"/>
            <p:cNvGrpSpPr/>
            <p:nvPr/>
          </p:nvGrpSpPr>
          <p:grpSpPr>
            <a:xfrm>
              <a:off x="22104809" y="1224426"/>
              <a:ext cx="290119" cy="290119"/>
              <a:chOff x="7728296" y="6647665"/>
              <a:chExt cx="1367839" cy="1367839"/>
            </a:xfrm>
          </p:grpSpPr>
          <p:sp>
            <p:nvSpPr>
              <p:cNvPr id="102"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103" name="Group 102"/>
              <p:cNvGrpSpPr/>
              <p:nvPr/>
            </p:nvGrpSpPr>
            <p:grpSpPr>
              <a:xfrm>
                <a:off x="7948854" y="6858000"/>
                <a:ext cx="816030" cy="820374"/>
                <a:chOff x="15893563" y="7396538"/>
                <a:chExt cx="1062193" cy="1067845"/>
              </a:xfrm>
              <a:solidFill>
                <a:srgbClr val="FFFFFF"/>
              </a:solidFill>
            </p:grpSpPr>
            <p:sp>
              <p:nvSpPr>
                <p:cNvPr id="104"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5"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158142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End-to-end security</a:t>
            </a:r>
            <a:br>
              <a:rPr lang="en-US" dirty="0" smtClean="0"/>
            </a:br>
            <a:r>
              <a:rPr lang="en-US" dirty="0" smtClean="0"/>
              <a:t>PCI and HIPAA compliance</a:t>
            </a:r>
            <a:endParaRPr lang="en-US" dirty="0"/>
          </a:p>
        </p:txBody>
      </p:sp>
      <p:sp>
        <p:nvSpPr>
          <p:cNvPr id="2" name="Title 1"/>
          <p:cNvSpPr>
            <a:spLocks noGrp="1"/>
          </p:cNvSpPr>
          <p:nvPr>
            <p:ph type="title"/>
          </p:nvPr>
        </p:nvSpPr>
        <p:spPr/>
        <p:txBody>
          <a:bodyPr/>
          <a:lstStyle/>
          <a:p>
            <a:r>
              <a:rPr lang="en-US" dirty="0" smtClean="0"/>
              <a:t>Secure all points of engagement</a:t>
            </a:r>
            <a:endParaRPr lang="en-US" dirty="0"/>
          </a:p>
        </p:txBody>
      </p:sp>
      <p:sp>
        <p:nvSpPr>
          <p:cNvPr id="10" name="Slide Number Placeholder 9"/>
          <p:cNvSpPr>
            <a:spLocks noGrp="1"/>
          </p:cNvSpPr>
          <p:nvPr>
            <p:ph type="sldNum" sz="quarter" idx="4"/>
          </p:nvPr>
        </p:nvSpPr>
        <p:spPr/>
        <p:txBody>
          <a:bodyPr/>
          <a:lstStyle/>
          <a:p>
            <a:fld id="{B9CF2066-C172-C043-9656-E2597F9B5BE6}" type="slidenum">
              <a:rPr lang="en-US" smtClean="0"/>
              <a:pPr/>
              <a:t>21</a:t>
            </a:fld>
            <a:endParaRPr lang="en-US" dirty="0"/>
          </a:p>
        </p:txBody>
      </p:sp>
      <p:sp>
        <p:nvSpPr>
          <p:cNvPr id="9" name="Footer Placeholder 8"/>
          <p:cNvSpPr>
            <a:spLocks noGrp="1"/>
          </p:cNvSpPr>
          <p:nvPr>
            <p:ph type="ftr" sz="quarter" idx="3"/>
          </p:nvPr>
        </p:nvSpPr>
        <p:spPr/>
        <p:txBody>
          <a:bodyPr/>
          <a:lstStyle/>
          <a:p>
            <a:r>
              <a:rPr lang="en-US" dirty="0" smtClean="0"/>
              <a:t>©2015 Apigee. All Rights Reserved. </a:t>
            </a:r>
            <a:endParaRPr lang="en-US" dirty="0"/>
          </a:p>
        </p:txBody>
      </p:sp>
      <p:pic>
        <p:nvPicPr>
          <p:cNvPr id="78" name="image83.png"/>
          <p:cNvPicPr/>
          <p:nvPr/>
        </p:nvPicPr>
        <p:blipFill>
          <a:blip r:embed="rId3">
            <a:extLst/>
          </a:blip>
          <a:stretch>
            <a:fillRect/>
          </a:stretch>
        </p:blipFill>
        <p:spPr>
          <a:xfrm>
            <a:off x="2957088" y="2254511"/>
            <a:ext cx="675901" cy="882529"/>
          </a:xfrm>
          <a:prstGeom prst="rect">
            <a:avLst/>
          </a:prstGeom>
          <a:ln w="12700">
            <a:miter lim="400000"/>
          </a:ln>
        </p:spPr>
      </p:pic>
      <p:sp>
        <p:nvSpPr>
          <p:cNvPr id="84" name="Shape 2224"/>
          <p:cNvSpPr/>
          <p:nvPr/>
        </p:nvSpPr>
        <p:spPr>
          <a:xfrm>
            <a:off x="1406769" y="3371714"/>
            <a:ext cx="549460" cy="266733"/>
          </a:xfrm>
          <a:prstGeom prst="rect">
            <a:avLst/>
          </a:prstGeom>
          <a:ln w="12700">
            <a:miter lim="400000"/>
          </a:ln>
          <a:extLst>
            <a:ext uri="{C572A759-6A51-4108-AA02-DFA0A04FC94B}">
              <ma14:wrappingTextBoxFlag xmlns:ma14="http://schemas.microsoft.com/office/mac/drawingml/2011/main" val="1"/>
            </a:ext>
          </a:extLst>
        </p:spPr>
        <p:txBody>
          <a:bodyPr wrap="none" lIns="25340" tIns="25340" rIns="25340" bIns="25340" anchor="t">
            <a:spAutoFit/>
          </a:bodyPr>
          <a:lstStyle>
            <a:lvl1pPr>
              <a:defRPr sz="3800" spc="-114"/>
            </a:lvl1pPr>
          </a:lstStyle>
          <a:p>
            <a:pPr lvl="0" algn="ctr">
              <a:defRPr sz="1800" spc="0">
                <a:solidFill>
                  <a:srgbClr val="000000"/>
                </a:solidFill>
              </a:defRPr>
            </a:pPr>
            <a:r>
              <a:rPr sz="1400" b="1" dirty="0">
                <a:latin typeface="Helvetica Neue"/>
                <a:cs typeface="Helvetica Neue"/>
              </a:rPr>
              <a:t>Users</a:t>
            </a:r>
          </a:p>
        </p:txBody>
      </p:sp>
      <p:sp>
        <p:nvSpPr>
          <p:cNvPr id="85" name="Shape 2225"/>
          <p:cNvSpPr/>
          <p:nvPr/>
        </p:nvSpPr>
        <p:spPr>
          <a:xfrm>
            <a:off x="2479171" y="3371714"/>
            <a:ext cx="1677912" cy="482104"/>
          </a:xfrm>
          <a:prstGeom prst="rect">
            <a:avLst/>
          </a:prstGeom>
          <a:ln w="12700">
            <a:miter lim="400000"/>
          </a:ln>
          <a:extLst>
            <a:ext uri="{C572A759-6A51-4108-AA02-DFA0A04FC94B}">
              <ma14:wrappingTextBoxFlag xmlns:ma14="http://schemas.microsoft.com/office/mac/drawingml/2011/main" val="1"/>
            </a:ext>
          </a:extLst>
        </p:spPr>
        <p:txBody>
          <a:bodyPr wrap="square" lIns="25340" tIns="25340" rIns="25340" bIns="25340" anchor="t">
            <a:spAutoFit/>
          </a:bodyPr>
          <a:lstStyle>
            <a:lvl1pPr>
              <a:defRPr sz="3800" spc="-114"/>
            </a:lvl1pPr>
          </a:lstStyle>
          <a:p>
            <a:pPr lvl="0" algn="ctr">
              <a:defRPr sz="1800" spc="0">
                <a:solidFill>
                  <a:srgbClr val="000000"/>
                </a:solidFill>
              </a:defRPr>
            </a:pPr>
            <a:r>
              <a:rPr lang="en-US" sz="1400" b="1" dirty="0">
                <a:latin typeface="Helvetica Neue"/>
                <a:cs typeface="Helvetica Neue"/>
              </a:rPr>
              <a:t>Connected Experience</a:t>
            </a:r>
            <a:endParaRPr sz="1400" b="1" dirty="0">
              <a:latin typeface="Helvetica Neue"/>
              <a:cs typeface="Helvetica Neue"/>
            </a:endParaRPr>
          </a:p>
        </p:txBody>
      </p:sp>
      <p:sp>
        <p:nvSpPr>
          <p:cNvPr id="86" name="Shape 2226"/>
          <p:cNvSpPr/>
          <p:nvPr/>
        </p:nvSpPr>
        <p:spPr>
          <a:xfrm>
            <a:off x="4481413" y="3371714"/>
            <a:ext cx="1057665" cy="266733"/>
          </a:xfrm>
          <a:prstGeom prst="rect">
            <a:avLst/>
          </a:prstGeom>
          <a:ln w="12700">
            <a:miter lim="400000"/>
          </a:ln>
          <a:extLst>
            <a:ext uri="{C572A759-6A51-4108-AA02-DFA0A04FC94B}">
              <ma14:wrappingTextBoxFlag xmlns:ma14="http://schemas.microsoft.com/office/mac/drawingml/2011/main" val="1"/>
            </a:ext>
          </a:extLst>
        </p:spPr>
        <p:txBody>
          <a:bodyPr wrap="none" lIns="25340" tIns="25340" rIns="25340" bIns="25340" anchor="t">
            <a:spAutoFit/>
          </a:bodyPr>
          <a:lstStyle>
            <a:lvl1pPr>
              <a:defRPr sz="3800" spc="-114"/>
            </a:lvl1pPr>
          </a:lstStyle>
          <a:p>
            <a:pPr lvl="0" algn="ctr">
              <a:defRPr sz="1800" spc="0">
                <a:solidFill>
                  <a:srgbClr val="000000"/>
                </a:solidFill>
              </a:defRPr>
            </a:pPr>
            <a:r>
              <a:rPr sz="1400" b="1">
                <a:latin typeface="Helvetica Neue"/>
                <a:cs typeface="Helvetica Neue"/>
              </a:rPr>
              <a:t>Developers</a:t>
            </a:r>
          </a:p>
        </p:txBody>
      </p:sp>
      <p:sp>
        <p:nvSpPr>
          <p:cNvPr id="87" name="Shape 2227"/>
          <p:cNvSpPr/>
          <p:nvPr/>
        </p:nvSpPr>
        <p:spPr>
          <a:xfrm>
            <a:off x="6533656" y="3371714"/>
            <a:ext cx="449335" cy="266733"/>
          </a:xfrm>
          <a:prstGeom prst="rect">
            <a:avLst/>
          </a:prstGeom>
          <a:ln w="12700">
            <a:miter lim="400000"/>
          </a:ln>
          <a:extLst>
            <a:ext uri="{C572A759-6A51-4108-AA02-DFA0A04FC94B}">
              <ma14:wrappingTextBoxFlag xmlns:ma14="http://schemas.microsoft.com/office/mac/drawingml/2011/main" val="1"/>
            </a:ext>
          </a:extLst>
        </p:spPr>
        <p:txBody>
          <a:bodyPr wrap="none" lIns="25340" tIns="25340" rIns="25340" bIns="25340" anchor="t">
            <a:spAutoFit/>
          </a:bodyPr>
          <a:lstStyle>
            <a:lvl1pPr>
              <a:defRPr sz="3800" spc="-114"/>
            </a:lvl1pPr>
          </a:lstStyle>
          <a:p>
            <a:pPr lvl="0" algn="ctr">
              <a:defRPr sz="1800" spc="0">
                <a:solidFill>
                  <a:srgbClr val="000000"/>
                </a:solidFill>
              </a:defRPr>
            </a:pPr>
            <a:r>
              <a:rPr sz="1400" b="1" dirty="0">
                <a:latin typeface="Helvetica Neue"/>
                <a:cs typeface="Helvetica Neue"/>
              </a:rPr>
              <a:t>APIs</a:t>
            </a:r>
          </a:p>
        </p:txBody>
      </p:sp>
      <p:sp>
        <p:nvSpPr>
          <p:cNvPr id="88" name="Shape 2228"/>
          <p:cNvSpPr/>
          <p:nvPr/>
        </p:nvSpPr>
        <p:spPr>
          <a:xfrm>
            <a:off x="8083394" y="3371714"/>
            <a:ext cx="880845" cy="266733"/>
          </a:xfrm>
          <a:prstGeom prst="rect">
            <a:avLst/>
          </a:prstGeom>
          <a:ln w="12700">
            <a:miter lim="400000"/>
          </a:ln>
          <a:extLst>
            <a:ext uri="{C572A759-6A51-4108-AA02-DFA0A04FC94B}">
              <ma14:wrappingTextBoxFlag xmlns:ma14="http://schemas.microsoft.com/office/mac/drawingml/2011/main" val="1"/>
            </a:ext>
          </a:extLst>
        </p:spPr>
        <p:txBody>
          <a:bodyPr wrap="none" lIns="25340" tIns="25340" rIns="25340" bIns="25340" anchor="t">
            <a:spAutoFit/>
          </a:bodyPr>
          <a:lstStyle>
            <a:lvl1pPr>
              <a:defRPr sz="3800" spc="-114"/>
            </a:lvl1pPr>
          </a:lstStyle>
          <a:p>
            <a:pPr lvl="0" algn="ctr">
              <a:defRPr sz="1800" spc="0">
                <a:solidFill>
                  <a:srgbClr val="000000"/>
                </a:solidFill>
              </a:defRPr>
            </a:pPr>
            <a:r>
              <a:rPr sz="1400" b="1" dirty="0">
                <a:latin typeface="Helvetica Neue"/>
                <a:cs typeface="Helvetica Neue"/>
              </a:rPr>
              <a:t>API Team</a:t>
            </a:r>
          </a:p>
        </p:txBody>
      </p:sp>
      <p:sp>
        <p:nvSpPr>
          <p:cNvPr id="89" name="Shape 2229"/>
          <p:cNvSpPr/>
          <p:nvPr/>
        </p:nvSpPr>
        <p:spPr>
          <a:xfrm>
            <a:off x="9889636" y="3371714"/>
            <a:ext cx="878203" cy="266733"/>
          </a:xfrm>
          <a:prstGeom prst="rect">
            <a:avLst/>
          </a:prstGeom>
          <a:ln w="12700">
            <a:miter lim="400000"/>
          </a:ln>
          <a:extLst>
            <a:ext uri="{C572A759-6A51-4108-AA02-DFA0A04FC94B}">
              <ma14:wrappingTextBoxFlag xmlns:ma14="http://schemas.microsoft.com/office/mac/drawingml/2011/main" val="1"/>
            </a:ext>
          </a:extLst>
        </p:spPr>
        <p:txBody>
          <a:bodyPr wrap="none" lIns="25340" tIns="25340" rIns="25340" bIns="25340" anchor="t">
            <a:spAutoFit/>
          </a:bodyPr>
          <a:lstStyle>
            <a:lvl1pPr>
              <a:defRPr sz="3800" spc="-114"/>
            </a:lvl1pPr>
          </a:lstStyle>
          <a:p>
            <a:pPr lvl="0" algn="ctr">
              <a:defRPr sz="1800" spc="0">
                <a:solidFill>
                  <a:srgbClr val="000000"/>
                </a:solidFill>
              </a:defRPr>
            </a:pPr>
            <a:r>
              <a:rPr sz="1400" b="1">
                <a:latin typeface="Helvetica Neue"/>
                <a:cs typeface="Helvetica Neue"/>
              </a:rPr>
              <a:t>Back-end</a:t>
            </a:r>
          </a:p>
        </p:txBody>
      </p:sp>
      <p:sp>
        <p:nvSpPr>
          <p:cNvPr id="90" name="Shape 2236"/>
          <p:cNvSpPr/>
          <p:nvPr/>
        </p:nvSpPr>
        <p:spPr>
          <a:xfrm flipV="1">
            <a:off x="812697" y="1710850"/>
            <a:ext cx="837261" cy="0"/>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sp>
        <p:nvSpPr>
          <p:cNvPr id="91" name="Shape 2237"/>
          <p:cNvSpPr/>
          <p:nvPr/>
        </p:nvSpPr>
        <p:spPr>
          <a:xfrm flipV="1">
            <a:off x="1533938" y="1710860"/>
            <a:ext cx="1739927" cy="1"/>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sp>
        <p:nvSpPr>
          <p:cNvPr id="92" name="Shape 2238"/>
          <p:cNvSpPr/>
          <p:nvPr/>
        </p:nvSpPr>
        <p:spPr>
          <a:xfrm flipV="1">
            <a:off x="3170531" y="1710860"/>
            <a:ext cx="1739927" cy="1"/>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grpSp>
        <p:nvGrpSpPr>
          <p:cNvPr id="93" name="Group 2242"/>
          <p:cNvGrpSpPr/>
          <p:nvPr/>
        </p:nvGrpSpPr>
        <p:grpSpPr>
          <a:xfrm>
            <a:off x="3042680" y="1458228"/>
            <a:ext cx="504719" cy="505246"/>
            <a:chOff x="-12" y="-12"/>
            <a:chExt cx="1010490" cy="1010489"/>
          </a:xfrm>
        </p:grpSpPr>
        <p:sp>
          <p:nvSpPr>
            <p:cNvPr id="94" name="Shape 2239"/>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95" name="Shape 2240"/>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96" name="Shape 2241"/>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sp>
        <p:nvSpPr>
          <p:cNvPr id="97" name="Shape 2243"/>
          <p:cNvSpPr/>
          <p:nvPr/>
        </p:nvSpPr>
        <p:spPr>
          <a:xfrm flipV="1">
            <a:off x="4953507" y="1710860"/>
            <a:ext cx="1739927" cy="1"/>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grpSp>
        <p:nvGrpSpPr>
          <p:cNvPr id="98" name="Group 2247"/>
          <p:cNvGrpSpPr/>
          <p:nvPr/>
        </p:nvGrpSpPr>
        <p:grpSpPr>
          <a:xfrm>
            <a:off x="1429149" y="1458228"/>
            <a:ext cx="504719" cy="505246"/>
            <a:chOff x="-12" y="-12"/>
            <a:chExt cx="1010490" cy="1010489"/>
          </a:xfrm>
        </p:grpSpPr>
        <p:sp>
          <p:nvSpPr>
            <p:cNvPr id="99" name="Shape 2244"/>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00" name="Shape 2245"/>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01" name="Shape 2246"/>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102" name="Group 2251"/>
          <p:cNvGrpSpPr/>
          <p:nvPr/>
        </p:nvGrpSpPr>
        <p:grpSpPr>
          <a:xfrm>
            <a:off x="4757886" y="1458228"/>
            <a:ext cx="504719" cy="505246"/>
            <a:chOff x="-12" y="-12"/>
            <a:chExt cx="1010490" cy="1010489"/>
          </a:xfrm>
        </p:grpSpPr>
        <p:sp>
          <p:nvSpPr>
            <p:cNvPr id="103" name="Shape 224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04" name="Shape 224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05" name="Shape 225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sp>
        <p:nvSpPr>
          <p:cNvPr id="106" name="Shape 2252"/>
          <p:cNvSpPr/>
          <p:nvPr/>
        </p:nvSpPr>
        <p:spPr>
          <a:xfrm flipV="1">
            <a:off x="6767714" y="1710860"/>
            <a:ext cx="1739927" cy="1"/>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grpSp>
        <p:nvGrpSpPr>
          <p:cNvPr id="107" name="Group 2256"/>
          <p:cNvGrpSpPr/>
          <p:nvPr/>
        </p:nvGrpSpPr>
        <p:grpSpPr>
          <a:xfrm>
            <a:off x="6505964" y="1458228"/>
            <a:ext cx="504719" cy="505246"/>
            <a:chOff x="-12" y="-12"/>
            <a:chExt cx="1010490" cy="1010489"/>
          </a:xfrm>
        </p:grpSpPr>
        <p:sp>
          <p:nvSpPr>
            <p:cNvPr id="108" name="Shape 225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09" name="Shape 225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10" name="Shape 225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sp>
        <p:nvSpPr>
          <p:cNvPr id="111" name="Shape 2257"/>
          <p:cNvSpPr/>
          <p:nvPr/>
        </p:nvSpPr>
        <p:spPr>
          <a:xfrm flipV="1">
            <a:off x="8532143" y="1710860"/>
            <a:ext cx="1739927" cy="1"/>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grpSp>
        <p:nvGrpSpPr>
          <p:cNvPr id="112" name="Group 2261"/>
          <p:cNvGrpSpPr/>
          <p:nvPr/>
        </p:nvGrpSpPr>
        <p:grpSpPr>
          <a:xfrm>
            <a:off x="8271457" y="1458228"/>
            <a:ext cx="504719" cy="505246"/>
            <a:chOff x="-12" y="-12"/>
            <a:chExt cx="1010490" cy="1010489"/>
          </a:xfrm>
        </p:grpSpPr>
        <p:sp>
          <p:nvSpPr>
            <p:cNvPr id="113" name="Shape 2258"/>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14" name="Shape 2259"/>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15" name="Shape 2260"/>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grpSp>
        <p:nvGrpSpPr>
          <p:cNvPr id="117" name="Group 2266"/>
          <p:cNvGrpSpPr/>
          <p:nvPr/>
        </p:nvGrpSpPr>
        <p:grpSpPr>
          <a:xfrm>
            <a:off x="10044357" y="1458229"/>
            <a:ext cx="504720" cy="505246"/>
            <a:chOff x="-12" y="-12"/>
            <a:chExt cx="1010490" cy="1010489"/>
          </a:xfrm>
        </p:grpSpPr>
        <p:sp>
          <p:nvSpPr>
            <p:cNvPr id="118" name="Shape 2263"/>
            <p:cNvSpPr/>
            <p:nvPr/>
          </p:nvSpPr>
          <p:spPr>
            <a:xfrm>
              <a:off x="-13" y="-13"/>
              <a:ext cx="1010491" cy="1010490"/>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19" name="Shape 2264"/>
            <p:cNvSpPr/>
            <p:nvPr/>
          </p:nvSpPr>
          <p:spPr>
            <a:xfrm>
              <a:off x="166978" y="166978"/>
              <a:ext cx="676525" cy="676525"/>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4300"/>
              </a:solidFill>
              <a:prstDash val="solid"/>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sp>
          <p:nvSpPr>
            <p:cNvPr id="120" name="Shape 2265"/>
            <p:cNvSpPr/>
            <p:nvPr/>
          </p:nvSpPr>
          <p:spPr>
            <a:xfrm>
              <a:off x="315958" y="315958"/>
              <a:ext cx="378579" cy="378579"/>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4300"/>
            </a:solidFill>
            <a:ln w="12700" cap="flat">
              <a:noFill/>
              <a:miter lim="400000"/>
            </a:ln>
            <a:effectLst/>
          </p:spPr>
          <p:txBody>
            <a:bodyPr wrap="square" lIns="0" tIns="0" rIns="0" bIns="0" numCol="1" anchor="ctr">
              <a:noAutofit/>
            </a:bodyPr>
            <a:lstStyle/>
            <a:p>
              <a:pPr algn="ctr">
                <a:defRPr sz="2400" b="1" spc="-72">
                  <a:solidFill>
                    <a:srgbClr val="FFFFFF"/>
                  </a:solidFill>
                  <a:latin typeface="+mn-lt"/>
                  <a:ea typeface="+mn-ea"/>
                  <a:cs typeface="+mn-cs"/>
                  <a:sym typeface="Helvetica"/>
                </a:defRPr>
              </a:pPr>
              <a:endParaRPr/>
            </a:p>
          </p:txBody>
        </p:sp>
      </p:grpSp>
      <p:sp>
        <p:nvSpPr>
          <p:cNvPr id="121" name="TextBox 120"/>
          <p:cNvSpPr txBox="1"/>
          <p:nvPr/>
        </p:nvSpPr>
        <p:spPr>
          <a:xfrm>
            <a:off x="9767085" y="3900256"/>
            <a:ext cx="1123288" cy="623091"/>
          </a:xfrm>
          <a:prstGeom prst="rect">
            <a:avLst/>
          </a:prstGeom>
          <a:noFill/>
        </p:spPr>
        <p:txBody>
          <a:bodyPr wrap="none" lIns="22812" tIns="22812" rIns="22812" bIns="45613" rtlCol="0" anchor="t">
            <a:spAutoFit/>
          </a:bodyPr>
          <a:lstStyle/>
          <a:p>
            <a:pPr algn="ctr"/>
            <a:r>
              <a:rPr lang="en-US" sz="1200" spc="-30" dirty="0"/>
              <a:t>Mutual TLS</a:t>
            </a:r>
          </a:p>
          <a:p>
            <a:pPr algn="ctr"/>
            <a:r>
              <a:rPr lang="en-US" sz="1200" spc="-30" dirty="0"/>
              <a:t>IP Access </a:t>
            </a:r>
            <a:r>
              <a:rPr lang="en-US" sz="1200" spc="-30" dirty="0"/>
              <a:t>Control</a:t>
            </a:r>
          </a:p>
          <a:p>
            <a:pPr algn="ctr"/>
            <a:r>
              <a:rPr lang="en-US" sz="1200" spc="-30" dirty="0"/>
              <a:t>Southbound VPN</a:t>
            </a:r>
            <a:endParaRPr lang="en-US" sz="1200" spc="-30" dirty="0"/>
          </a:p>
        </p:txBody>
      </p:sp>
      <p:sp>
        <p:nvSpPr>
          <p:cNvPr id="122" name="TextBox 121"/>
          <p:cNvSpPr txBox="1"/>
          <p:nvPr/>
        </p:nvSpPr>
        <p:spPr>
          <a:xfrm>
            <a:off x="8150717" y="3900256"/>
            <a:ext cx="746182" cy="623237"/>
          </a:xfrm>
          <a:prstGeom prst="rect">
            <a:avLst/>
          </a:prstGeom>
          <a:noFill/>
        </p:spPr>
        <p:txBody>
          <a:bodyPr wrap="none" lIns="22812" tIns="22812" rIns="22812" bIns="45613" rtlCol="0" anchor="t">
            <a:spAutoFit/>
          </a:bodyPr>
          <a:lstStyle/>
          <a:p>
            <a:pPr algn="ctr"/>
            <a:r>
              <a:rPr lang="en-US" sz="1200" spc="-30" dirty="0"/>
              <a:t>RBAC</a:t>
            </a:r>
          </a:p>
          <a:p>
            <a:pPr algn="ctr"/>
            <a:r>
              <a:rPr lang="en-US" sz="1200" spc="-30" dirty="0"/>
              <a:t>AD / LDAP</a:t>
            </a:r>
          </a:p>
          <a:p>
            <a:pPr algn="ctr"/>
            <a:r>
              <a:rPr lang="en-US" sz="1200" spc="-30" dirty="0"/>
              <a:t>Audit</a:t>
            </a:r>
          </a:p>
        </p:txBody>
      </p:sp>
      <p:sp>
        <p:nvSpPr>
          <p:cNvPr id="123" name="TextBox 122"/>
          <p:cNvSpPr txBox="1"/>
          <p:nvPr/>
        </p:nvSpPr>
        <p:spPr>
          <a:xfrm>
            <a:off x="6177434" y="3900253"/>
            <a:ext cx="1161760" cy="1177089"/>
          </a:xfrm>
          <a:prstGeom prst="rect">
            <a:avLst/>
          </a:prstGeom>
          <a:noFill/>
        </p:spPr>
        <p:txBody>
          <a:bodyPr wrap="none" lIns="22812" tIns="22812" rIns="22812" bIns="45613" rtlCol="0" anchor="t">
            <a:spAutoFit/>
          </a:bodyPr>
          <a:lstStyle/>
          <a:p>
            <a:pPr algn="ctr"/>
            <a:r>
              <a:rPr lang="en-US" sz="1200" spc="-30" dirty="0"/>
              <a:t>OAuth2</a:t>
            </a:r>
            <a:endParaRPr lang="en-US" sz="1200" spc="-30" dirty="0"/>
          </a:p>
          <a:p>
            <a:pPr algn="ctr"/>
            <a:r>
              <a:rPr lang="en-US" sz="1200" spc="-30" dirty="0"/>
              <a:t>Quotas</a:t>
            </a:r>
          </a:p>
          <a:p>
            <a:pPr algn="ctr"/>
            <a:r>
              <a:rPr lang="en-US" sz="1200" spc="-30" dirty="0"/>
              <a:t>Spike Arrest</a:t>
            </a:r>
          </a:p>
          <a:p>
            <a:pPr algn="ctr"/>
            <a:r>
              <a:rPr lang="en-US" sz="1200" spc="-30" dirty="0"/>
              <a:t>Threat Protection</a:t>
            </a:r>
          </a:p>
          <a:p>
            <a:pPr algn="ctr"/>
            <a:r>
              <a:rPr lang="en-US" sz="1200" spc="-30" dirty="0"/>
              <a:t>Intrusion Detection</a:t>
            </a:r>
          </a:p>
          <a:p>
            <a:pPr algn="ctr"/>
            <a:r>
              <a:rPr lang="en-US" sz="1200" spc="-30" dirty="0"/>
              <a:t>Bot Detection</a:t>
            </a:r>
          </a:p>
        </p:txBody>
      </p:sp>
      <p:sp>
        <p:nvSpPr>
          <p:cNvPr id="124" name="TextBox 123"/>
          <p:cNvSpPr txBox="1"/>
          <p:nvPr/>
        </p:nvSpPr>
        <p:spPr>
          <a:xfrm>
            <a:off x="4442859" y="3900253"/>
            <a:ext cx="1134773" cy="992580"/>
          </a:xfrm>
          <a:prstGeom prst="rect">
            <a:avLst/>
          </a:prstGeom>
          <a:noFill/>
        </p:spPr>
        <p:txBody>
          <a:bodyPr wrap="square" lIns="22812" tIns="22812" rIns="22812" bIns="45613" rtlCol="0" anchor="t">
            <a:spAutoFit/>
          </a:bodyPr>
          <a:lstStyle/>
          <a:p>
            <a:pPr algn="ctr"/>
            <a:r>
              <a:rPr lang="en-US" sz="1200" spc="-30" dirty="0"/>
              <a:t>Access</a:t>
            </a:r>
            <a:br>
              <a:rPr lang="en-US" sz="1200" spc="-30" dirty="0"/>
            </a:br>
            <a:r>
              <a:rPr lang="en-US" sz="1200" spc="-30" dirty="0"/>
              <a:t>Block</a:t>
            </a:r>
          </a:p>
          <a:p>
            <a:pPr algn="ctr"/>
            <a:r>
              <a:rPr lang="en-US" sz="1200" spc="-30" dirty="0"/>
              <a:t>Revoke </a:t>
            </a:r>
          </a:p>
          <a:p>
            <a:pPr algn="ctr"/>
            <a:r>
              <a:rPr lang="en-US" sz="1200" spc="-30" dirty="0"/>
              <a:t>SSO</a:t>
            </a:r>
          </a:p>
          <a:p>
            <a:pPr algn="ctr"/>
            <a:r>
              <a:rPr lang="en-US" sz="1200" spc="-30" dirty="0"/>
              <a:t>RBAC</a:t>
            </a:r>
          </a:p>
        </p:txBody>
      </p:sp>
      <p:sp>
        <p:nvSpPr>
          <p:cNvPr id="125" name="TextBox 124"/>
          <p:cNvSpPr txBox="1"/>
          <p:nvPr/>
        </p:nvSpPr>
        <p:spPr>
          <a:xfrm>
            <a:off x="2925746" y="3900256"/>
            <a:ext cx="738567" cy="807757"/>
          </a:xfrm>
          <a:prstGeom prst="rect">
            <a:avLst/>
          </a:prstGeom>
          <a:noFill/>
        </p:spPr>
        <p:txBody>
          <a:bodyPr wrap="none" lIns="22812" tIns="22812" rIns="22812" bIns="45613" rtlCol="0" anchor="t">
            <a:spAutoFit/>
          </a:bodyPr>
          <a:lstStyle/>
          <a:p>
            <a:pPr algn="ctr"/>
            <a:r>
              <a:rPr lang="en-US" sz="1200" spc="-30" dirty="0"/>
              <a:t>API key</a:t>
            </a:r>
          </a:p>
          <a:p>
            <a:pPr algn="ctr"/>
            <a:r>
              <a:rPr lang="en-US" sz="1200" spc="-30" dirty="0"/>
              <a:t>OAuth2</a:t>
            </a:r>
          </a:p>
          <a:p>
            <a:pPr algn="ctr"/>
            <a:r>
              <a:rPr lang="en-US" sz="1200" spc="-30" dirty="0"/>
              <a:t>Mutual TLS</a:t>
            </a:r>
          </a:p>
          <a:p>
            <a:pPr algn="ctr"/>
            <a:endParaRPr lang="en-US" sz="1200" spc="-30" dirty="0"/>
          </a:p>
        </p:txBody>
      </p:sp>
      <p:sp>
        <p:nvSpPr>
          <p:cNvPr id="126" name="TextBox 125"/>
          <p:cNvSpPr txBox="1"/>
          <p:nvPr/>
        </p:nvSpPr>
        <p:spPr>
          <a:xfrm>
            <a:off x="1119856" y="3900256"/>
            <a:ext cx="1123288" cy="807757"/>
          </a:xfrm>
          <a:prstGeom prst="rect">
            <a:avLst/>
          </a:prstGeom>
          <a:noFill/>
        </p:spPr>
        <p:txBody>
          <a:bodyPr wrap="none" lIns="22812" tIns="22812" rIns="22812" bIns="45613" rtlCol="0" anchor="t">
            <a:spAutoFit/>
          </a:bodyPr>
          <a:lstStyle/>
          <a:p>
            <a:pPr algn="ctr"/>
            <a:r>
              <a:rPr lang="en-US" sz="1200" spc="-30" dirty="0"/>
              <a:t>OAuth2</a:t>
            </a:r>
          </a:p>
          <a:p>
            <a:pPr algn="ctr"/>
            <a:r>
              <a:rPr lang="en-US" sz="1200" spc="-30" dirty="0"/>
              <a:t>MFA</a:t>
            </a:r>
          </a:p>
          <a:p>
            <a:pPr algn="ctr"/>
            <a:r>
              <a:rPr lang="en-US" sz="1200" spc="-30" dirty="0"/>
              <a:t>Federated Login</a:t>
            </a:r>
          </a:p>
          <a:p>
            <a:pPr algn="ctr"/>
            <a:r>
              <a:rPr lang="en-US" sz="1200" spc="-30" dirty="0"/>
              <a:t>IP Access Control</a:t>
            </a:r>
          </a:p>
        </p:txBody>
      </p:sp>
      <p:grpSp>
        <p:nvGrpSpPr>
          <p:cNvPr id="4" name="Group 3"/>
          <p:cNvGrpSpPr/>
          <p:nvPr/>
        </p:nvGrpSpPr>
        <p:grpSpPr>
          <a:xfrm>
            <a:off x="1271535" y="2160172"/>
            <a:ext cx="788261" cy="990930"/>
            <a:chOff x="423794" y="4804665"/>
            <a:chExt cx="2406552" cy="3022147"/>
          </a:xfrm>
        </p:grpSpPr>
        <p:sp>
          <p:nvSpPr>
            <p:cNvPr id="136"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64" name="Group 63"/>
            <p:cNvGrpSpPr/>
            <p:nvPr/>
          </p:nvGrpSpPr>
          <p:grpSpPr>
            <a:xfrm>
              <a:off x="927467" y="4804665"/>
              <a:ext cx="1438692" cy="1702872"/>
              <a:chOff x="0" y="0"/>
              <a:chExt cx="1438691" cy="1702870"/>
            </a:xfrm>
            <a:solidFill>
              <a:srgbClr val="FD2A00"/>
            </a:solidFill>
          </p:grpSpPr>
          <p:sp>
            <p:nvSpPr>
              <p:cNvPr id="65"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7" name="Group 73"/>
            <p:cNvGrpSpPr/>
            <p:nvPr/>
          </p:nvGrpSpPr>
          <p:grpSpPr>
            <a:xfrm>
              <a:off x="1188000" y="6189246"/>
              <a:ext cx="903347" cy="1240854"/>
              <a:chOff x="0" y="324530"/>
              <a:chExt cx="903346" cy="1240852"/>
            </a:xfrm>
          </p:grpSpPr>
          <p:sp>
            <p:nvSpPr>
              <p:cNvPr id="12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grpSp>
        <p:nvGrpSpPr>
          <p:cNvPr id="6" name="Group 5"/>
          <p:cNvGrpSpPr/>
          <p:nvPr/>
        </p:nvGrpSpPr>
        <p:grpSpPr>
          <a:xfrm>
            <a:off x="8106523" y="2151058"/>
            <a:ext cx="809989" cy="1155147"/>
            <a:chOff x="16663635" y="6700513"/>
            <a:chExt cx="546100" cy="777997"/>
          </a:xfrm>
        </p:grpSpPr>
        <p:sp>
          <p:nvSpPr>
            <p:cNvPr id="147" name="Freeform 4"/>
            <p:cNvSpPr>
              <a:spLocks noChangeArrowheads="1"/>
            </p:cNvSpPr>
            <p:nvPr/>
          </p:nvSpPr>
          <p:spPr bwMode="auto">
            <a:xfrm>
              <a:off x="16796985" y="7261022"/>
              <a:ext cx="261938" cy="217488"/>
            </a:xfrm>
            <a:custGeom>
              <a:avLst/>
              <a:gdLst>
                <a:gd name="T0" fmla="*/ 645 w 729"/>
                <a:gd name="T1" fmla="*/ 410 h 602"/>
                <a:gd name="T2" fmla="*/ 466 w 729"/>
                <a:gd name="T3" fmla="*/ 343 h 602"/>
                <a:gd name="T4" fmla="*/ 466 w 729"/>
                <a:gd name="T5" fmla="*/ 261 h 602"/>
                <a:gd name="T6" fmla="*/ 557 w 729"/>
                <a:gd name="T7" fmla="*/ 64 h 602"/>
                <a:gd name="T8" fmla="*/ 557 w 729"/>
                <a:gd name="T9" fmla="*/ 58 h 602"/>
                <a:gd name="T10" fmla="*/ 515 w 729"/>
                <a:gd name="T11" fmla="*/ 61 h 602"/>
                <a:gd name="T12" fmla="*/ 386 w 729"/>
                <a:gd name="T13" fmla="*/ 0 h 602"/>
                <a:gd name="T14" fmla="*/ 249 w 729"/>
                <a:gd name="T15" fmla="*/ 60 h 602"/>
                <a:gd name="T16" fmla="*/ 162 w 729"/>
                <a:gd name="T17" fmla="*/ 36 h 602"/>
                <a:gd name="T18" fmla="*/ 160 w 729"/>
                <a:gd name="T19" fmla="*/ 64 h 602"/>
                <a:gd name="T20" fmla="*/ 262 w 729"/>
                <a:gd name="T21" fmla="*/ 269 h 602"/>
                <a:gd name="T22" fmla="*/ 262 w 729"/>
                <a:gd name="T23" fmla="*/ 343 h 602"/>
                <a:gd name="T24" fmla="*/ 82 w 729"/>
                <a:gd name="T25" fmla="*/ 410 h 602"/>
                <a:gd name="T26" fmla="*/ 0 w 729"/>
                <a:gd name="T27" fmla="*/ 528 h 602"/>
                <a:gd name="T28" fmla="*/ 0 w 729"/>
                <a:gd name="T29" fmla="*/ 601 h 602"/>
                <a:gd name="T30" fmla="*/ 728 w 729"/>
                <a:gd name="T31" fmla="*/ 601 h 602"/>
                <a:gd name="T32" fmla="*/ 728 w 729"/>
                <a:gd name="T33" fmla="*/ 528 h 602"/>
                <a:gd name="T34" fmla="*/ 645 w 729"/>
                <a:gd name="T35" fmla="*/ 4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9" h="602">
                  <a:moveTo>
                    <a:pt x="645" y="410"/>
                  </a:moveTo>
                  <a:lnTo>
                    <a:pt x="466" y="343"/>
                  </a:lnTo>
                  <a:lnTo>
                    <a:pt x="466" y="261"/>
                  </a:lnTo>
                  <a:cubicBezTo>
                    <a:pt x="521" y="219"/>
                    <a:pt x="557" y="146"/>
                    <a:pt x="557" y="64"/>
                  </a:cubicBezTo>
                  <a:cubicBezTo>
                    <a:pt x="557" y="62"/>
                    <a:pt x="557" y="60"/>
                    <a:pt x="557" y="58"/>
                  </a:cubicBezTo>
                  <a:cubicBezTo>
                    <a:pt x="544" y="59"/>
                    <a:pt x="530" y="61"/>
                    <a:pt x="515" y="61"/>
                  </a:cubicBezTo>
                  <a:cubicBezTo>
                    <a:pt x="471" y="61"/>
                    <a:pt x="423" y="50"/>
                    <a:pt x="386" y="0"/>
                  </a:cubicBezTo>
                  <a:cubicBezTo>
                    <a:pt x="357" y="34"/>
                    <a:pt x="300" y="60"/>
                    <a:pt x="249" y="60"/>
                  </a:cubicBezTo>
                  <a:cubicBezTo>
                    <a:pt x="225" y="60"/>
                    <a:pt x="188" y="48"/>
                    <a:pt x="162" y="36"/>
                  </a:cubicBezTo>
                  <a:cubicBezTo>
                    <a:pt x="161" y="45"/>
                    <a:pt x="160" y="54"/>
                    <a:pt x="160" y="64"/>
                  </a:cubicBezTo>
                  <a:cubicBezTo>
                    <a:pt x="160" y="152"/>
                    <a:pt x="201" y="228"/>
                    <a:pt x="262" y="269"/>
                  </a:cubicBezTo>
                  <a:lnTo>
                    <a:pt x="262" y="343"/>
                  </a:lnTo>
                  <a:lnTo>
                    <a:pt x="82" y="410"/>
                  </a:lnTo>
                  <a:cubicBezTo>
                    <a:pt x="33" y="427"/>
                    <a:pt x="0" y="475"/>
                    <a:pt x="0" y="528"/>
                  </a:cubicBezTo>
                  <a:lnTo>
                    <a:pt x="0" y="601"/>
                  </a:lnTo>
                  <a:lnTo>
                    <a:pt x="728" y="601"/>
                  </a:lnTo>
                  <a:lnTo>
                    <a:pt x="728" y="528"/>
                  </a:lnTo>
                  <a:cubicBezTo>
                    <a:pt x="728" y="475"/>
                    <a:pt x="695" y="428"/>
                    <a:pt x="645" y="410"/>
                  </a:cubicBezTo>
                </a:path>
              </a:pathLst>
            </a:custGeom>
            <a:solidFill>
              <a:srgbClr val="FD2A00"/>
            </a:solidFill>
            <a:ln>
              <a:noFill/>
            </a:ln>
            <a:effectLst/>
          </p:spPr>
          <p:txBody>
            <a:bodyPr wrap="none" anchor="ctr"/>
            <a:lstStyle/>
            <a:p>
              <a:endParaRPr lang="en-US" dirty="0"/>
            </a:p>
          </p:txBody>
        </p:sp>
        <p:sp>
          <p:nvSpPr>
            <p:cNvPr id="148" name="Freeform 5"/>
            <p:cNvSpPr>
              <a:spLocks noChangeArrowheads="1"/>
            </p:cNvSpPr>
            <p:nvPr/>
          </p:nvSpPr>
          <p:spPr bwMode="auto">
            <a:xfrm>
              <a:off x="16855723" y="7199110"/>
              <a:ext cx="139700" cy="76200"/>
            </a:xfrm>
            <a:custGeom>
              <a:avLst/>
              <a:gdLst>
                <a:gd name="T0" fmla="*/ 207 w 389"/>
                <a:gd name="T1" fmla="*/ 140 h 210"/>
                <a:gd name="T2" fmla="*/ 219 w 389"/>
                <a:gd name="T3" fmla="*/ 116 h 210"/>
                <a:gd name="T4" fmla="*/ 233 w 389"/>
                <a:gd name="T5" fmla="*/ 139 h 210"/>
                <a:gd name="T6" fmla="*/ 388 w 389"/>
                <a:gd name="T7" fmla="*/ 201 h 210"/>
                <a:gd name="T8" fmla="*/ 192 w 389"/>
                <a:gd name="T9" fmla="*/ 0 h 210"/>
                <a:gd name="T10" fmla="*/ 0 w 389"/>
                <a:gd name="T11" fmla="*/ 179 h 210"/>
                <a:gd name="T12" fmla="*/ 82 w 389"/>
                <a:gd name="T13" fmla="*/ 203 h 210"/>
                <a:gd name="T14" fmla="*/ 207 w 389"/>
                <a:gd name="T15" fmla="*/ 14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9" h="210">
                  <a:moveTo>
                    <a:pt x="207" y="140"/>
                  </a:moveTo>
                  <a:lnTo>
                    <a:pt x="219" y="116"/>
                  </a:lnTo>
                  <a:lnTo>
                    <a:pt x="233" y="139"/>
                  </a:lnTo>
                  <a:cubicBezTo>
                    <a:pt x="273" y="209"/>
                    <a:pt x="333" y="207"/>
                    <a:pt x="388" y="201"/>
                  </a:cubicBezTo>
                  <a:cubicBezTo>
                    <a:pt x="373" y="88"/>
                    <a:pt x="291" y="0"/>
                    <a:pt x="192" y="0"/>
                  </a:cubicBezTo>
                  <a:cubicBezTo>
                    <a:pt x="99" y="0"/>
                    <a:pt x="21" y="76"/>
                    <a:pt x="0" y="179"/>
                  </a:cubicBezTo>
                  <a:cubicBezTo>
                    <a:pt x="23" y="190"/>
                    <a:pt x="61" y="203"/>
                    <a:pt x="82" y="203"/>
                  </a:cubicBezTo>
                  <a:cubicBezTo>
                    <a:pt x="131" y="203"/>
                    <a:pt x="190" y="173"/>
                    <a:pt x="207" y="140"/>
                  </a:cubicBezTo>
                </a:path>
              </a:pathLst>
            </a:custGeom>
            <a:solidFill>
              <a:srgbClr val="FD2A00"/>
            </a:solidFill>
            <a:ln>
              <a:noFill/>
            </a:ln>
            <a:effectLst/>
          </p:spPr>
          <p:txBody>
            <a:bodyPr wrap="none" anchor="ctr"/>
            <a:lstStyle/>
            <a:p>
              <a:endParaRPr lang="en-US" dirty="0"/>
            </a:p>
          </p:txBody>
        </p:sp>
        <p:sp>
          <p:nvSpPr>
            <p:cNvPr id="149" name="Freeform 6"/>
            <p:cNvSpPr>
              <a:spLocks noChangeArrowheads="1"/>
            </p:cNvSpPr>
            <p:nvPr/>
          </p:nvSpPr>
          <p:spPr bwMode="auto">
            <a:xfrm>
              <a:off x="17020823" y="7229272"/>
              <a:ext cx="188912"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59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79" y="43"/>
                    <a:pt x="369" y="43"/>
                  </a:cubicBezTo>
                  <a:cubicBezTo>
                    <a:pt x="338" y="43"/>
                    <a:pt x="303" y="35"/>
                    <a:pt x="277" y="0"/>
                  </a:cubicBezTo>
                  <a:cubicBezTo>
                    <a:pt x="256" y="24"/>
                    <a:pt x="215" y="43"/>
                    <a:pt x="178" y="43"/>
                  </a:cubicBezTo>
                  <a:cubicBezTo>
                    <a:pt x="161" y="43"/>
                    <a:pt x="135" y="34"/>
                    <a:pt x="116" y="26"/>
                  </a:cubicBezTo>
                  <a:cubicBezTo>
                    <a:pt x="116" y="32"/>
                    <a:pt x="115" y="39"/>
                    <a:pt x="115" y="45"/>
                  </a:cubicBezTo>
                  <a:cubicBezTo>
                    <a:pt x="115" y="108"/>
                    <a:pt x="144" y="163"/>
                    <a:pt x="188" y="192"/>
                  </a:cubicBezTo>
                  <a:lnTo>
                    <a:pt x="188" y="245"/>
                  </a:lnTo>
                  <a:lnTo>
                    <a:pt x="59" y="293"/>
                  </a:lnTo>
                  <a:cubicBezTo>
                    <a:pt x="24" y="306"/>
                    <a:pt x="0" y="340"/>
                    <a:pt x="0" y="378"/>
                  </a:cubicBezTo>
                  <a:lnTo>
                    <a:pt x="0" y="430"/>
                  </a:lnTo>
                  <a:lnTo>
                    <a:pt x="522" y="430"/>
                  </a:lnTo>
                  <a:lnTo>
                    <a:pt x="522" y="378"/>
                  </a:lnTo>
                  <a:cubicBezTo>
                    <a:pt x="522" y="340"/>
                    <a:pt x="497" y="306"/>
                    <a:pt x="462" y="293"/>
                  </a:cubicBezTo>
                </a:path>
              </a:pathLst>
            </a:custGeom>
            <a:solidFill>
              <a:srgbClr val="FD2A00"/>
            </a:solidFill>
            <a:ln>
              <a:noFill/>
            </a:ln>
            <a:effectLst/>
          </p:spPr>
          <p:txBody>
            <a:bodyPr wrap="none" anchor="ctr"/>
            <a:lstStyle/>
            <a:p>
              <a:endParaRPr lang="en-US" dirty="0"/>
            </a:p>
          </p:txBody>
        </p:sp>
        <p:sp>
          <p:nvSpPr>
            <p:cNvPr id="150" name="Freeform 7"/>
            <p:cNvSpPr>
              <a:spLocks noChangeArrowheads="1"/>
            </p:cNvSpPr>
            <p:nvPr/>
          </p:nvSpPr>
          <p:spPr bwMode="auto">
            <a:xfrm>
              <a:off x="17063685" y="7184822"/>
              <a:ext cx="100013" cy="53975"/>
            </a:xfrm>
            <a:custGeom>
              <a:avLst/>
              <a:gdLst>
                <a:gd name="T0" fmla="*/ 149 w 279"/>
                <a:gd name="T1" fmla="*/ 100 h 150"/>
                <a:gd name="T2" fmla="*/ 158 w 279"/>
                <a:gd name="T3" fmla="*/ 83 h 150"/>
                <a:gd name="T4" fmla="*/ 167 w 279"/>
                <a:gd name="T5" fmla="*/ 99 h 150"/>
                <a:gd name="T6" fmla="*/ 278 w 279"/>
                <a:gd name="T7" fmla="*/ 143 h 150"/>
                <a:gd name="T8" fmla="*/ 138 w 279"/>
                <a:gd name="T9" fmla="*/ 0 h 150"/>
                <a:gd name="T10" fmla="*/ 0 w 279"/>
                <a:gd name="T11" fmla="*/ 128 h 150"/>
                <a:gd name="T12" fmla="*/ 59 w 279"/>
                <a:gd name="T13" fmla="*/ 145 h 150"/>
                <a:gd name="T14" fmla="*/ 149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9" y="100"/>
                  </a:moveTo>
                  <a:lnTo>
                    <a:pt x="158" y="83"/>
                  </a:lnTo>
                  <a:lnTo>
                    <a:pt x="167" y="99"/>
                  </a:lnTo>
                  <a:cubicBezTo>
                    <a:pt x="196" y="149"/>
                    <a:pt x="239" y="148"/>
                    <a:pt x="278" y="143"/>
                  </a:cubicBezTo>
                  <a:cubicBezTo>
                    <a:pt x="268" y="62"/>
                    <a:pt x="209" y="0"/>
                    <a:pt x="138" y="0"/>
                  </a:cubicBezTo>
                  <a:cubicBezTo>
                    <a:pt x="72" y="0"/>
                    <a:pt x="16" y="54"/>
                    <a:pt x="0" y="128"/>
                  </a:cubicBezTo>
                  <a:cubicBezTo>
                    <a:pt x="17" y="135"/>
                    <a:pt x="44" y="145"/>
                    <a:pt x="59" y="145"/>
                  </a:cubicBezTo>
                  <a:cubicBezTo>
                    <a:pt x="94" y="145"/>
                    <a:pt x="136" y="124"/>
                    <a:pt x="149" y="100"/>
                  </a:cubicBezTo>
                </a:path>
              </a:pathLst>
            </a:custGeom>
            <a:solidFill>
              <a:srgbClr val="FD2A00"/>
            </a:solidFill>
            <a:ln>
              <a:noFill/>
            </a:ln>
            <a:effectLst/>
          </p:spPr>
          <p:txBody>
            <a:bodyPr wrap="none" anchor="ctr"/>
            <a:lstStyle/>
            <a:p>
              <a:endParaRPr lang="en-US" dirty="0"/>
            </a:p>
          </p:txBody>
        </p:sp>
        <p:sp>
          <p:nvSpPr>
            <p:cNvPr id="151" name="Freeform 8"/>
            <p:cNvSpPr>
              <a:spLocks noChangeArrowheads="1"/>
            </p:cNvSpPr>
            <p:nvPr/>
          </p:nvSpPr>
          <p:spPr bwMode="auto">
            <a:xfrm>
              <a:off x="16663635" y="7229272"/>
              <a:ext cx="188913" cy="155575"/>
            </a:xfrm>
            <a:custGeom>
              <a:avLst/>
              <a:gdLst>
                <a:gd name="T0" fmla="*/ 462 w 523"/>
                <a:gd name="T1" fmla="*/ 293 h 431"/>
                <a:gd name="T2" fmla="*/ 334 w 523"/>
                <a:gd name="T3" fmla="*/ 245 h 431"/>
                <a:gd name="T4" fmla="*/ 334 w 523"/>
                <a:gd name="T5" fmla="*/ 187 h 431"/>
                <a:gd name="T6" fmla="*/ 399 w 523"/>
                <a:gd name="T7" fmla="*/ 45 h 431"/>
                <a:gd name="T8" fmla="*/ 399 w 523"/>
                <a:gd name="T9" fmla="*/ 41 h 431"/>
                <a:gd name="T10" fmla="*/ 369 w 523"/>
                <a:gd name="T11" fmla="*/ 43 h 431"/>
                <a:gd name="T12" fmla="*/ 277 w 523"/>
                <a:gd name="T13" fmla="*/ 0 h 431"/>
                <a:gd name="T14" fmla="*/ 178 w 523"/>
                <a:gd name="T15" fmla="*/ 43 h 431"/>
                <a:gd name="T16" fmla="*/ 116 w 523"/>
                <a:gd name="T17" fmla="*/ 26 h 431"/>
                <a:gd name="T18" fmla="*/ 115 w 523"/>
                <a:gd name="T19" fmla="*/ 45 h 431"/>
                <a:gd name="T20" fmla="*/ 188 w 523"/>
                <a:gd name="T21" fmla="*/ 192 h 431"/>
                <a:gd name="T22" fmla="*/ 188 w 523"/>
                <a:gd name="T23" fmla="*/ 245 h 431"/>
                <a:gd name="T24" fmla="*/ 60 w 523"/>
                <a:gd name="T25" fmla="*/ 293 h 431"/>
                <a:gd name="T26" fmla="*/ 0 w 523"/>
                <a:gd name="T27" fmla="*/ 378 h 431"/>
                <a:gd name="T28" fmla="*/ 0 w 523"/>
                <a:gd name="T29" fmla="*/ 430 h 431"/>
                <a:gd name="T30" fmla="*/ 522 w 523"/>
                <a:gd name="T31" fmla="*/ 430 h 431"/>
                <a:gd name="T32" fmla="*/ 522 w 523"/>
                <a:gd name="T33" fmla="*/ 378 h 431"/>
                <a:gd name="T34" fmla="*/ 462 w 523"/>
                <a:gd name="T35" fmla="*/ 29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 h="431">
                  <a:moveTo>
                    <a:pt x="462" y="293"/>
                  </a:moveTo>
                  <a:lnTo>
                    <a:pt x="334" y="245"/>
                  </a:lnTo>
                  <a:lnTo>
                    <a:pt x="334" y="187"/>
                  </a:lnTo>
                  <a:cubicBezTo>
                    <a:pt x="373" y="157"/>
                    <a:pt x="399" y="105"/>
                    <a:pt x="399" y="45"/>
                  </a:cubicBezTo>
                  <a:cubicBezTo>
                    <a:pt x="399" y="44"/>
                    <a:pt x="399" y="43"/>
                    <a:pt x="399" y="41"/>
                  </a:cubicBezTo>
                  <a:cubicBezTo>
                    <a:pt x="390" y="42"/>
                    <a:pt x="380" y="43"/>
                    <a:pt x="369" y="43"/>
                  </a:cubicBezTo>
                  <a:cubicBezTo>
                    <a:pt x="338" y="43"/>
                    <a:pt x="303" y="35"/>
                    <a:pt x="277" y="0"/>
                  </a:cubicBezTo>
                  <a:cubicBezTo>
                    <a:pt x="256" y="24"/>
                    <a:pt x="215" y="43"/>
                    <a:pt x="178" y="43"/>
                  </a:cubicBezTo>
                  <a:cubicBezTo>
                    <a:pt x="162" y="43"/>
                    <a:pt x="135" y="34"/>
                    <a:pt x="116" y="26"/>
                  </a:cubicBezTo>
                  <a:cubicBezTo>
                    <a:pt x="116" y="32"/>
                    <a:pt x="115" y="39"/>
                    <a:pt x="115" y="45"/>
                  </a:cubicBezTo>
                  <a:cubicBezTo>
                    <a:pt x="115" y="108"/>
                    <a:pt x="145" y="163"/>
                    <a:pt x="188" y="192"/>
                  </a:cubicBezTo>
                  <a:lnTo>
                    <a:pt x="188" y="245"/>
                  </a:lnTo>
                  <a:lnTo>
                    <a:pt x="60" y="293"/>
                  </a:lnTo>
                  <a:cubicBezTo>
                    <a:pt x="24" y="306"/>
                    <a:pt x="0" y="340"/>
                    <a:pt x="0" y="378"/>
                  </a:cubicBezTo>
                  <a:lnTo>
                    <a:pt x="0" y="430"/>
                  </a:lnTo>
                  <a:lnTo>
                    <a:pt x="522" y="430"/>
                  </a:lnTo>
                  <a:lnTo>
                    <a:pt x="522" y="378"/>
                  </a:lnTo>
                  <a:cubicBezTo>
                    <a:pt x="522" y="340"/>
                    <a:pt x="498" y="306"/>
                    <a:pt x="462" y="293"/>
                  </a:cubicBezTo>
                </a:path>
              </a:pathLst>
            </a:custGeom>
            <a:solidFill>
              <a:srgbClr val="FD2A00"/>
            </a:solidFill>
            <a:ln>
              <a:noFill/>
            </a:ln>
            <a:effectLst/>
          </p:spPr>
          <p:txBody>
            <a:bodyPr wrap="none" anchor="ctr"/>
            <a:lstStyle/>
            <a:p>
              <a:endParaRPr lang="en-US" dirty="0"/>
            </a:p>
          </p:txBody>
        </p:sp>
        <p:sp>
          <p:nvSpPr>
            <p:cNvPr id="152" name="Freeform 9"/>
            <p:cNvSpPr>
              <a:spLocks noChangeArrowheads="1"/>
            </p:cNvSpPr>
            <p:nvPr/>
          </p:nvSpPr>
          <p:spPr bwMode="auto">
            <a:xfrm>
              <a:off x="16706498" y="7184822"/>
              <a:ext cx="100012" cy="53975"/>
            </a:xfrm>
            <a:custGeom>
              <a:avLst/>
              <a:gdLst>
                <a:gd name="T0" fmla="*/ 148 w 279"/>
                <a:gd name="T1" fmla="*/ 100 h 150"/>
                <a:gd name="T2" fmla="*/ 157 w 279"/>
                <a:gd name="T3" fmla="*/ 83 h 150"/>
                <a:gd name="T4" fmla="*/ 167 w 279"/>
                <a:gd name="T5" fmla="*/ 99 h 150"/>
                <a:gd name="T6" fmla="*/ 278 w 279"/>
                <a:gd name="T7" fmla="*/ 143 h 150"/>
                <a:gd name="T8" fmla="*/ 137 w 279"/>
                <a:gd name="T9" fmla="*/ 0 h 150"/>
                <a:gd name="T10" fmla="*/ 0 w 279"/>
                <a:gd name="T11" fmla="*/ 128 h 150"/>
                <a:gd name="T12" fmla="*/ 58 w 279"/>
                <a:gd name="T13" fmla="*/ 145 h 150"/>
                <a:gd name="T14" fmla="*/ 148 w 279"/>
                <a:gd name="T15" fmla="*/ 10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50">
                  <a:moveTo>
                    <a:pt x="148" y="100"/>
                  </a:moveTo>
                  <a:lnTo>
                    <a:pt x="157" y="83"/>
                  </a:lnTo>
                  <a:lnTo>
                    <a:pt x="167" y="99"/>
                  </a:lnTo>
                  <a:cubicBezTo>
                    <a:pt x="195" y="149"/>
                    <a:pt x="238" y="148"/>
                    <a:pt x="278" y="143"/>
                  </a:cubicBezTo>
                  <a:cubicBezTo>
                    <a:pt x="267" y="62"/>
                    <a:pt x="208" y="0"/>
                    <a:pt x="137" y="0"/>
                  </a:cubicBezTo>
                  <a:cubicBezTo>
                    <a:pt x="71" y="0"/>
                    <a:pt x="15" y="54"/>
                    <a:pt x="0" y="128"/>
                  </a:cubicBezTo>
                  <a:cubicBezTo>
                    <a:pt x="16" y="135"/>
                    <a:pt x="44" y="145"/>
                    <a:pt x="58" y="145"/>
                  </a:cubicBezTo>
                  <a:cubicBezTo>
                    <a:pt x="94" y="145"/>
                    <a:pt x="136" y="124"/>
                    <a:pt x="148" y="100"/>
                  </a:cubicBezTo>
                </a:path>
              </a:pathLst>
            </a:custGeom>
            <a:solidFill>
              <a:srgbClr val="FD2A00"/>
            </a:solidFill>
            <a:ln>
              <a:noFill/>
            </a:ln>
            <a:effectLst/>
          </p:spPr>
          <p:txBody>
            <a:bodyPr wrap="none" anchor="ctr"/>
            <a:lstStyle/>
            <a:p>
              <a:endParaRPr lang="en-US" dirty="0"/>
            </a:p>
          </p:txBody>
        </p:sp>
        <p:sp>
          <p:nvSpPr>
            <p:cNvPr id="153" name="Freeform 10"/>
            <p:cNvSpPr>
              <a:spLocks noChangeArrowheads="1"/>
            </p:cNvSpPr>
            <p:nvPr/>
          </p:nvSpPr>
          <p:spPr bwMode="auto">
            <a:xfrm>
              <a:off x="16727135" y="6700513"/>
              <a:ext cx="401638" cy="457200"/>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anchor="ctr"/>
            <a:lstStyle/>
            <a:p>
              <a:endParaRPr lang="en-US" dirty="0"/>
            </a:p>
          </p:txBody>
        </p:sp>
      </p:grpSp>
      <p:sp>
        <p:nvSpPr>
          <p:cNvPr id="154" name="Freeform 10"/>
          <p:cNvSpPr>
            <a:spLocks noChangeArrowheads="1"/>
          </p:cNvSpPr>
          <p:nvPr/>
        </p:nvSpPr>
        <p:spPr bwMode="auto">
          <a:xfrm>
            <a:off x="6369302" y="2217852"/>
            <a:ext cx="796805" cy="907979"/>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45620" tIns="22815" rIns="45620" bIns="22815" anchor="ctr"/>
          <a:lstStyle/>
          <a:p>
            <a:endParaRPr lang="en-US" dirty="0"/>
          </a:p>
        </p:txBody>
      </p:sp>
      <p:grpSp>
        <p:nvGrpSpPr>
          <p:cNvPr id="155" name="Group 818"/>
          <p:cNvGrpSpPr/>
          <p:nvPr/>
        </p:nvGrpSpPr>
        <p:grpSpPr>
          <a:xfrm>
            <a:off x="4642762" y="2236206"/>
            <a:ext cx="924073" cy="933958"/>
            <a:chOff x="0" y="0"/>
            <a:chExt cx="2499786" cy="2523894"/>
          </a:xfrm>
          <a:solidFill>
            <a:srgbClr val="FD2A00"/>
          </a:solidFill>
        </p:grpSpPr>
        <p:sp>
          <p:nvSpPr>
            <p:cNvPr id="156"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1"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3"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4"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5"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6"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167" name="Shape 2236"/>
          <p:cNvSpPr/>
          <p:nvPr/>
        </p:nvSpPr>
        <p:spPr>
          <a:xfrm flipV="1">
            <a:off x="10608379" y="1710850"/>
            <a:ext cx="528324" cy="0"/>
          </a:xfrm>
          <a:prstGeom prst="line">
            <a:avLst/>
          </a:prstGeom>
          <a:ln w="88900" cap="rnd">
            <a:solidFill>
              <a:srgbClr val="FF4300"/>
            </a:solidFill>
            <a:custDash>
              <a:ds d="100000" sp="200000"/>
            </a:custDash>
            <a:round/>
          </a:ln>
        </p:spPr>
        <p:txBody>
          <a:bodyPr lIns="0" tIns="0" rIns="0" bIns="0"/>
          <a:lstStyle/>
          <a:p>
            <a:pPr defTabSz="228077">
              <a:defRPr sz="1200" spc="0">
                <a:solidFill>
                  <a:srgbClr val="000000"/>
                </a:solidFill>
                <a:latin typeface="+mn-lt"/>
                <a:ea typeface="+mn-ea"/>
                <a:cs typeface="+mn-cs"/>
                <a:sym typeface="Helvetica"/>
              </a:defRPr>
            </a:pPr>
            <a:endParaRPr/>
          </a:p>
        </p:txBody>
      </p:sp>
      <p:grpSp>
        <p:nvGrpSpPr>
          <p:cNvPr id="15" name="Group 14"/>
          <p:cNvGrpSpPr/>
          <p:nvPr/>
        </p:nvGrpSpPr>
        <p:grpSpPr>
          <a:xfrm>
            <a:off x="9860521" y="2303327"/>
            <a:ext cx="888765" cy="889111"/>
            <a:chOff x="19623442" y="4658297"/>
            <a:chExt cx="1458776" cy="1457823"/>
          </a:xfrm>
        </p:grpSpPr>
        <p:grpSp>
          <p:nvGrpSpPr>
            <p:cNvPr id="5" name="Group 4"/>
            <p:cNvGrpSpPr/>
            <p:nvPr/>
          </p:nvGrpSpPr>
          <p:grpSpPr>
            <a:xfrm>
              <a:off x="19623442" y="4658297"/>
              <a:ext cx="863086" cy="863087"/>
              <a:chOff x="15531207" y="10482833"/>
              <a:chExt cx="1472667" cy="1472668"/>
            </a:xfrm>
            <a:solidFill>
              <a:srgbClr val="FD2A00"/>
            </a:solidFill>
          </p:grpSpPr>
          <p:sp>
            <p:nvSpPr>
              <p:cNvPr id="137"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3" name="Group 12"/>
            <p:cNvGrpSpPr/>
            <p:nvPr/>
          </p:nvGrpSpPr>
          <p:grpSpPr>
            <a:xfrm>
              <a:off x="20276651" y="5279050"/>
              <a:ext cx="805567" cy="837070"/>
              <a:chOff x="6194425" y="3667125"/>
              <a:chExt cx="568325" cy="590550"/>
            </a:xfrm>
          </p:grpSpPr>
          <p:sp>
            <p:nvSpPr>
              <p:cNvPr id="202"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203"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204"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205"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11040892" y="261659"/>
            <a:ext cx="1052815" cy="914400"/>
            <a:chOff x="22104809" y="523317"/>
            <a:chExt cx="2107825" cy="1828800"/>
          </a:xfrm>
        </p:grpSpPr>
        <p:sp>
          <p:nvSpPr>
            <p:cNvPr id="198" name="Oval 197"/>
            <p:cNvSpPr>
              <a:spLocks noChangeAspect="1"/>
            </p:cNvSpPr>
            <p:nvPr/>
          </p:nvSpPr>
          <p:spPr>
            <a:xfrm>
              <a:off x="2224567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9" name="Group 198"/>
            <p:cNvGrpSpPr>
              <a:grpSpLocks noChangeAspect="1"/>
            </p:cNvGrpSpPr>
            <p:nvPr/>
          </p:nvGrpSpPr>
          <p:grpSpPr>
            <a:xfrm>
              <a:off x="22358554" y="719135"/>
              <a:ext cx="290459" cy="290119"/>
              <a:chOff x="9813921" y="4686505"/>
              <a:chExt cx="1144341" cy="1143000"/>
            </a:xfrm>
          </p:grpSpPr>
          <p:sp>
            <p:nvSpPr>
              <p:cNvPr id="268"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269" name="image42.png"/>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219" name="Group 218"/>
            <p:cNvGrpSpPr>
              <a:grpSpLocks noChangeAspect="1"/>
            </p:cNvGrpSpPr>
            <p:nvPr/>
          </p:nvGrpSpPr>
          <p:grpSpPr>
            <a:xfrm>
              <a:off x="23518393" y="1764182"/>
              <a:ext cx="290119" cy="290119"/>
              <a:chOff x="15956761" y="7275716"/>
              <a:chExt cx="914400" cy="914400"/>
            </a:xfrm>
          </p:grpSpPr>
          <p:sp>
            <p:nvSpPr>
              <p:cNvPr id="266"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sp>
            <p:nvSpPr>
              <p:cNvPr id="267"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20" name="Group 219"/>
            <p:cNvGrpSpPr>
              <a:grpSpLocks noChangeAspect="1"/>
            </p:cNvGrpSpPr>
            <p:nvPr/>
          </p:nvGrpSpPr>
          <p:grpSpPr>
            <a:xfrm>
              <a:off x="22284249" y="1772383"/>
              <a:ext cx="289904" cy="289867"/>
              <a:chOff x="9430813" y="8581487"/>
              <a:chExt cx="1133009" cy="1132864"/>
            </a:xfrm>
          </p:grpSpPr>
          <p:sp>
            <p:nvSpPr>
              <p:cNvPr id="264"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5"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21" name="Group 220"/>
            <p:cNvGrpSpPr>
              <a:grpSpLocks noChangeAspect="1"/>
            </p:cNvGrpSpPr>
            <p:nvPr/>
          </p:nvGrpSpPr>
          <p:grpSpPr>
            <a:xfrm>
              <a:off x="23618198" y="1068607"/>
              <a:ext cx="594436" cy="594360"/>
              <a:chOff x="16566895" y="10691701"/>
              <a:chExt cx="1142154" cy="1142008"/>
            </a:xfrm>
          </p:grpSpPr>
          <p:sp>
            <p:nvSpPr>
              <p:cNvPr id="262"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263"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222" name="Shape 1114"/>
            <p:cNvSpPr/>
            <p:nvPr/>
          </p:nvSpPr>
          <p:spPr>
            <a:xfrm>
              <a:off x="2290542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223" name="Group 222"/>
            <p:cNvGrpSpPr>
              <a:grpSpLocks noChangeAspect="1"/>
            </p:cNvGrpSpPr>
            <p:nvPr/>
          </p:nvGrpSpPr>
          <p:grpSpPr>
            <a:xfrm>
              <a:off x="22918425" y="2073312"/>
              <a:ext cx="266944" cy="266909"/>
              <a:chOff x="17759408" y="2959111"/>
              <a:chExt cx="1756810" cy="1756581"/>
            </a:xfrm>
            <a:noFill/>
          </p:grpSpPr>
          <p:sp>
            <p:nvSpPr>
              <p:cNvPr id="259"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260"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261"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224" name="Group 223"/>
            <p:cNvGrpSpPr>
              <a:grpSpLocks noChangeAspect="1"/>
            </p:cNvGrpSpPr>
            <p:nvPr/>
          </p:nvGrpSpPr>
          <p:grpSpPr>
            <a:xfrm>
              <a:off x="22904862" y="523317"/>
              <a:ext cx="290459" cy="290119"/>
              <a:chOff x="11838745" y="3905623"/>
              <a:chExt cx="1144341" cy="1143000"/>
            </a:xfrm>
          </p:grpSpPr>
          <p:sp>
            <p:nvSpPr>
              <p:cNvPr id="253"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254" name="Group 253"/>
              <p:cNvGrpSpPr/>
              <p:nvPr/>
            </p:nvGrpSpPr>
            <p:grpSpPr>
              <a:xfrm>
                <a:off x="12085261" y="4135648"/>
                <a:ext cx="688937" cy="719013"/>
                <a:chOff x="12085261" y="4135648"/>
                <a:chExt cx="688937" cy="719013"/>
              </a:xfrm>
            </p:grpSpPr>
            <p:grpSp>
              <p:nvGrpSpPr>
                <p:cNvPr id="255" name="Group 254"/>
                <p:cNvGrpSpPr>
                  <a:grpSpLocks noChangeAspect="1"/>
                </p:cNvGrpSpPr>
                <p:nvPr/>
              </p:nvGrpSpPr>
              <p:grpSpPr>
                <a:xfrm>
                  <a:off x="12085261" y="4135648"/>
                  <a:ext cx="688937" cy="682951"/>
                  <a:chOff x="4056063" y="6008688"/>
                  <a:chExt cx="182562" cy="180975"/>
                </a:xfrm>
              </p:grpSpPr>
              <p:sp>
                <p:nvSpPr>
                  <p:cNvPr id="257"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258"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56"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5" name="Group 224"/>
            <p:cNvGrpSpPr>
              <a:grpSpLocks noChangeAspect="1"/>
            </p:cNvGrpSpPr>
            <p:nvPr/>
          </p:nvGrpSpPr>
          <p:grpSpPr>
            <a:xfrm>
              <a:off x="23472548" y="719135"/>
              <a:ext cx="290459" cy="290119"/>
              <a:chOff x="13841925" y="4677102"/>
              <a:chExt cx="1144341" cy="1143000"/>
            </a:xfrm>
          </p:grpSpPr>
          <p:sp>
            <p:nvSpPr>
              <p:cNvPr id="247"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248" name="Group 247"/>
              <p:cNvGrpSpPr/>
              <p:nvPr/>
            </p:nvGrpSpPr>
            <p:grpSpPr>
              <a:xfrm>
                <a:off x="13999731" y="4876583"/>
                <a:ext cx="786394" cy="786372"/>
                <a:chOff x="14284301" y="5034157"/>
                <a:chExt cx="786394" cy="786372"/>
              </a:xfrm>
            </p:grpSpPr>
            <p:sp>
              <p:nvSpPr>
                <p:cNvPr id="249"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250"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251"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252"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226" name="Group 225"/>
            <p:cNvGrpSpPr/>
            <p:nvPr/>
          </p:nvGrpSpPr>
          <p:grpSpPr>
            <a:xfrm>
              <a:off x="22557157" y="952383"/>
              <a:ext cx="968407" cy="967273"/>
              <a:chOff x="10261154" y="5204997"/>
              <a:chExt cx="3815295" cy="3810826"/>
            </a:xfrm>
          </p:grpSpPr>
          <p:sp>
            <p:nvSpPr>
              <p:cNvPr id="232"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233" name="Group 232"/>
              <p:cNvGrpSpPr/>
              <p:nvPr/>
            </p:nvGrpSpPr>
            <p:grpSpPr>
              <a:xfrm>
                <a:off x="10795629" y="6172064"/>
                <a:ext cx="2746345" cy="1876692"/>
                <a:chOff x="10795629" y="6279632"/>
                <a:chExt cx="2746345" cy="1876692"/>
              </a:xfrm>
            </p:grpSpPr>
            <p:grpSp>
              <p:nvGrpSpPr>
                <p:cNvPr id="234" name="Group 334"/>
                <p:cNvGrpSpPr/>
                <p:nvPr/>
              </p:nvGrpSpPr>
              <p:grpSpPr>
                <a:xfrm>
                  <a:off x="10795629" y="6279632"/>
                  <a:ext cx="2746345" cy="929140"/>
                  <a:chOff x="0" y="0"/>
                  <a:chExt cx="2745984" cy="929137"/>
                </a:xfrm>
                <a:solidFill>
                  <a:schemeClr val="bg1"/>
                </a:solidFill>
              </p:grpSpPr>
              <p:sp>
                <p:nvSpPr>
                  <p:cNvPr id="240"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241"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242"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243"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244"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245"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246"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235" name="Group 326"/>
                <p:cNvGrpSpPr/>
                <p:nvPr/>
              </p:nvGrpSpPr>
              <p:grpSpPr>
                <a:xfrm>
                  <a:off x="11235407" y="7279312"/>
                  <a:ext cx="1866789" cy="877012"/>
                  <a:chOff x="0" y="0"/>
                  <a:chExt cx="2029469" cy="953561"/>
                </a:xfrm>
                <a:solidFill>
                  <a:srgbClr val="FFFFFF"/>
                </a:solidFill>
              </p:grpSpPr>
              <p:sp>
                <p:nvSpPr>
                  <p:cNvPr id="236"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237"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238"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239"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227" name="Group 226"/>
            <p:cNvGrpSpPr/>
            <p:nvPr/>
          </p:nvGrpSpPr>
          <p:grpSpPr>
            <a:xfrm>
              <a:off x="22104809" y="1224426"/>
              <a:ext cx="290119" cy="290119"/>
              <a:chOff x="7728296" y="6647665"/>
              <a:chExt cx="1367839" cy="1367839"/>
            </a:xfrm>
          </p:grpSpPr>
          <p:sp>
            <p:nvSpPr>
              <p:cNvPr id="228"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229" name="Group 228"/>
              <p:cNvGrpSpPr/>
              <p:nvPr/>
            </p:nvGrpSpPr>
            <p:grpSpPr>
              <a:xfrm>
                <a:off x="7948854" y="6858000"/>
                <a:ext cx="816030" cy="820374"/>
                <a:chOff x="15893563" y="7396538"/>
                <a:chExt cx="1062193" cy="1067845"/>
              </a:xfrm>
              <a:solidFill>
                <a:srgbClr val="FFFFFF"/>
              </a:solidFill>
            </p:grpSpPr>
            <p:sp>
              <p:nvSpPr>
                <p:cNvPr id="230"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31"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414706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Turnkey developer portal</a:t>
            </a:r>
          </a:p>
          <a:p>
            <a:endParaRPr lang="en-US" dirty="0"/>
          </a:p>
        </p:txBody>
      </p:sp>
      <p:sp>
        <p:nvSpPr>
          <p:cNvPr id="4" name="Title 3"/>
          <p:cNvSpPr>
            <a:spLocks noGrp="1"/>
          </p:cNvSpPr>
          <p:nvPr>
            <p:ph type="title"/>
          </p:nvPr>
        </p:nvSpPr>
        <p:spPr/>
        <p:txBody>
          <a:bodyPr/>
          <a:lstStyle/>
          <a:p>
            <a:r>
              <a:rPr lang="en-US" dirty="0" smtClean="0"/>
              <a:t>Make it easy for developers to use your APIs</a:t>
            </a:r>
            <a:endParaRPr lang="en-US" dirty="0"/>
          </a:p>
        </p:txBody>
      </p:sp>
      <p:sp>
        <p:nvSpPr>
          <p:cNvPr id="9" name="Slide Number Placeholder 8"/>
          <p:cNvSpPr>
            <a:spLocks noGrp="1"/>
          </p:cNvSpPr>
          <p:nvPr>
            <p:ph type="sldNum" sz="quarter" idx="4"/>
          </p:nvPr>
        </p:nvSpPr>
        <p:spPr/>
        <p:txBody>
          <a:bodyPr/>
          <a:lstStyle/>
          <a:p>
            <a:fld id="{B9CF2066-C172-C043-9656-E2597F9B5BE6}" type="slidenum">
              <a:rPr lang="en-US" smtClean="0"/>
              <a:pPr/>
              <a:t>22</a:t>
            </a:fld>
            <a:endParaRPr lang="en-US" dirty="0"/>
          </a:p>
        </p:txBody>
      </p:sp>
      <p:sp>
        <p:nvSpPr>
          <p:cNvPr id="7" name="Footer Placeholder 6"/>
          <p:cNvSpPr>
            <a:spLocks noGrp="1"/>
          </p:cNvSpPr>
          <p:nvPr>
            <p:ph type="ftr" sz="quarter" idx="3"/>
          </p:nvPr>
        </p:nvSpPr>
        <p:spPr/>
        <p:txBody>
          <a:bodyPr/>
          <a:lstStyle/>
          <a:p>
            <a:r>
              <a:rPr lang="en-US" dirty="0" smtClean="0"/>
              <a:t>©2015 Apigee. All Rights Reserved. </a:t>
            </a:r>
            <a:endParaRPr lang="en-US" dirty="0"/>
          </a:p>
        </p:txBody>
      </p:sp>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8700" y="1487414"/>
            <a:ext cx="2748856" cy="1911282"/>
          </a:xfrm>
          <a:prstGeom prst="rect">
            <a:avLst/>
          </a:prstGeom>
          <a:ln w="3175" cmpd="sng">
            <a:solidFill>
              <a:schemeClr val="bg1">
                <a:lumMod val="75000"/>
              </a:schemeClr>
            </a:solidFill>
          </a:ln>
          <a:effectLst>
            <a:outerShdw blurRad="53975" dist="101600" dir="2700000" algn="tl" rotWithShape="0">
              <a:srgbClr val="000000">
                <a:alpha val="43000"/>
              </a:srgbClr>
            </a:outerShdw>
          </a:effectLst>
        </p:spPr>
      </p:pic>
      <p:sp>
        <p:nvSpPr>
          <p:cNvPr id="54" name="CallOut : QuickPrints"/>
          <p:cNvSpPr txBox="1"/>
          <p:nvPr/>
        </p:nvSpPr>
        <p:spPr>
          <a:xfrm>
            <a:off x="947694" y="4231502"/>
            <a:ext cx="2080393" cy="605970"/>
          </a:xfrm>
          <a:prstGeom prst="rect">
            <a:avLst/>
          </a:prstGeom>
          <a:noFill/>
          <a:ln>
            <a:noFill/>
          </a:ln>
        </p:spPr>
        <p:txBody>
          <a:bodyPr wrap="square" lIns="17116" tIns="17116" rIns="17116" bIns="34241" rtlCol="0" anchor="t">
            <a:spAutoFit/>
          </a:bodyPr>
          <a:lstStyle/>
          <a:p>
            <a:pPr algn="l"/>
            <a:r>
              <a:rPr lang="en-US" sz="1800" b="1" dirty="0">
                <a:solidFill>
                  <a:srgbClr val="5A5A5A"/>
                </a:solidFill>
              </a:rPr>
              <a:t>Automatic or manual registration</a:t>
            </a:r>
          </a:p>
        </p:txBody>
      </p:sp>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9670" y="2754345"/>
            <a:ext cx="2678852" cy="2242540"/>
          </a:xfrm>
          <a:prstGeom prst="rect">
            <a:avLst/>
          </a:prstGeom>
          <a:ln>
            <a:solidFill>
              <a:schemeClr val="bg1">
                <a:lumMod val="75000"/>
              </a:schemeClr>
            </a:solidFill>
          </a:ln>
          <a:effectLst>
            <a:outerShdw blurRad="53975" dist="101600" dir="2700000" algn="tl" rotWithShape="0">
              <a:srgbClr val="000000">
                <a:alpha val="43000"/>
              </a:srgbClr>
            </a:outerShdw>
          </a:effectLst>
        </p:spPr>
      </p:pic>
      <p:sp>
        <p:nvSpPr>
          <p:cNvPr id="56" name="CallOut : QuickPrints"/>
          <p:cNvSpPr txBox="1"/>
          <p:nvPr/>
        </p:nvSpPr>
        <p:spPr>
          <a:xfrm>
            <a:off x="6864516" y="4232095"/>
            <a:ext cx="1647009" cy="605970"/>
          </a:xfrm>
          <a:prstGeom prst="rect">
            <a:avLst/>
          </a:prstGeom>
          <a:noFill/>
          <a:ln>
            <a:noFill/>
          </a:ln>
        </p:spPr>
        <p:txBody>
          <a:bodyPr wrap="square" lIns="17116" tIns="17116" rIns="17116" bIns="34241" rtlCol="0" anchor="t">
            <a:spAutoFit/>
          </a:bodyPr>
          <a:lstStyle/>
          <a:p>
            <a:pPr algn="l"/>
            <a:r>
              <a:rPr lang="en-US" sz="1800" b="1" dirty="0">
                <a:solidFill>
                  <a:srgbClr val="5A5A5A"/>
                </a:solidFill>
              </a:rPr>
              <a:t>Self-service app key requests</a:t>
            </a:r>
          </a:p>
        </p:txBody>
      </p:sp>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75545" y="1495893"/>
            <a:ext cx="3358356" cy="2579079"/>
          </a:xfrm>
          <a:prstGeom prst="rect">
            <a:avLst/>
          </a:prstGeom>
          <a:ln>
            <a:solidFill>
              <a:schemeClr val="bg1">
                <a:lumMod val="75000"/>
              </a:schemeClr>
            </a:solidFill>
          </a:ln>
          <a:effectLst>
            <a:outerShdw blurRad="53975" dist="88900" dir="2700000" algn="tl" rotWithShape="0">
              <a:srgbClr val="000000">
                <a:alpha val="43000"/>
              </a:srgbClr>
            </a:outerShdw>
          </a:effectLst>
        </p:spPr>
      </p:pic>
      <p:sp>
        <p:nvSpPr>
          <p:cNvPr id="58" name="CallOut : QuickPrints"/>
          <p:cNvSpPr txBox="1"/>
          <p:nvPr/>
        </p:nvSpPr>
        <p:spPr>
          <a:xfrm>
            <a:off x="9016529" y="4498521"/>
            <a:ext cx="2201757" cy="328971"/>
          </a:xfrm>
          <a:prstGeom prst="rect">
            <a:avLst/>
          </a:prstGeom>
          <a:noFill/>
          <a:ln>
            <a:noFill/>
          </a:ln>
        </p:spPr>
        <p:txBody>
          <a:bodyPr wrap="square" lIns="17116" tIns="17116" rIns="17116" bIns="34241" rtlCol="0" anchor="t">
            <a:spAutoFit/>
          </a:bodyPr>
          <a:lstStyle/>
          <a:p>
            <a:pPr algn="l"/>
            <a:r>
              <a:rPr lang="en-US" sz="1800" b="1" dirty="0">
                <a:solidFill>
                  <a:srgbClr val="5A5A5A"/>
                </a:solidFill>
              </a:rPr>
              <a:t>Self-documenting</a:t>
            </a:r>
          </a:p>
        </p:txBody>
      </p:sp>
      <p:cxnSp>
        <p:nvCxnSpPr>
          <p:cNvPr id="60" name="Straight Connector 59"/>
          <p:cNvCxnSpPr/>
          <p:nvPr/>
        </p:nvCxnSpPr>
        <p:spPr>
          <a:xfrm flipH="1" flipV="1">
            <a:off x="8460355" y="3398701"/>
            <a:ext cx="772805" cy="962683"/>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471538" y="4431033"/>
            <a:ext cx="1224258" cy="0"/>
          </a:xfrm>
          <a:prstGeom prst="line">
            <a:avLst/>
          </a:prstGeom>
          <a:ln w="12700" cmpd="sng">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072173" y="3031575"/>
            <a:ext cx="756020" cy="1137966"/>
          </a:xfrm>
          <a:prstGeom prst="line">
            <a:avLst/>
          </a:prstGeom>
          <a:ln w="1270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Shape 1990"/>
          <p:cNvSpPr/>
          <p:nvPr/>
        </p:nvSpPr>
        <p:spPr>
          <a:xfrm>
            <a:off x="5290432" y="1169596"/>
            <a:ext cx="4393079" cy="1261926"/>
          </a:xfrm>
          <a:prstGeom prst="rect">
            <a:avLst/>
          </a:prstGeom>
          <a:solidFill>
            <a:srgbClr val="FFFFFF">
              <a:alpha val="90048"/>
            </a:srgbClr>
          </a:solidFill>
          <a:ln w="25400">
            <a:solidFill>
              <a:srgbClr val="66635F">
                <a:alpha val="90048"/>
              </a:srgbClr>
            </a:solidFill>
            <a:miter lim="400000"/>
          </a:ln>
          <a:effectLst>
            <a:outerShdw blurRad="276225" dist="88900" algn="tl" rotWithShape="0">
              <a:srgbClr val="000000">
                <a:alpha val="34000"/>
              </a:srgbClr>
            </a:outerShdw>
          </a:effectLst>
          <a:extLst>
            <a:ext uri="{C572A759-6A51-4108-AA02-DFA0A04FC94B}">
              <ma14:wrappingTextBoxFlag xmlns:ma14="http://schemas.microsoft.com/office/mac/drawingml/2011/main" val="1"/>
            </a:ext>
          </a:extLst>
        </p:spPr>
        <p:txBody>
          <a:bodyPr wrap="square" lIns="91261" tIns="91261" rIns="91261" bIns="91261" anchor="ctr">
            <a:spAutoFit/>
          </a:bodyPr>
          <a:lstStyle/>
          <a:p>
            <a:pPr defTabSz="456325">
              <a:defRPr sz="1800" spc="0">
                <a:solidFill>
                  <a:srgbClr val="000000"/>
                </a:solidFill>
              </a:defRPr>
            </a:pPr>
            <a:r>
              <a:rPr lang="en-US" sz="2000" dirty="0">
                <a:solidFill>
                  <a:srgbClr val="D93E2B"/>
                </a:solidFill>
                <a:latin typeface="Helvetica Neue Light"/>
                <a:cs typeface="Helvetica Neue Light"/>
                <a:sym typeface="Helvetica"/>
              </a:rPr>
              <a:t>“Reduced time to first app from</a:t>
            </a:r>
          </a:p>
          <a:p>
            <a:pPr defTabSz="456325">
              <a:defRPr sz="1800" spc="0">
                <a:solidFill>
                  <a:srgbClr val="000000"/>
                </a:solidFill>
              </a:defRPr>
            </a:pPr>
            <a:r>
              <a:rPr lang="en-US" sz="2000" dirty="0">
                <a:solidFill>
                  <a:srgbClr val="D93E2B"/>
                </a:solidFill>
                <a:latin typeface="Helvetica Neue Light"/>
                <a:cs typeface="Helvetica Neue Light"/>
                <a:sym typeface="Helvetica"/>
              </a:rPr>
              <a:t>4 weeks to 6 hours.”</a:t>
            </a:r>
          </a:p>
          <a:p>
            <a:pPr defTabSz="456325">
              <a:defRPr sz="1800" spc="0">
                <a:solidFill>
                  <a:srgbClr val="000000"/>
                </a:solidFill>
              </a:defRPr>
            </a:pPr>
            <a:r>
              <a:rPr sz="1500" dirty="0">
                <a:solidFill>
                  <a:srgbClr val="414141"/>
                </a:solidFill>
                <a:latin typeface="Helvetica Neue Light"/>
                <a:cs typeface="Helvetica Neue Light"/>
                <a:sym typeface="Helvetica"/>
              </a:rPr>
              <a:t>	</a:t>
            </a:r>
          </a:p>
          <a:p>
            <a:pPr algn="r" defTabSz="456325">
              <a:defRPr sz="1800" spc="0">
                <a:solidFill>
                  <a:srgbClr val="000000"/>
                </a:solidFill>
              </a:defRPr>
            </a:pPr>
            <a:r>
              <a:rPr lang="en-US" sz="1500" dirty="0">
                <a:solidFill>
                  <a:srgbClr val="414141"/>
                </a:solidFill>
                <a:latin typeface="Helvetica Neue Light"/>
                <a:cs typeface="Helvetica Neue Light"/>
                <a:sym typeface="Helvetica"/>
              </a:rPr>
              <a:t> - Online Education Provider</a:t>
            </a:r>
            <a:endParaRPr sz="1500" dirty="0">
              <a:solidFill>
                <a:srgbClr val="414141"/>
              </a:solidFill>
              <a:latin typeface="Helvetica Neue Light"/>
              <a:cs typeface="Helvetica Neue Light"/>
              <a:sym typeface="Helvetica"/>
            </a:endParaRPr>
          </a:p>
        </p:txBody>
      </p:sp>
      <p:grpSp>
        <p:nvGrpSpPr>
          <p:cNvPr id="78" name="Group 77"/>
          <p:cNvGrpSpPr/>
          <p:nvPr/>
        </p:nvGrpSpPr>
        <p:grpSpPr>
          <a:xfrm>
            <a:off x="11044598" y="261659"/>
            <a:ext cx="942996" cy="914400"/>
            <a:chOff x="22112229" y="523317"/>
            <a:chExt cx="1887958" cy="1828800"/>
          </a:xfrm>
        </p:grpSpPr>
        <p:sp>
          <p:nvSpPr>
            <p:cNvPr id="79" name="Oval 78"/>
            <p:cNvSpPr>
              <a:spLocks noChangeAspect="1"/>
            </p:cNvSpPr>
            <p:nvPr/>
          </p:nvSpPr>
          <p:spPr>
            <a:xfrm>
              <a:off x="22253097" y="621879"/>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p:cNvGrpSpPr>
              <a:grpSpLocks noChangeAspect="1"/>
            </p:cNvGrpSpPr>
            <p:nvPr/>
          </p:nvGrpSpPr>
          <p:grpSpPr>
            <a:xfrm>
              <a:off x="22365974" y="719135"/>
              <a:ext cx="290459" cy="290119"/>
              <a:chOff x="9813921" y="4686505"/>
              <a:chExt cx="1144341" cy="1143000"/>
            </a:xfrm>
          </p:grpSpPr>
          <p:sp>
            <p:nvSpPr>
              <p:cNvPr id="137"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138" name="image42.png"/>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88" name="Group 87"/>
            <p:cNvGrpSpPr>
              <a:grpSpLocks noChangeAspect="1"/>
            </p:cNvGrpSpPr>
            <p:nvPr/>
          </p:nvGrpSpPr>
          <p:grpSpPr>
            <a:xfrm>
              <a:off x="23392767" y="1703706"/>
              <a:ext cx="594360" cy="594360"/>
              <a:chOff x="15956761" y="7275716"/>
              <a:chExt cx="914400" cy="914400"/>
            </a:xfrm>
          </p:grpSpPr>
          <p:sp>
            <p:nvSpPr>
              <p:cNvPr id="135"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FD2A00"/>
              </a:solidFill>
              <a:ln w="6120" cap="rnd">
                <a:noFill/>
                <a:round/>
                <a:headEnd/>
                <a:tailEnd/>
              </a:ln>
              <a:effectLst/>
              <a:extLst/>
            </p:spPr>
            <p:txBody>
              <a:bodyPr wrap="none" anchor="ctr"/>
              <a:lstStyle/>
              <a:p>
                <a:endParaRPr lang="en-US" dirty="0"/>
              </a:p>
            </p:txBody>
          </p:sp>
          <p:sp>
            <p:nvSpPr>
              <p:cNvPr id="136"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89" name="Group 88"/>
            <p:cNvGrpSpPr>
              <a:grpSpLocks noChangeAspect="1"/>
            </p:cNvGrpSpPr>
            <p:nvPr/>
          </p:nvGrpSpPr>
          <p:grpSpPr>
            <a:xfrm>
              <a:off x="22291669" y="1772383"/>
              <a:ext cx="289904" cy="289867"/>
              <a:chOff x="9430813" y="8581487"/>
              <a:chExt cx="1133009" cy="1132864"/>
            </a:xfrm>
          </p:grpSpPr>
          <p:sp>
            <p:nvSpPr>
              <p:cNvPr id="133"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4"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 name="Group 89"/>
            <p:cNvGrpSpPr>
              <a:grpSpLocks noChangeAspect="1"/>
            </p:cNvGrpSpPr>
            <p:nvPr/>
          </p:nvGrpSpPr>
          <p:grpSpPr>
            <a:xfrm>
              <a:off x="23710283" y="1213748"/>
              <a:ext cx="289904" cy="289867"/>
              <a:chOff x="16566895" y="10691701"/>
              <a:chExt cx="1142154" cy="1142008"/>
            </a:xfrm>
          </p:grpSpPr>
          <p:sp>
            <p:nvSpPr>
              <p:cNvPr id="131"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32"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91" name="Shape 1114"/>
            <p:cNvSpPr/>
            <p:nvPr/>
          </p:nvSpPr>
          <p:spPr>
            <a:xfrm>
              <a:off x="22912841" y="2062250"/>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92" name="Group 91"/>
            <p:cNvGrpSpPr>
              <a:grpSpLocks noChangeAspect="1"/>
            </p:cNvGrpSpPr>
            <p:nvPr/>
          </p:nvGrpSpPr>
          <p:grpSpPr>
            <a:xfrm>
              <a:off x="22925845" y="2073312"/>
              <a:ext cx="266944" cy="266909"/>
              <a:chOff x="17759408" y="2959111"/>
              <a:chExt cx="1756810" cy="1756581"/>
            </a:xfrm>
            <a:noFill/>
          </p:grpSpPr>
          <p:sp>
            <p:nvSpPr>
              <p:cNvPr id="128"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29"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30"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93" name="Group 92"/>
            <p:cNvGrpSpPr>
              <a:grpSpLocks noChangeAspect="1"/>
            </p:cNvGrpSpPr>
            <p:nvPr/>
          </p:nvGrpSpPr>
          <p:grpSpPr>
            <a:xfrm>
              <a:off x="22912282" y="523317"/>
              <a:ext cx="290459" cy="290119"/>
              <a:chOff x="11838745" y="3905623"/>
              <a:chExt cx="1144341" cy="1143000"/>
            </a:xfrm>
          </p:grpSpPr>
          <p:sp>
            <p:nvSpPr>
              <p:cNvPr id="122"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23" name="Group 122"/>
              <p:cNvGrpSpPr/>
              <p:nvPr/>
            </p:nvGrpSpPr>
            <p:grpSpPr>
              <a:xfrm>
                <a:off x="12085261" y="4135648"/>
                <a:ext cx="688937" cy="719013"/>
                <a:chOff x="12085261" y="4135648"/>
                <a:chExt cx="688937" cy="719013"/>
              </a:xfrm>
            </p:grpSpPr>
            <p:grpSp>
              <p:nvGrpSpPr>
                <p:cNvPr id="124" name="Group 123"/>
                <p:cNvGrpSpPr>
                  <a:grpSpLocks noChangeAspect="1"/>
                </p:cNvGrpSpPr>
                <p:nvPr/>
              </p:nvGrpSpPr>
              <p:grpSpPr>
                <a:xfrm>
                  <a:off x="12085261" y="4135648"/>
                  <a:ext cx="688937" cy="682951"/>
                  <a:chOff x="4056063" y="6008688"/>
                  <a:chExt cx="182562" cy="180975"/>
                </a:xfrm>
              </p:grpSpPr>
              <p:sp>
                <p:nvSpPr>
                  <p:cNvPr id="126"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27"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5"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4" name="Group 93"/>
            <p:cNvGrpSpPr>
              <a:grpSpLocks noChangeAspect="1"/>
            </p:cNvGrpSpPr>
            <p:nvPr/>
          </p:nvGrpSpPr>
          <p:grpSpPr>
            <a:xfrm>
              <a:off x="23479968" y="719135"/>
              <a:ext cx="290459" cy="290119"/>
              <a:chOff x="13841925" y="4677102"/>
              <a:chExt cx="1144341" cy="1143000"/>
            </a:xfrm>
          </p:grpSpPr>
          <p:sp>
            <p:nvSpPr>
              <p:cNvPr id="116"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17" name="Group 116"/>
              <p:cNvGrpSpPr/>
              <p:nvPr/>
            </p:nvGrpSpPr>
            <p:grpSpPr>
              <a:xfrm>
                <a:off x="13999731" y="4876583"/>
                <a:ext cx="786394" cy="786372"/>
                <a:chOff x="14284301" y="5034157"/>
                <a:chExt cx="786394" cy="786372"/>
              </a:xfrm>
            </p:grpSpPr>
            <p:sp>
              <p:nvSpPr>
                <p:cNvPr id="118"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19"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20"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21"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95" name="Group 94"/>
            <p:cNvGrpSpPr/>
            <p:nvPr/>
          </p:nvGrpSpPr>
          <p:grpSpPr>
            <a:xfrm>
              <a:off x="22564577" y="952383"/>
              <a:ext cx="968407" cy="967273"/>
              <a:chOff x="10261154" y="5204997"/>
              <a:chExt cx="3815295" cy="3810826"/>
            </a:xfrm>
          </p:grpSpPr>
          <p:sp>
            <p:nvSpPr>
              <p:cNvPr id="10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102" name="Group 101"/>
              <p:cNvGrpSpPr/>
              <p:nvPr/>
            </p:nvGrpSpPr>
            <p:grpSpPr>
              <a:xfrm>
                <a:off x="10795629" y="6172064"/>
                <a:ext cx="2746345" cy="1876692"/>
                <a:chOff x="10795629" y="6279632"/>
                <a:chExt cx="2746345" cy="1876692"/>
              </a:xfrm>
            </p:grpSpPr>
            <p:grpSp>
              <p:nvGrpSpPr>
                <p:cNvPr id="103" name="Group 334"/>
                <p:cNvGrpSpPr/>
                <p:nvPr/>
              </p:nvGrpSpPr>
              <p:grpSpPr>
                <a:xfrm>
                  <a:off x="10795629" y="6279632"/>
                  <a:ext cx="2746345" cy="929140"/>
                  <a:chOff x="0" y="0"/>
                  <a:chExt cx="2745984" cy="929137"/>
                </a:xfrm>
                <a:solidFill>
                  <a:schemeClr val="bg1"/>
                </a:solidFill>
              </p:grpSpPr>
              <p:sp>
                <p:nvSpPr>
                  <p:cNvPr id="10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1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1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1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1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104" name="Group 326"/>
                <p:cNvGrpSpPr/>
                <p:nvPr/>
              </p:nvGrpSpPr>
              <p:grpSpPr>
                <a:xfrm>
                  <a:off x="11235407" y="7279312"/>
                  <a:ext cx="1866789" cy="877012"/>
                  <a:chOff x="0" y="0"/>
                  <a:chExt cx="2029469" cy="953561"/>
                </a:xfrm>
                <a:solidFill>
                  <a:srgbClr val="FFFFFF"/>
                </a:solidFill>
              </p:grpSpPr>
              <p:sp>
                <p:nvSpPr>
                  <p:cNvPr id="10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0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0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0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96" name="Group 95"/>
            <p:cNvGrpSpPr/>
            <p:nvPr/>
          </p:nvGrpSpPr>
          <p:grpSpPr>
            <a:xfrm>
              <a:off x="22112229" y="1224426"/>
              <a:ext cx="290119" cy="290119"/>
              <a:chOff x="7728296" y="6647665"/>
              <a:chExt cx="1367839" cy="1367839"/>
            </a:xfrm>
          </p:grpSpPr>
          <p:sp>
            <p:nvSpPr>
              <p:cNvPr id="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rgbClr val="7F7F7F"/>
              </a:solidFill>
              <a:ln w="6120" cap="rnd">
                <a:noFill/>
                <a:round/>
                <a:headEnd/>
                <a:tailEnd/>
              </a:ln>
              <a:effectLst/>
              <a:extLst/>
            </p:spPr>
            <p:txBody>
              <a:bodyPr wrap="none" anchor="ctr"/>
              <a:lstStyle/>
              <a:p>
                <a:endParaRPr lang="en-US" dirty="0"/>
              </a:p>
            </p:txBody>
          </p:sp>
          <p:grpSp>
            <p:nvGrpSpPr>
              <p:cNvPr id="98" name="Group 97"/>
              <p:cNvGrpSpPr/>
              <p:nvPr/>
            </p:nvGrpSpPr>
            <p:grpSpPr>
              <a:xfrm>
                <a:off x="7948854" y="6858000"/>
                <a:ext cx="816030" cy="820374"/>
                <a:chOff x="15893563" y="7396538"/>
                <a:chExt cx="1062193" cy="1067845"/>
              </a:xfrm>
              <a:solidFill>
                <a:srgbClr val="FFFFFF"/>
              </a:solidFill>
            </p:grpSpPr>
            <p:sp>
              <p:nvSpPr>
                <p:cNvPr id="99" name="Freeform 98"/>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00" name="Freeform 99"/>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266393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4"/>
          <p:cNvSpPr>
            <a:spLocks noGrp="1"/>
          </p:cNvSpPr>
          <p:nvPr>
            <p:ph type="body" sz="quarter" idx="10"/>
          </p:nvPr>
        </p:nvSpPr>
        <p:spPr/>
        <p:txBody>
          <a:bodyPr/>
          <a:lstStyle/>
          <a:p>
            <a:r>
              <a:rPr lang="en-US" dirty="0" smtClean="0"/>
              <a:t>Complete visibility– from app end to backend</a:t>
            </a:r>
          </a:p>
          <a:p>
            <a:r>
              <a:rPr lang="en-US" dirty="0"/>
              <a:t>Automatically and continuously collect all data about your API traffic out of the </a:t>
            </a:r>
            <a:r>
              <a:rPr lang="en-US" dirty="0" smtClean="0"/>
              <a:t>box</a:t>
            </a:r>
          </a:p>
          <a:p>
            <a:endParaRPr lang="en-US" dirty="0"/>
          </a:p>
        </p:txBody>
      </p:sp>
      <p:sp>
        <p:nvSpPr>
          <p:cNvPr id="2" name="Title 1"/>
          <p:cNvSpPr>
            <a:spLocks noGrp="1"/>
          </p:cNvSpPr>
          <p:nvPr>
            <p:ph type="title"/>
          </p:nvPr>
        </p:nvSpPr>
        <p:spPr/>
        <p:txBody>
          <a:bodyPr/>
          <a:lstStyle/>
          <a:p>
            <a:r>
              <a:rPr lang="en-US" dirty="0" smtClean="0"/>
              <a:t>Gain visibility into the entire digital value chain</a:t>
            </a:r>
            <a:endParaRPr lang="en-US" dirty="0"/>
          </a:p>
        </p:txBody>
      </p:sp>
      <p:sp>
        <p:nvSpPr>
          <p:cNvPr id="82" name="Slide Number Placeholder 81"/>
          <p:cNvSpPr>
            <a:spLocks noGrp="1"/>
          </p:cNvSpPr>
          <p:nvPr>
            <p:ph type="sldNum" sz="quarter" idx="4"/>
          </p:nvPr>
        </p:nvSpPr>
        <p:spPr/>
        <p:txBody>
          <a:bodyPr/>
          <a:lstStyle/>
          <a:p>
            <a:fld id="{B9CF2066-C172-C043-9656-E2597F9B5BE6}" type="slidenum">
              <a:rPr lang="en-US" smtClean="0"/>
              <a:pPr/>
              <a:t>23</a:t>
            </a:fld>
            <a:endParaRPr lang="en-US" dirty="0"/>
          </a:p>
        </p:txBody>
      </p:sp>
      <p:sp>
        <p:nvSpPr>
          <p:cNvPr id="81" name="Footer Placeholder 80"/>
          <p:cNvSpPr>
            <a:spLocks noGrp="1"/>
          </p:cNvSpPr>
          <p:nvPr>
            <p:ph type="ftr" sz="quarter" idx="3"/>
          </p:nvPr>
        </p:nvSpPr>
        <p:spPr/>
        <p:txBody>
          <a:bodyPr/>
          <a:lstStyle/>
          <a:p>
            <a:r>
              <a:rPr lang="en-US" dirty="0" smtClean="0"/>
              <a:t>©2015 Apigee. All Rights Reserved. </a:t>
            </a:r>
            <a:endParaRPr lang="en-US" dirty="0"/>
          </a:p>
        </p:txBody>
      </p:sp>
      <p:sp>
        <p:nvSpPr>
          <p:cNvPr id="8" name="Isosceles Triangle 7"/>
          <p:cNvSpPr/>
          <p:nvPr/>
        </p:nvSpPr>
        <p:spPr>
          <a:xfrm>
            <a:off x="3841083" y="2043899"/>
            <a:ext cx="4415225" cy="829763"/>
          </a:xfrm>
          <a:prstGeom prst="triangle">
            <a:avLst>
              <a:gd name="adj" fmla="val 50667"/>
            </a:avLst>
          </a:prstGeom>
          <a:gradFill flip="none" rotWithShape="1">
            <a:gsLst>
              <a:gs pos="0">
                <a:schemeClr val="tx2">
                  <a:alpha val="16000"/>
                </a:schemeClr>
              </a:gs>
              <a:gs pos="100000">
                <a:schemeClr val="bg1">
                  <a:alpha val="54000"/>
                </a:schemeClr>
              </a:gs>
            </a:gsLst>
            <a:lin ang="576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41070" tIns="20535" rIns="41070" bIns="20535" rtlCol="0" anchor="ctr"/>
          <a:lstStyle/>
          <a:p>
            <a:pPr algn="ctr"/>
            <a:endParaRPr lang="en-US" sz="1000" spc="-15" dirty="0">
              <a:solidFill>
                <a:prstClr val="white"/>
              </a:solidFill>
              <a:latin typeface="Helvetica Neue Light"/>
              <a:cs typeface="Helvetica Neue Light"/>
            </a:endParaRPr>
          </a:p>
        </p:txBody>
      </p:sp>
      <p:sp>
        <p:nvSpPr>
          <p:cNvPr id="11" name="TextBox 10"/>
          <p:cNvSpPr txBox="1"/>
          <p:nvPr/>
        </p:nvSpPr>
        <p:spPr>
          <a:xfrm>
            <a:off x="6920942" y="3514727"/>
            <a:ext cx="2464491" cy="318558"/>
          </a:xfrm>
          <a:prstGeom prst="rect">
            <a:avLst/>
          </a:prstGeom>
          <a:noFill/>
        </p:spPr>
        <p:txBody>
          <a:bodyPr wrap="square" lIns="41070" tIns="20535" rIns="41070" bIns="20535" rtlCol="0">
            <a:spAutoFit/>
          </a:bodyPr>
          <a:lstStyle/>
          <a:p>
            <a:pPr algn="ctr"/>
            <a:r>
              <a:rPr lang="en-US" sz="1800" spc="-15" dirty="0">
                <a:latin typeface="Helvetica Neue Light"/>
                <a:cs typeface="Helvetica Neue Light"/>
              </a:rPr>
              <a:t>API Analytics</a:t>
            </a:r>
          </a:p>
        </p:txBody>
      </p:sp>
      <p:sp>
        <p:nvSpPr>
          <p:cNvPr id="13" name="TextBox 12"/>
          <p:cNvSpPr txBox="1"/>
          <p:nvPr/>
        </p:nvSpPr>
        <p:spPr>
          <a:xfrm>
            <a:off x="4895157" y="3514727"/>
            <a:ext cx="2376935" cy="318558"/>
          </a:xfrm>
          <a:prstGeom prst="rect">
            <a:avLst/>
          </a:prstGeom>
          <a:noFill/>
        </p:spPr>
        <p:txBody>
          <a:bodyPr wrap="square" lIns="41070" tIns="20535" rIns="41070" bIns="20535" rtlCol="0">
            <a:spAutoFit/>
          </a:bodyPr>
          <a:lstStyle/>
          <a:p>
            <a:pPr algn="ctr"/>
            <a:r>
              <a:rPr lang="en-US" sz="1800" spc="-15" dirty="0">
                <a:latin typeface="Helvetica Neue Light"/>
                <a:cs typeface="Helvetica Neue Light"/>
              </a:rPr>
              <a:t>Developer Analytics</a:t>
            </a:r>
          </a:p>
        </p:txBody>
      </p:sp>
      <p:sp>
        <p:nvSpPr>
          <p:cNvPr id="14" name="TextBox 13"/>
          <p:cNvSpPr txBox="1"/>
          <p:nvPr/>
        </p:nvSpPr>
        <p:spPr>
          <a:xfrm>
            <a:off x="2884646" y="3514727"/>
            <a:ext cx="2423369" cy="318558"/>
          </a:xfrm>
          <a:prstGeom prst="rect">
            <a:avLst/>
          </a:prstGeom>
          <a:noFill/>
        </p:spPr>
        <p:txBody>
          <a:bodyPr wrap="square" lIns="41070" tIns="20535" rIns="41070" bIns="20535" rtlCol="0">
            <a:spAutoFit/>
          </a:bodyPr>
          <a:lstStyle/>
          <a:p>
            <a:pPr algn="ctr"/>
            <a:r>
              <a:rPr lang="en-US" sz="1800" spc="-15" dirty="0">
                <a:latin typeface="Helvetica Neue Light"/>
                <a:cs typeface="Helvetica Neue Light"/>
              </a:rPr>
              <a:t>App Analytics</a:t>
            </a:r>
          </a:p>
        </p:txBody>
      </p:sp>
      <p:sp>
        <p:nvSpPr>
          <p:cNvPr id="21" name="Text Placeholder 2"/>
          <p:cNvSpPr txBox="1">
            <a:spLocks/>
          </p:cNvSpPr>
          <p:nvPr/>
        </p:nvSpPr>
        <p:spPr>
          <a:xfrm flipH="1">
            <a:off x="1052195" y="3547959"/>
            <a:ext cx="2376935" cy="314749"/>
          </a:xfrm>
          <a:prstGeom prst="rect">
            <a:avLst/>
          </a:prstGeom>
        </p:spPr>
        <p:txBody>
          <a:bodyPr lIns="45620" tIns="22815" rIns="45620" bIns="22815" anchor="t">
            <a:normAutofit fontScale="550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15" dirty="0">
                <a:solidFill>
                  <a:schemeClr val="tx1">
                    <a:lumMod val="50000"/>
                  </a:schemeClr>
                </a:solidFill>
                <a:latin typeface="Helvetica Neue Light"/>
                <a:cs typeface="Helvetica Neue Light"/>
              </a:rPr>
              <a:t>User</a:t>
            </a:r>
          </a:p>
        </p:txBody>
      </p:sp>
      <p:sp>
        <p:nvSpPr>
          <p:cNvPr id="25" name="Text Placeholder 2"/>
          <p:cNvSpPr txBox="1">
            <a:spLocks/>
          </p:cNvSpPr>
          <p:nvPr/>
        </p:nvSpPr>
        <p:spPr>
          <a:xfrm flipH="1">
            <a:off x="8919295" y="3514731"/>
            <a:ext cx="2376935" cy="314749"/>
          </a:xfrm>
          <a:prstGeom prst="rect">
            <a:avLst/>
          </a:prstGeom>
        </p:spPr>
        <p:txBody>
          <a:bodyPr lIns="45620" tIns="22815" rIns="45620" bIns="22815"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pc="-15" dirty="0">
                <a:solidFill>
                  <a:srgbClr val="5A5A5A"/>
                </a:solidFill>
                <a:latin typeface="Helvetica Neue Light"/>
                <a:cs typeface="Helvetica Neue Light"/>
              </a:rPr>
              <a:t>Backend</a:t>
            </a:r>
          </a:p>
        </p:txBody>
      </p:sp>
      <p:sp>
        <p:nvSpPr>
          <p:cNvPr id="26" name="TextBox 25"/>
          <p:cNvSpPr txBox="1"/>
          <p:nvPr/>
        </p:nvSpPr>
        <p:spPr>
          <a:xfrm>
            <a:off x="7512992" y="3914779"/>
            <a:ext cx="1545265" cy="1195721"/>
          </a:xfrm>
          <a:prstGeom prst="rect">
            <a:avLst/>
          </a:prstGeom>
          <a:noFill/>
        </p:spPr>
        <p:txBody>
          <a:bodyPr wrap="square" lIns="41070" tIns="20535" rIns="41070" bIns="20535" rtlCol="0">
            <a:spAutoFit/>
          </a:bodyPr>
          <a:lstStyle/>
          <a:p>
            <a:pPr marL="75572" indent="-75572">
              <a:spcBef>
                <a:spcPts val="150"/>
              </a:spcBef>
              <a:buClr>
                <a:srgbClr val="FF4300"/>
              </a:buClr>
              <a:buFont typeface="Arial"/>
              <a:buChar char="•"/>
            </a:pPr>
            <a:r>
              <a:rPr lang="en-US" sz="1000" spc="-15" dirty="0">
                <a:latin typeface="Helvetica Neue Light"/>
                <a:cs typeface="Helvetica Neue Light"/>
              </a:rPr>
              <a:t>API Traffic Patterns</a:t>
            </a:r>
          </a:p>
          <a:p>
            <a:pPr marL="75572" indent="-75572">
              <a:spcBef>
                <a:spcPts val="150"/>
              </a:spcBef>
              <a:buClr>
                <a:srgbClr val="FF4300"/>
              </a:buClr>
              <a:buFont typeface="Arial"/>
              <a:buChar char="•"/>
            </a:pPr>
            <a:r>
              <a:rPr lang="en-US" sz="1000" spc="-15" dirty="0">
                <a:latin typeface="Helvetica Neue Light"/>
                <a:cs typeface="Helvetica Neue Light"/>
              </a:rPr>
              <a:t>API Performance</a:t>
            </a:r>
          </a:p>
          <a:p>
            <a:pPr marL="75572" indent="-75572">
              <a:spcBef>
                <a:spcPts val="150"/>
              </a:spcBef>
              <a:buClr>
                <a:srgbClr val="FF4300"/>
              </a:buClr>
              <a:buFont typeface="Arial"/>
              <a:buChar char="•"/>
            </a:pPr>
            <a:r>
              <a:rPr lang="en-US" sz="1000" spc="-15" dirty="0">
                <a:latin typeface="Helvetica Neue Light"/>
                <a:cs typeface="Helvetica Neue Light"/>
              </a:rPr>
              <a:t>Geo location</a:t>
            </a:r>
          </a:p>
          <a:p>
            <a:pPr marL="75572" indent="-75572">
              <a:spcBef>
                <a:spcPts val="150"/>
              </a:spcBef>
              <a:buClr>
                <a:srgbClr val="FF4300"/>
              </a:buClr>
              <a:buFont typeface="Arial"/>
              <a:buChar char="•"/>
            </a:pPr>
            <a:r>
              <a:rPr lang="en-US" sz="1000" spc="-15" dirty="0">
                <a:latin typeface="Helvetica Neue Light"/>
                <a:cs typeface="Helvetica Neue Light"/>
              </a:rPr>
              <a:t>Anomalies</a:t>
            </a:r>
          </a:p>
          <a:p>
            <a:pPr marL="75572" indent="-75572">
              <a:spcBef>
                <a:spcPts val="150"/>
              </a:spcBef>
              <a:buClr>
                <a:srgbClr val="FF4300"/>
              </a:buClr>
              <a:buFont typeface="Arial"/>
              <a:buChar char="•"/>
            </a:pPr>
            <a:r>
              <a:rPr lang="en-US" sz="1000" spc="-15" dirty="0">
                <a:latin typeface="Helvetica Neue Light"/>
                <a:cs typeface="Helvetica Neue Light"/>
              </a:rPr>
              <a:t>Multiple metrics – traffic, response times, errors, data exchange, etc.</a:t>
            </a:r>
          </a:p>
        </p:txBody>
      </p:sp>
      <p:sp>
        <p:nvSpPr>
          <p:cNvPr id="27" name="TextBox 26"/>
          <p:cNvSpPr txBox="1"/>
          <p:nvPr/>
        </p:nvSpPr>
        <p:spPr>
          <a:xfrm>
            <a:off x="5453057" y="3917895"/>
            <a:ext cx="1047794" cy="1041834"/>
          </a:xfrm>
          <a:prstGeom prst="rect">
            <a:avLst/>
          </a:prstGeom>
          <a:noFill/>
        </p:spPr>
        <p:txBody>
          <a:bodyPr wrap="square" lIns="41070" tIns="20535" rIns="41070" bIns="20535" rtlCol="0">
            <a:spAutoFit/>
          </a:bodyPr>
          <a:lstStyle/>
          <a:p>
            <a:pPr marL="75572" indent="-75572">
              <a:spcBef>
                <a:spcPts val="150"/>
              </a:spcBef>
              <a:buClr>
                <a:srgbClr val="FF4300"/>
              </a:buClr>
              <a:buFont typeface="Arial"/>
              <a:buChar char="•"/>
            </a:pPr>
            <a:r>
              <a:rPr lang="en-US" sz="1000" spc="-15" dirty="0">
                <a:latin typeface="Helvetica Neue Light"/>
                <a:cs typeface="Helvetica Neue Light"/>
              </a:rPr>
              <a:t>Top Developers </a:t>
            </a:r>
          </a:p>
          <a:p>
            <a:pPr marL="75572" indent="-75572">
              <a:spcBef>
                <a:spcPts val="150"/>
              </a:spcBef>
              <a:buClr>
                <a:srgbClr val="FF4300"/>
              </a:buClr>
              <a:buFont typeface="Arial"/>
              <a:buChar char="•"/>
            </a:pPr>
            <a:r>
              <a:rPr lang="en-US" sz="1000" spc="-15" dirty="0">
                <a:latin typeface="Helvetica Neue Light"/>
                <a:cs typeface="Helvetica Neue Light"/>
              </a:rPr>
              <a:t>Developer Engagement</a:t>
            </a:r>
          </a:p>
          <a:p>
            <a:pPr marL="75572" indent="-75572">
              <a:spcBef>
                <a:spcPts val="150"/>
              </a:spcBef>
              <a:buClr>
                <a:srgbClr val="FF4300"/>
              </a:buClr>
              <a:buFont typeface="Arial"/>
              <a:buChar char="•"/>
            </a:pPr>
            <a:r>
              <a:rPr lang="en-US" sz="1000" spc="-15" dirty="0">
                <a:latin typeface="Helvetica Neue Light"/>
                <a:cs typeface="Helvetica Neue Light"/>
              </a:rPr>
              <a:t>Top API Users</a:t>
            </a:r>
          </a:p>
          <a:p>
            <a:pPr marL="75572" indent="-75572">
              <a:spcBef>
                <a:spcPts val="150"/>
              </a:spcBef>
              <a:buClr>
                <a:srgbClr val="FF4300"/>
              </a:buClr>
              <a:buFont typeface="Arial"/>
              <a:buChar char="•"/>
            </a:pPr>
            <a:r>
              <a:rPr lang="en-US" sz="1000" spc="-15" dirty="0">
                <a:latin typeface="Helvetica Neue Light"/>
                <a:cs typeface="Helvetica Neue Light"/>
              </a:rPr>
              <a:t>Top Products</a:t>
            </a:r>
          </a:p>
          <a:p>
            <a:pPr marL="75572" indent="-75572">
              <a:spcBef>
                <a:spcPts val="150"/>
              </a:spcBef>
              <a:buClr>
                <a:srgbClr val="FF4300"/>
              </a:buClr>
              <a:buFont typeface="Arial"/>
              <a:buChar char="•"/>
            </a:pPr>
            <a:r>
              <a:rPr lang="en-US" sz="1000" spc="-15" dirty="0">
                <a:latin typeface="Helvetica Neue Light"/>
                <a:cs typeface="Helvetica Neue Light"/>
              </a:rPr>
              <a:t>Top Apps</a:t>
            </a:r>
          </a:p>
        </p:txBody>
      </p:sp>
      <p:sp>
        <p:nvSpPr>
          <p:cNvPr id="28" name="TextBox 27"/>
          <p:cNvSpPr txBox="1"/>
          <p:nvPr/>
        </p:nvSpPr>
        <p:spPr>
          <a:xfrm>
            <a:off x="3461076" y="3914779"/>
            <a:ext cx="1140354" cy="1022597"/>
          </a:xfrm>
          <a:prstGeom prst="rect">
            <a:avLst/>
          </a:prstGeom>
          <a:noFill/>
        </p:spPr>
        <p:txBody>
          <a:bodyPr wrap="square" lIns="41070" tIns="20535" rIns="41070" bIns="20535" rtlCol="0">
            <a:spAutoFit/>
          </a:bodyPr>
          <a:lstStyle/>
          <a:p>
            <a:pPr marL="75572" indent="-75572">
              <a:spcBef>
                <a:spcPts val="150"/>
              </a:spcBef>
              <a:buClr>
                <a:srgbClr val="FF4300"/>
              </a:buClr>
              <a:buFont typeface="Arial"/>
              <a:buChar char="•"/>
            </a:pPr>
            <a:r>
              <a:rPr lang="en-US" sz="1000" spc="-15" dirty="0">
                <a:latin typeface="Helvetica Neue Light"/>
                <a:cs typeface="Helvetica Neue Light"/>
              </a:rPr>
              <a:t>App Performance</a:t>
            </a:r>
          </a:p>
          <a:p>
            <a:pPr marL="75572" indent="-75572">
              <a:spcBef>
                <a:spcPts val="150"/>
              </a:spcBef>
              <a:buClr>
                <a:srgbClr val="FF4300"/>
              </a:buClr>
              <a:buFont typeface="Arial"/>
              <a:buChar char="•"/>
            </a:pPr>
            <a:r>
              <a:rPr lang="en-US" sz="1000" spc="-15" dirty="0">
                <a:latin typeface="Helvetica Neue Light"/>
                <a:cs typeface="Helvetica Neue Light"/>
              </a:rPr>
              <a:t>App Usage</a:t>
            </a:r>
          </a:p>
          <a:p>
            <a:pPr marL="75572" indent="-75572">
              <a:spcBef>
                <a:spcPts val="150"/>
              </a:spcBef>
              <a:buClr>
                <a:srgbClr val="FF4300"/>
              </a:buClr>
              <a:buFont typeface="Arial"/>
              <a:buChar char="•"/>
            </a:pPr>
            <a:r>
              <a:rPr lang="en-US" sz="1000" spc="-15" dirty="0">
                <a:latin typeface="Helvetica Neue Light"/>
                <a:cs typeface="Helvetica Neue Light"/>
              </a:rPr>
              <a:t>API Performance</a:t>
            </a:r>
          </a:p>
          <a:p>
            <a:pPr marL="75572" indent="-75572">
              <a:spcBef>
                <a:spcPts val="150"/>
              </a:spcBef>
              <a:buClr>
                <a:srgbClr val="FF4300"/>
              </a:buClr>
              <a:buFont typeface="Arial"/>
              <a:buChar char="•"/>
            </a:pPr>
            <a:r>
              <a:rPr lang="en-US" sz="1000" spc="-15" dirty="0">
                <a:latin typeface="Helvetica Neue Light"/>
                <a:cs typeface="Helvetica Neue Light"/>
              </a:rPr>
              <a:t>Filter by app version, device, platform, OS, etc.</a:t>
            </a:r>
          </a:p>
        </p:txBody>
      </p:sp>
      <p:sp>
        <p:nvSpPr>
          <p:cNvPr id="29" name="TextBox 28"/>
          <p:cNvSpPr txBox="1"/>
          <p:nvPr/>
        </p:nvSpPr>
        <p:spPr>
          <a:xfrm>
            <a:off x="6651279" y="1311300"/>
            <a:ext cx="3672174" cy="538609"/>
          </a:xfrm>
          <a:prstGeom prst="rect">
            <a:avLst/>
          </a:prstGeom>
          <a:noFill/>
        </p:spPr>
        <p:txBody>
          <a:bodyPr wrap="square" lIns="45620" tIns="22815" rIns="45620" bIns="22815" rtlCol="0">
            <a:spAutoFit/>
          </a:bodyPr>
          <a:lstStyle/>
          <a:p>
            <a:pPr algn="l"/>
            <a:r>
              <a:rPr lang="en-US" sz="1600" spc="-15" dirty="0">
                <a:latin typeface="Helvetica Neue Light"/>
                <a:cs typeface="Helvetica Neue Light"/>
              </a:rPr>
              <a:t>Relevant, Actionable and Extensible</a:t>
            </a:r>
            <a:br>
              <a:rPr lang="en-US" sz="1600" spc="-15" dirty="0">
                <a:latin typeface="Helvetica Neue Light"/>
                <a:cs typeface="Helvetica Neue Light"/>
              </a:rPr>
            </a:br>
            <a:r>
              <a:rPr lang="en-US" sz="1600" spc="-15" dirty="0">
                <a:latin typeface="Helvetica Neue Light"/>
                <a:cs typeface="Helvetica Neue Light"/>
              </a:rPr>
              <a:t>Dashboards, Tools &amp; Custom Reports</a:t>
            </a:r>
          </a:p>
        </p:txBody>
      </p:sp>
      <p:grpSp>
        <p:nvGrpSpPr>
          <p:cNvPr id="43" name="Group 42"/>
          <p:cNvGrpSpPr/>
          <p:nvPr/>
        </p:nvGrpSpPr>
        <p:grpSpPr>
          <a:xfrm>
            <a:off x="1893961" y="2567900"/>
            <a:ext cx="693403" cy="871684"/>
            <a:chOff x="423794" y="4804665"/>
            <a:chExt cx="2406552" cy="3022147"/>
          </a:xfrm>
        </p:grpSpPr>
        <p:sp>
          <p:nvSpPr>
            <p:cNvPr id="44" name="Freeform 3"/>
            <p:cNvSpPr>
              <a:spLocks noChangeArrowheads="1"/>
            </p:cNvSpPr>
            <p:nvPr/>
          </p:nvSpPr>
          <p:spPr bwMode="auto">
            <a:xfrm>
              <a:off x="423794" y="6899397"/>
              <a:ext cx="2406552" cy="927415"/>
            </a:xfrm>
            <a:custGeom>
              <a:avLst/>
              <a:gdLst>
                <a:gd name="T0" fmla="*/ 2705 w 2706"/>
                <a:gd name="T1" fmla="*/ 1840 h 1841"/>
                <a:gd name="T2" fmla="*/ 2705 w 2706"/>
                <a:gd name="T3" fmla="*/ 875 h 1841"/>
                <a:gd name="T4" fmla="*/ 1831 w 2706"/>
                <a:gd name="T5" fmla="*/ 0 h 1841"/>
                <a:gd name="T6" fmla="*/ 875 w 2706"/>
                <a:gd name="T7" fmla="*/ 0 h 1841"/>
                <a:gd name="T8" fmla="*/ 0 w 2706"/>
                <a:gd name="T9" fmla="*/ 875 h 1841"/>
                <a:gd name="T10" fmla="*/ 0 w 2706"/>
                <a:gd name="T11" fmla="*/ 1840 h 1841"/>
                <a:gd name="T12" fmla="*/ 2705 w 2706"/>
                <a:gd name="T13" fmla="*/ 1840 h 1841"/>
              </a:gdLst>
              <a:ahLst/>
              <a:cxnLst>
                <a:cxn ang="0">
                  <a:pos x="T0" y="T1"/>
                </a:cxn>
                <a:cxn ang="0">
                  <a:pos x="T2" y="T3"/>
                </a:cxn>
                <a:cxn ang="0">
                  <a:pos x="T4" y="T5"/>
                </a:cxn>
                <a:cxn ang="0">
                  <a:pos x="T6" y="T7"/>
                </a:cxn>
                <a:cxn ang="0">
                  <a:pos x="T8" y="T9"/>
                </a:cxn>
                <a:cxn ang="0">
                  <a:pos x="T10" y="T11"/>
                </a:cxn>
                <a:cxn ang="0">
                  <a:pos x="T12" y="T13"/>
                </a:cxn>
              </a:cxnLst>
              <a:rect l="0" t="0" r="r" b="b"/>
              <a:pathLst>
                <a:path w="2706" h="1841">
                  <a:moveTo>
                    <a:pt x="2705" y="1840"/>
                  </a:moveTo>
                  <a:lnTo>
                    <a:pt x="2705" y="875"/>
                  </a:lnTo>
                  <a:cubicBezTo>
                    <a:pt x="2705" y="391"/>
                    <a:pt x="2314" y="0"/>
                    <a:pt x="1831" y="0"/>
                  </a:cubicBezTo>
                  <a:lnTo>
                    <a:pt x="875" y="0"/>
                  </a:lnTo>
                  <a:cubicBezTo>
                    <a:pt x="392" y="0"/>
                    <a:pt x="0" y="391"/>
                    <a:pt x="0" y="875"/>
                  </a:cubicBezTo>
                  <a:lnTo>
                    <a:pt x="0" y="1840"/>
                  </a:lnTo>
                  <a:lnTo>
                    <a:pt x="2705" y="1840"/>
                  </a:lnTo>
                </a:path>
              </a:pathLst>
            </a:custGeom>
            <a:solidFill>
              <a:srgbClr val="FD2A00"/>
            </a:solidFill>
            <a:ln>
              <a:noFill/>
            </a:ln>
            <a:effectLst/>
          </p:spPr>
          <p:txBody>
            <a:bodyPr wrap="none" anchor="ctr"/>
            <a:lstStyle/>
            <a:p>
              <a:endParaRPr lang="en-US" dirty="0"/>
            </a:p>
          </p:txBody>
        </p:sp>
        <p:grpSp>
          <p:nvGrpSpPr>
            <p:cNvPr id="45" name="Group 44"/>
            <p:cNvGrpSpPr/>
            <p:nvPr/>
          </p:nvGrpSpPr>
          <p:grpSpPr>
            <a:xfrm>
              <a:off x="927467" y="4804665"/>
              <a:ext cx="1438692" cy="1702872"/>
              <a:chOff x="0" y="0"/>
              <a:chExt cx="1438691" cy="1702870"/>
            </a:xfrm>
            <a:solidFill>
              <a:srgbClr val="FD2A00"/>
            </a:solidFill>
          </p:grpSpPr>
          <p:sp>
            <p:nvSpPr>
              <p:cNvPr id="56" name="Shape 61"/>
              <p:cNvSpPr/>
              <p:nvPr/>
            </p:nvSpPr>
            <p:spPr>
              <a:xfrm>
                <a:off x="29590" y="0"/>
                <a:ext cx="1401457" cy="740819"/>
              </a:xfrm>
              <a:custGeom>
                <a:avLst/>
                <a:gdLst/>
                <a:ahLst/>
                <a:cxnLst>
                  <a:cxn ang="0">
                    <a:pos x="wd2" y="hd2"/>
                  </a:cxn>
                  <a:cxn ang="5400000">
                    <a:pos x="wd2" y="hd2"/>
                  </a:cxn>
                  <a:cxn ang="10800000">
                    <a:pos x="wd2" y="hd2"/>
                  </a:cxn>
                  <a:cxn ang="16200000">
                    <a:pos x="wd2" y="hd2"/>
                  </a:cxn>
                </a:cxnLst>
                <a:rect l="0" t="0" r="r" b="b"/>
                <a:pathLst>
                  <a:path w="21600" h="20726" extrusionOk="0">
                    <a:moveTo>
                      <a:pt x="11305" y="14047"/>
                    </a:moveTo>
                    <a:lnTo>
                      <a:pt x="12162" y="11065"/>
                    </a:lnTo>
                    <a:lnTo>
                      <a:pt x="13082" y="13984"/>
                    </a:lnTo>
                    <a:cubicBezTo>
                      <a:pt x="15223" y="20781"/>
                      <a:pt x="18842" y="21600"/>
                      <a:pt x="21600" y="20076"/>
                    </a:cubicBezTo>
                    <a:cubicBezTo>
                      <a:pt x="20766" y="8720"/>
                      <a:pt x="16186" y="0"/>
                      <a:pt x="10662" y="0"/>
                    </a:cubicBezTo>
                    <a:cubicBezTo>
                      <a:pt x="5592" y="0"/>
                      <a:pt x="1316" y="7343"/>
                      <a:pt x="0" y="17326"/>
                    </a:cubicBezTo>
                    <a:cubicBezTo>
                      <a:pt x="1153" y="18665"/>
                      <a:pt x="3591" y="20117"/>
                      <a:pt x="4615" y="20117"/>
                    </a:cubicBezTo>
                    <a:cubicBezTo>
                      <a:pt x="7251" y="20117"/>
                      <a:pt x="10377" y="17280"/>
                      <a:pt x="11305" y="14047"/>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Shape 62"/>
              <p:cNvSpPr/>
              <p:nvPr/>
            </p:nvSpPr>
            <p:spPr>
              <a:xfrm>
                <a:off x="0" y="646761"/>
                <a:ext cx="1438692" cy="1056110"/>
              </a:xfrm>
              <a:custGeom>
                <a:avLst/>
                <a:gdLst/>
                <a:ahLst/>
                <a:cxnLst>
                  <a:cxn ang="0">
                    <a:pos x="wd2" y="hd2"/>
                  </a:cxn>
                  <a:cxn ang="5400000">
                    <a:pos x="wd2" y="hd2"/>
                  </a:cxn>
                  <a:cxn ang="10800000">
                    <a:pos x="wd2" y="hd2"/>
                  </a:cxn>
                  <a:cxn ang="16200000">
                    <a:pos x="wd2" y="hd2"/>
                  </a:cxn>
                </a:cxnLst>
                <a:rect l="0" t="0" r="r" b="b"/>
                <a:pathLst>
                  <a:path w="21600" h="21600" extrusionOk="0">
                    <a:moveTo>
                      <a:pt x="19177" y="4603"/>
                    </a:moveTo>
                    <a:cubicBezTo>
                      <a:pt x="16774" y="4603"/>
                      <a:pt x="14180" y="3379"/>
                      <a:pt x="12261" y="0"/>
                    </a:cubicBezTo>
                    <a:cubicBezTo>
                      <a:pt x="10587" y="2410"/>
                      <a:pt x="7619" y="4169"/>
                      <a:pt x="4911" y="4169"/>
                    </a:cubicBezTo>
                    <a:cubicBezTo>
                      <a:pt x="3736" y="4169"/>
                      <a:pt x="1617" y="3316"/>
                      <a:pt x="70" y="2238"/>
                    </a:cubicBezTo>
                    <a:cubicBezTo>
                      <a:pt x="27" y="2871"/>
                      <a:pt x="0" y="3511"/>
                      <a:pt x="0" y="4163"/>
                    </a:cubicBezTo>
                    <a:cubicBezTo>
                      <a:pt x="0" y="4912"/>
                      <a:pt x="32" y="5653"/>
                      <a:pt x="90" y="6384"/>
                    </a:cubicBezTo>
                    <a:cubicBezTo>
                      <a:pt x="108" y="6615"/>
                      <a:pt x="145" y="6837"/>
                      <a:pt x="169" y="7066"/>
                    </a:cubicBezTo>
                    <a:cubicBezTo>
                      <a:pt x="221" y="7562"/>
                      <a:pt x="272" y="8059"/>
                      <a:pt x="350" y="8542"/>
                    </a:cubicBezTo>
                    <a:cubicBezTo>
                      <a:pt x="392" y="8801"/>
                      <a:pt x="452" y="9048"/>
                      <a:pt x="501" y="9303"/>
                    </a:cubicBezTo>
                    <a:cubicBezTo>
                      <a:pt x="585" y="9743"/>
                      <a:pt x="667" y="10186"/>
                      <a:pt x="773" y="10613"/>
                    </a:cubicBezTo>
                    <a:cubicBezTo>
                      <a:pt x="838" y="10874"/>
                      <a:pt x="920" y="11123"/>
                      <a:pt x="992" y="11378"/>
                    </a:cubicBezTo>
                    <a:cubicBezTo>
                      <a:pt x="1106" y="11780"/>
                      <a:pt x="1218" y="12184"/>
                      <a:pt x="1351" y="12569"/>
                    </a:cubicBezTo>
                    <a:cubicBezTo>
                      <a:pt x="1439" y="12828"/>
                      <a:pt x="1544" y="13072"/>
                      <a:pt x="1640" y="13323"/>
                    </a:cubicBezTo>
                    <a:cubicBezTo>
                      <a:pt x="1780" y="13684"/>
                      <a:pt x="1917" y="14046"/>
                      <a:pt x="2073" y="14390"/>
                    </a:cubicBezTo>
                    <a:cubicBezTo>
                      <a:pt x="2187" y="14642"/>
                      <a:pt x="2315" y="14878"/>
                      <a:pt x="2438" y="15120"/>
                    </a:cubicBezTo>
                    <a:cubicBezTo>
                      <a:pt x="2598" y="15437"/>
                      <a:pt x="2758" y="15755"/>
                      <a:pt x="2932" y="16054"/>
                    </a:cubicBezTo>
                    <a:cubicBezTo>
                      <a:pt x="3072" y="16294"/>
                      <a:pt x="3224" y="16516"/>
                      <a:pt x="3373" y="16744"/>
                    </a:cubicBezTo>
                    <a:cubicBezTo>
                      <a:pt x="3552" y="17016"/>
                      <a:pt x="3730" y="17290"/>
                      <a:pt x="3921" y="17543"/>
                    </a:cubicBezTo>
                    <a:cubicBezTo>
                      <a:pt x="4084" y="17761"/>
                      <a:pt x="4259" y="17960"/>
                      <a:pt x="4431" y="18164"/>
                    </a:cubicBezTo>
                    <a:cubicBezTo>
                      <a:pt x="4688" y="18465"/>
                      <a:pt x="4941" y="18774"/>
                      <a:pt x="5216" y="19042"/>
                    </a:cubicBezTo>
                    <a:lnTo>
                      <a:pt x="5216" y="19060"/>
                    </a:lnTo>
                    <a:lnTo>
                      <a:pt x="5262" y="19057"/>
                    </a:lnTo>
                    <a:cubicBezTo>
                      <a:pt x="6844" y="20663"/>
                      <a:pt x="8749" y="21600"/>
                      <a:pt x="10800" y="21600"/>
                    </a:cubicBezTo>
                    <a:cubicBezTo>
                      <a:pt x="13133" y="21600"/>
                      <a:pt x="15277" y="20386"/>
                      <a:pt x="16972" y="18356"/>
                    </a:cubicBezTo>
                    <a:lnTo>
                      <a:pt x="17047" y="18352"/>
                    </a:lnTo>
                    <a:lnTo>
                      <a:pt x="17047" y="18337"/>
                    </a:lnTo>
                    <a:cubicBezTo>
                      <a:pt x="17293" y="18057"/>
                      <a:pt x="17517" y="17743"/>
                      <a:pt x="17745" y="17435"/>
                    </a:cubicBezTo>
                    <a:cubicBezTo>
                      <a:pt x="17892" y="17237"/>
                      <a:pt x="18041" y="17042"/>
                      <a:pt x="18180" y="16834"/>
                    </a:cubicBezTo>
                    <a:cubicBezTo>
                      <a:pt x="18363" y="16558"/>
                      <a:pt x="18534" y="16266"/>
                      <a:pt x="18703" y="15973"/>
                    </a:cubicBezTo>
                    <a:cubicBezTo>
                      <a:pt x="18817" y="15778"/>
                      <a:pt x="18933" y="15588"/>
                      <a:pt x="19040" y="15386"/>
                    </a:cubicBezTo>
                    <a:cubicBezTo>
                      <a:pt x="19224" y="15037"/>
                      <a:pt x="19393" y="14671"/>
                      <a:pt x="19559" y="14302"/>
                    </a:cubicBezTo>
                    <a:cubicBezTo>
                      <a:pt x="19635" y="14134"/>
                      <a:pt x="19715" y="13972"/>
                      <a:pt x="19787" y="13800"/>
                    </a:cubicBezTo>
                    <a:cubicBezTo>
                      <a:pt x="19965" y="13371"/>
                      <a:pt x="20124" y="12925"/>
                      <a:pt x="20277" y="12474"/>
                    </a:cubicBezTo>
                    <a:cubicBezTo>
                      <a:pt x="20323" y="12340"/>
                      <a:pt x="20374" y="12212"/>
                      <a:pt x="20417" y="12077"/>
                    </a:cubicBezTo>
                    <a:cubicBezTo>
                      <a:pt x="20574" y="11584"/>
                      <a:pt x="20710" y="11073"/>
                      <a:pt x="20837" y="10557"/>
                    </a:cubicBezTo>
                    <a:cubicBezTo>
                      <a:pt x="20864" y="10446"/>
                      <a:pt x="20898" y="10340"/>
                      <a:pt x="20924" y="10227"/>
                    </a:cubicBezTo>
                    <a:cubicBezTo>
                      <a:pt x="21047" y="9696"/>
                      <a:pt x="21146" y="9150"/>
                      <a:pt x="21236" y="8599"/>
                    </a:cubicBezTo>
                    <a:cubicBezTo>
                      <a:pt x="21254" y="8489"/>
                      <a:pt x="21279" y="8383"/>
                      <a:pt x="21296" y="8272"/>
                    </a:cubicBezTo>
                    <a:cubicBezTo>
                      <a:pt x="21378" y="7724"/>
                      <a:pt x="21436" y="7164"/>
                      <a:pt x="21485" y="6601"/>
                    </a:cubicBezTo>
                    <a:cubicBezTo>
                      <a:pt x="21495" y="6478"/>
                      <a:pt x="21515" y="6361"/>
                      <a:pt x="21523" y="6239"/>
                    </a:cubicBezTo>
                    <a:cubicBezTo>
                      <a:pt x="21573" y="5564"/>
                      <a:pt x="21599" y="4879"/>
                      <a:pt x="21600" y="4188"/>
                    </a:cubicBezTo>
                    <a:cubicBezTo>
                      <a:pt x="20840" y="4450"/>
                      <a:pt x="20021" y="4603"/>
                      <a:pt x="19177" y="4603"/>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6" name="Group 73"/>
            <p:cNvGrpSpPr/>
            <p:nvPr/>
          </p:nvGrpSpPr>
          <p:grpSpPr>
            <a:xfrm>
              <a:off x="1188000" y="6189246"/>
              <a:ext cx="903347" cy="1240854"/>
              <a:chOff x="0" y="324530"/>
              <a:chExt cx="903346" cy="1240852"/>
            </a:xfrm>
          </p:grpSpPr>
          <p:sp>
            <p:nvSpPr>
              <p:cNvPr id="47" name="Shape 64"/>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65"/>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ubicBezTo>
                      <a:pt x="18497" y="0"/>
                      <a:pt x="18497" y="0"/>
                      <a:pt x="18497" y="0"/>
                    </a:cubicBezTo>
                    <a:close/>
                    <a:moveTo>
                      <a:pt x="18497" y="1873"/>
                    </a:moveTo>
                    <a:cubicBezTo>
                      <a:pt x="18895" y="1873"/>
                      <a:pt x="19218" y="2127"/>
                      <a:pt x="19218" y="2439"/>
                    </a:cubicBezTo>
                    <a:lnTo>
                      <a:pt x="19218" y="19161"/>
                    </a:lnTo>
                    <a:cubicBezTo>
                      <a:pt x="19218" y="19473"/>
                      <a:pt x="18895" y="19727"/>
                      <a:pt x="18497" y="19727"/>
                    </a:cubicBezTo>
                    <a:lnTo>
                      <a:pt x="3103" y="19727"/>
                    </a:lnTo>
                    <a:cubicBezTo>
                      <a:pt x="2705" y="19727"/>
                      <a:pt x="2382" y="19473"/>
                      <a:pt x="2382" y="19161"/>
                    </a:cubicBezTo>
                    <a:lnTo>
                      <a:pt x="2382" y="2439"/>
                    </a:lnTo>
                    <a:cubicBezTo>
                      <a:pt x="2382" y="2127"/>
                      <a:pt x="2705" y="1873"/>
                      <a:pt x="3103" y="1873"/>
                    </a:cubicBezTo>
                    <a:lnTo>
                      <a:pt x="18497" y="1873"/>
                    </a:lnTo>
                  </a:path>
                </a:pathLst>
              </a:custGeom>
              <a:solidFill>
                <a:srgbClr val="0000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66"/>
              <p:cNvSpPr/>
              <p:nvPr/>
            </p:nvSpPr>
            <p:spPr>
              <a:xfrm>
                <a:off x="209990" y="374164"/>
                <a:ext cx="519249" cy="660516"/>
              </a:xfrm>
              <a:custGeom>
                <a:avLst/>
                <a:gdLst/>
                <a:ahLst/>
                <a:cxnLst>
                  <a:cxn ang="0">
                    <a:pos x="wd2" y="hd2"/>
                  </a:cxn>
                  <a:cxn ang="5400000">
                    <a:pos x="wd2" y="hd2"/>
                  </a:cxn>
                  <a:cxn ang="10800000">
                    <a:pos x="wd2" y="hd2"/>
                  </a:cxn>
                  <a:cxn ang="16200000">
                    <a:pos x="wd2" y="hd2"/>
                  </a:cxn>
                </a:cxnLst>
                <a:rect l="0" t="0" r="r" b="b"/>
                <a:pathLst>
                  <a:path w="21600" h="21600" extrusionOk="0">
                    <a:moveTo>
                      <a:pt x="18497" y="0"/>
                    </a:moveTo>
                    <a:lnTo>
                      <a:pt x="3103" y="0"/>
                    </a:lnTo>
                    <a:cubicBezTo>
                      <a:pt x="1389" y="0"/>
                      <a:pt x="0" y="1092"/>
                      <a:pt x="0" y="2439"/>
                    </a:cubicBezTo>
                    <a:lnTo>
                      <a:pt x="0" y="19161"/>
                    </a:lnTo>
                    <a:cubicBezTo>
                      <a:pt x="0" y="20508"/>
                      <a:pt x="1389" y="21600"/>
                      <a:pt x="3103" y="21600"/>
                    </a:cubicBezTo>
                    <a:lnTo>
                      <a:pt x="18497" y="21600"/>
                    </a:lnTo>
                    <a:cubicBezTo>
                      <a:pt x="20211" y="21600"/>
                      <a:pt x="21600" y="20508"/>
                      <a:pt x="21600" y="19161"/>
                    </a:cubicBezTo>
                    <a:lnTo>
                      <a:pt x="21600" y="2439"/>
                    </a:lnTo>
                    <a:cubicBezTo>
                      <a:pt x="21600" y="1092"/>
                      <a:pt x="20211" y="0"/>
                      <a:pt x="18497" y="0"/>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67"/>
              <p:cNvSpPr/>
              <p:nvPr/>
            </p:nvSpPr>
            <p:spPr>
              <a:xfrm>
                <a:off x="160356" y="324530"/>
                <a:ext cx="618517" cy="759784"/>
              </a:xfrm>
              <a:custGeom>
                <a:avLst/>
                <a:gdLst/>
                <a:ahLst/>
                <a:cxnLst>
                  <a:cxn ang="0">
                    <a:pos x="wd2" y="hd2"/>
                  </a:cxn>
                  <a:cxn ang="5400000">
                    <a:pos x="wd2" y="hd2"/>
                  </a:cxn>
                  <a:cxn ang="10800000">
                    <a:pos x="wd2" y="hd2"/>
                  </a:cxn>
                  <a:cxn ang="16200000">
                    <a:pos x="wd2" y="hd2"/>
                  </a:cxn>
                </a:cxnLst>
                <a:rect l="0" t="0" r="r" b="b"/>
                <a:pathLst>
                  <a:path w="21600" h="21600" extrusionOk="0">
                    <a:moveTo>
                      <a:pt x="17262" y="0"/>
                    </a:moveTo>
                    <a:lnTo>
                      <a:pt x="4338" y="0"/>
                    </a:lnTo>
                    <a:cubicBezTo>
                      <a:pt x="1946" y="0"/>
                      <a:pt x="0" y="1584"/>
                      <a:pt x="0" y="3531"/>
                    </a:cubicBezTo>
                    <a:lnTo>
                      <a:pt x="0" y="18069"/>
                    </a:lnTo>
                    <a:cubicBezTo>
                      <a:pt x="0" y="20016"/>
                      <a:pt x="1946" y="21600"/>
                      <a:pt x="4338" y="21600"/>
                    </a:cubicBezTo>
                    <a:lnTo>
                      <a:pt x="17262" y="21600"/>
                    </a:lnTo>
                    <a:cubicBezTo>
                      <a:pt x="19654" y="21600"/>
                      <a:pt x="21600" y="20016"/>
                      <a:pt x="21600" y="18069"/>
                    </a:cubicBezTo>
                    <a:lnTo>
                      <a:pt x="21600" y="3531"/>
                    </a:lnTo>
                    <a:cubicBezTo>
                      <a:pt x="21600" y="1584"/>
                      <a:pt x="19654" y="0"/>
                      <a:pt x="17262" y="0"/>
                    </a:cubicBezTo>
                    <a:cubicBezTo>
                      <a:pt x="17262" y="0"/>
                      <a:pt x="17262" y="0"/>
                      <a:pt x="17262" y="0"/>
                    </a:cubicBezTo>
                    <a:close/>
                    <a:moveTo>
                      <a:pt x="17262" y="1411"/>
                    </a:moveTo>
                    <a:cubicBezTo>
                      <a:pt x="18701" y="1411"/>
                      <a:pt x="19867" y="2360"/>
                      <a:pt x="19867" y="3531"/>
                    </a:cubicBezTo>
                    <a:lnTo>
                      <a:pt x="19867" y="18069"/>
                    </a:lnTo>
                    <a:cubicBezTo>
                      <a:pt x="19867" y="19240"/>
                      <a:pt x="18701" y="20189"/>
                      <a:pt x="17262" y="20189"/>
                    </a:cubicBezTo>
                    <a:lnTo>
                      <a:pt x="4338" y="20189"/>
                    </a:lnTo>
                    <a:cubicBezTo>
                      <a:pt x="2899" y="20189"/>
                      <a:pt x="1733" y="19240"/>
                      <a:pt x="1733" y="18069"/>
                    </a:cubicBezTo>
                    <a:lnTo>
                      <a:pt x="1733" y="3531"/>
                    </a:lnTo>
                    <a:cubicBezTo>
                      <a:pt x="1733" y="2360"/>
                      <a:pt x="2899" y="1411"/>
                      <a:pt x="4338" y="1411"/>
                    </a:cubicBezTo>
                    <a:lnTo>
                      <a:pt x="17262" y="1411"/>
                    </a:lnTo>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68"/>
              <p:cNvSpPr/>
              <p:nvPr/>
            </p:nvSpPr>
            <p:spPr>
              <a:xfrm>
                <a:off x="45816" y="660514"/>
                <a:ext cx="807509" cy="859052"/>
              </a:xfrm>
              <a:custGeom>
                <a:avLst/>
                <a:gdLst/>
                <a:ahLst/>
                <a:cxnLst>
                  <a:cxn ang="0">
                    <a:pos x="wd2" y="hd2"/>
                  </a:cxn>
                  <a:cxn ang="5400000">
                    <a:pos x="wd2" y="hd2"/>
                  </a:cxn>
                  <a:cxn ang="10800000">
                    <a:pos x="wd2" y="hd2"/>
                  </a:cxn>
                  <a:cxn ang="16200000">
                    <a:pos x="wd2" y="hd2"/>
                  </a:cxn>
                </a:cxnLst>
                <a:rect l="0" t="0" r="r" b="b"/>
                <a:pathLst>
                  <a:path w="21561" h="21600" extrusionOk="0">
                    <a:moveTo>
                      <a:pt x="21561" y="5616"/>
                    </a:moveTo>
                    <a:cubicBezTo>
                      <a:pt x="21561" y="4582"/>
                      <a:pt x="20671" y="3744"/>
                      <a:pt x="19573" y="3744"/>
                    </a:cubicBezTo>
                    <a:cubicBezTo>
                      <a:pt x="20695" y="3744"/>
                      <a:pt x="21600" y="2869"/>
                      <a:pt x="21560" y="1804"/>
                    </a:cubicBezTo>
                    <a:cubicBezTo>
                      <a:pt x="21521" y="789"/>
                      <a:pt x="20603" y="0"/>
                      <a:pt x="19526" y="0"/>
                    </a:cubicBezTo>
                    <a:lnTo>
                      <a:pt x="15597" y="0"/>
                    </a:lnTo>
                    <a:cubicBezTo>
                      <a:pt x="9889" y="192"/>
                      <a:pt x="4587" y="6912"/>
                      <a:pt x="4587" y="6912"/>
                    </a:cubicBezTo>
                    <a:lnTo>
                      <a:pt x="4587" y="3840"/>
                    </a:lnTo>
                    <a:cubicBezTo>
                      <a:pt x="4587" y="1656"/>
                      <a:pt x="3241" y="768"/>
                      <a:pt x="2008" y="412"/>
                    </a:cubicBezTo>
                    <a:cubicBezTo>
                      <a:pt x="1008" y="124"/>
                      <a:pt x="0" y="848"/>
                      <a:pt x="0" y="1833"/>
                    </a:cubicBezTo>
                    <a:lnTo>
                      <a:pt x="0" y="20121"/>
                    </a:lnTo>
                    <a:cubicBezTo>
                      <a:pt x="0" y="20938"/>
                      <a:pt x="703" y="21600"/>
                      <a:pt x="1570" y="21600"/>
                    </a:cubicBezTo>
                    <a:lnTo>
                      <a:pt x="12621" y="21600"/>
                    </a:lnTo>
                    <a:cubicBezTo>
                      <a:pt x="13358" y="21600"/>
                      <a:pt x="14066" y="21330"/>
                      <a:pt x="14595" y="20847"/>
                    </a:cubicBezTo>
                    <a:cubicBezTo>
                      <a:pt x="16210" y="19372"/>
                      <a:pt x="19736" y="16085"/>
                      <a:pt x="21187" y="14196"/>
                    </a:cubicBezTo>
                    <a:lnTo>
                      <a:pt x="21186" y="14196"/>
                    </a:lnTo>
                    <a:cubicBezTo>
                      <a:pt x="21421" y="13888"/>
                      <a:pt x="21561" y="13512"/>
                      <a:pt x="21561" y="13104"/>
                    </a:cubicBezTo>
                    <a:cubicBezTo>
                      <a:pt x="21561" y="12070"/>
                      <a:pt x="20671" y="11232"/>
                      <a:pt x="19573" y="11232"/>
                    </a:cubicBezTo>
                    <a:cubicBezTo>
                      <a:pt x="20671" y="11232"/>
                      <a:pt x="21561" y="10394"/>
                      <a:pt x="21561" y="9360"/>
                    </a:cubicBezTo>
                    <a:cubicBezTo>
                      <a:pt x="21561" y="8326"/>
                      <a:pt x="20671" y="7488"/>
                      <a:pt x="19573" y="7488"/>
                    </a:cubicBezTo>
                    <a:cubicBezTo>
                      <a:pt x="20671" y="7488"/>
                      <a:pt x="21561" y="6650"/>
                      <a:pt x="21561" y="5616"/>
                    </a:cubicBezTo>
                    <a:close/>
                  </a:path>
                </a:pathLst>
              </a:custGeom>
              <a:solidFill>
                <a:srgbClr val="FD2A00"/>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69"/>
              <p:cNvSpPr/>
              <p:nvPr/>
            </p:nvSpPr>
            <p:spPr>
              <a:xfrm>
                <a:off x="0" y="614698"/>
                <a:ext cx="903346" cy="950684"/>
              </a:xfrm>
              <a:custGeom>
                <a:avLst/>
                <a:gdLst/>
                <a:ahLst/>
                <a:cxnLst>
                  <a:cxn ang="0">
                    <a:pos x="wd2" y="hd2"/>
                  </a:cxn>
                  <a:cxn ang="5400000">
                    <a:pos x="wd2" y="hd2"/>
                  </a:cxn>
                  <a:cxn ang="10800000">
                    <a:pos x="wd2" y="hd2"/>
                  </a:cxn>
                  <a:cxn ang="16200000">
                    <a:pos x="wd2" y="hd2"/>
                  </a:cxn>
                </a:cxnLst>
                <a:rect l="0" t="0" r="r" b="b"/>
                <a:pathLst>
                  <a:path w="21600" h="21600" extrusionOk="0">
                    <a:moveTo>
                      <a:pt x="18581" y="0"/>
                    </a:moveTo>
                    <a:lnTo>
                      <a:pt x="15063" y="0"/>
                    </a:lnTo>
                    <a:lnTo>
                      <a:pt x="15044" y="0"/>
                    </a:lnTo>
                    <a:lnTo>
                      <a:pt x="15024" y="1"/>
                    </a:lnTo>
                    <a:cubicBezTo>
                      <a:pt x="11521" y="120"/>
                      <a:pt x="8278" y="2616"/>
                      <a:pt x="6299" y="4521"/>
                    </a:cubicBezTo>
                    <a:lnTo>
                      <a:pt x="6299" y="4511"/>
                    </a:lnTo>
                    <a:cubicBezTo>
                      <a:pt x="6299" y="3362"/>
                      <a:pt x="5961" y="2405"/>
                      <a:pt x="5295" y="1665"/>
                    </a:cubicBezTo>
                    <a:cubicBezTo>
                      <a:pt x="4774" y="1088"/>
                      <a:pt x="4074" y="668"/>
                      <a:pt x="3214" y="418"/>
                    </a:cubicBezTo>
                    <a:cubicBezTo>
                      <a:pt x="2978" y="349"/>
                      <a:pt x="2735" y="315"/>
                      <a:pt x="2491" y="315"/>
                    </a:cubicBezTo>
                    <a:cubicBezTo>
                      <a:pt x="1835" y="315"/>
                      <a:pt x="1214" y="559"/>
                      <a:pt x="743" y="1004"/>
                    </a:cubicBezTo>
                    <a:cubicBezTo>
                      <a:pt x="264" y="1455"/>
                      <a:pt x="0" y="2056"/>
                      <a:pt x="0" y="2697"/>
                    </a:cubicBezTo>
                    <a:lnTo>
                      <a:pt x="0" y="19223"/>
                    </a:lnTo>
                    <a:cubicBezTo>
                      <a:pt x="0" y="20534"/>
                      <a:pt x="1122" y="21600"/>
                      <a:pt x="2502" y="21600"/>
                    </a:cubicBezTo>
                    <a:lnTo>
                      <a:pt x="12398" y="21600"/>
                    </a:lnTo>
                    <a:cubicBezTo>
                      <a:pt x="13347" y="21600"/>
                      <a:pt x="14246" y="21254"/>
                      <a:pt x="14928" y="20626"/>
                    </a:cubicBezTo>
                    <a:cubicBezTo>
                      <a:pt x="16615" y="19072"/>
                      <a:pt x="19641" y="16207"/>
                      <a:pt x="20957" y="14479"/>
                    </a:cubicBezTo>
                    <a:lnTo>
                      <a:pt x="21600" y="13634"/>
                    </a:lnTo>
                    <a:lnTo>
                      <a:pt x="21422" y="13512"/>
                    </a:lnTo>
                    <a:cubicBezTo>
                      <a:pt x="21473" y="13308"/>
                      <a:pt x="21499" y="13096"/>
                      <a:pt x="21499" y="12882"/>
                    </a:cubicBezTo>
                    <a:cubicBezTo>
                      <a:pt x="21499" y="12244"/>
                      <a:pt x="21268" y="11656"/>
                      <a:pt x="20881" y="11190"/>
                    </a:cubicBezTo>
                    <a:cubicBezTo>
                      <a:pt x="21268" y="10725"/>
                      <a:pt x="21499" y="10137"/>
                      <a:pt x="21499" y="9499"/>
                    </a:cubicBezTo>
                    <a:cubicBezTo>
                      <a:pt x="21499" y="8861"/>
                      <a:pt x="21268" y="8273"/>
                      <a:pt x="20881" y="7807"/>
                    </a:cubicBezTo>
                    <a:cubicBezTo>
                      <a:pt x="21268" y="7342"/>
                      <a:pt x="21499" y="6754"/>
                      <a:pt x="21499" y="6116"/>
                    </a:cubicBezTo>
                    <a:cubicBezTo>
                      <a:pt x="21499" y="5478"/>
                      <a:pt x="21268" y="4891"/>
                      <a:pt x="20882" y="4425"/>
                    </a:cubicBezTo>
                    <a:cubicBezTo>
                      <a:pt x="21305" y="3918"/>
                      <a:pt x="21522" y="3291"/>
                      <a:pt x="21498" y="2634"/>
                    </a:cubicBezTo>
                    <a:cubicBezTo>
                      <a:pt x="21471" y="1915"/>
                      <a:pt x="21148" y="1247"/>
                      <a:pt x="20588" y="751"/>
                    </a:cubicBezTo>
                    <a:cubicBezTo>
                      <a:pt x="20042" y="267"/>
                      <a:pt x="19329" y="0"/>
                      <a:pt x="18581" y="0"/>
                    </a:cubicBezTo>
                    <a:cubicBezTo>
                      <a:pt x="18581" y="0"/>
                      <a:pt x="18581" y="0"/>
                      <a:pt x="18581" y="0"/>
                    </a:cubicBezTo>
                    <a:close/>
                    <a:moveTo>
                      <a:pt x="18581" y="1041"/>
                    </a:moveTo>
                    <a:cubicBezTo>
                      <a:pt x="19546" y="1041"/>
                      <a:pt x="20368" y="1754"/>
                      <a:pt x="20403" y="2671"/>
                    </a:cubicBezTo>
                    <a:cubicBezTo>
                      <a:pt x="20439" y="3633"/>
                      <a:pt x="19628" y="4424"/>
                      <a:pt x="18624" y="4424"/>
                    </a:cubicBezTo>
                    <a:cubicBezTo>
                      <a:pt x="19607" y="4424"/>
                      <a:pt x="20404" y="5181"/>
                      <a:pt x="20404" y="6116"/>
                    </a:cubicBezTo>
                    <a:cubicBezTo>
                      <a:pt x="20404" y="7050"/>
                      <a:pt x="19607" y="7807"/>
                      <a:pt x="18624" y="7807"/>
                    </a:cubicBezTo>
                    <a:cubicBezTo>
                      <a:pt x="19607" y="7807"/>
                      <a:pt x="20404" y="8565"/>
                      <a:pt x="20404" y="9499"/>
                    </a:cubicBezTo>
                    <a:cubicBezTo>
                      <a:pt x="20404" y="10433"/>
                      <a:pt x="19607" y="11190"/>
                      <a:pt x="18624" y="11190"/>
                    </a:cubicBezTo>
                    <a:cubicBezTo>
                      <a:pt x="19607" y="11190"/>
                      <a:pt x="20404" y="11948"/>
                      <a:pt x="20404" y="12882"/>
                    </a:cubicBezTo>
                    <a:cubicBezTo>
                      <a:pt x="20404" y="13250"/>
                      <a:pt x="20278" y="13590"/>
                      <a:pt x="20068" y="13868"/>
                    </a:cubicBezTo>
                    <a:lnTo>
                      <a:pt x="20069" y="13869"/>
                    </a:lnTo>
                    <a:cubicBezTo>
                      <a:pt x="18770" y="15575"/>
                      <a:pt x="15612" y="18546"/>
                      <a:pt x="14165" y="19878"/>
                    </a:cubicBezTo>
                    <a:cubicBezTo>
                      <a:pt x="13692" y="20315"/>
                      <a:pt x="13058" y="20559"/>
                      <a:pt x="12398" y="20559"/>
                    </a:cubicBezTo>
                    <a:lnTo>
                      <a:pt x="2502" y="20559"/>
                    </a:lnTo>
                    <a:cubicBezTo>
                      <a:pt x="1725" y="20559"/>
                      <a:pt x="1096" y="19961"/>
                      <a:pt x="1096" y="19223"/>
                    </a:cubicBezTo>
                    <a:lnTo>
                      <a:pt x="1096" y="2697"/>
                    </a:lnTo>
                    <a:cubicBezTo>
                      <a:pt x="1096" y="1941"/>
                      <a:pt x="1746" y="1356"/>
                      <a:pt x="2491" y="1356"/>
                    </a:cubicBezTo>
                    <a:cubicBezTo>
                      <a:pt x="2623" y="1356"/>
                      <a:pt x="2758" y="1374"/>
                      <a:pt x="2893" y="1413"/>
                    </a:cubicBezTo>
                    <a:cubicBezTo>
                      <a:pt x="3998" y="1735"/>
                      <a:pt x="5204" y="2537"/>
                      <a:pt x="5204" y="4511"/>
                    </a:cubicBezTo>
                    <a:lnTo>
                      <a:pt x="5204" y="7287"/>
                    </a:lnTo>
                    <a:cubicBezTo>
                      <a:pt x="5204" y="7287"/>
                      <a:pt x="9951" y="1214"/>
                      <a:pt x="15063" y="1041"/>
                    </a:cubicBezTo>
                    <a:lnTo>
                      <a:pt x="18581" y="1041"/>
                    </a:lnTo>
                  </a:path>
                </a:pathLst>
              </a:custGeom>
              <a:solidFill>
                <a:srgbClr val="FFFFFF"/>
              </a:solid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58" name="image83.png"/>
          <p:cNvPicPr/>
          <p:nvPr/>
        </p:nvPicPr>
        <p:blipFill>
          <a:blip r:embed="rId3">
            <a:extLst/>
          </a:blip>
          <a:stretch>
            <a:fillRect/>
          </a:stretch>
        </p:blipFill>
        <p:spPr>
          <a:xfrm>
            <a:off x="3841075" y="2583450"/>
            <a:ext cx="621650" cy="811694"/>
          </a:xfrm>
          <a:prstGeom prst="rect">
            <a:avLst/>
          </a:prstGeom>
          <a:ln w="12700">
            <a:miter lim="400000"/>
          </a:ln>
        </p:spPr>
      </p:pic>
      <p:grpSp>
        <p:nvGrpSpPr>
          <p:cNvPr id="37" name="Group 36"/>
          <p:cNvGrpSpPr/>
          <p:nvPr/>
        </p:nvGrpSpPr>
        <p:grpSpPr>
          <a:xfrm>
            <a:off x="5767480" y="1177218"/>
            <a:ext cx="653142" cy="657303"/>
            <a:chOff x="15893563" y="7396538"/>
            <a:chExt cx="1062193" cy="1067845"/>
          </a:xfrm>
        </p:grpSpPr>
        <p:sp>
          <p:nvSpPr>
            <p:cNvPr id="5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6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solidFill>
              <a:srgbClr val="FD2A00"/>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nvGrpSpPr>
          <p:cNvPr id="61" name="Group 818"/>
          <p:cNvGrpSpPr/>
          <p:nvPr/>
        </p:nvGrpSpPr>
        <p:grpSpPr>
          <a:xfrm>
            <a:off x="5767489" y="2481374"/>
            <a:ext cx="924073" cy="933958"/>
            <a:chOff x="0" y="0"/>
            <a:chExt cx="2499786" cy="2523894"/>
          </a:xfrm>
          <a:solidFill>
            <a:srgbClr val="FD2A00"/>
          </a:solidFill>
        </p:grpSpPr>
        <p:sp>
          <p:nvSpPr>
            <p:cNvPr id="62" name="Shape 807"/>
            <p:cNvSpPr/>
            <p:nvPr/>
          </p:nvSpPr>
          <p:spPr>
            <a:xfrm>
              <a:off x="492917" y="0"/>
              <a:ext cx="1142882" cy="598005"/>
            </a:xfrm>
            <a:custGeom>
              <a:avLst/>
              <a:gdLst/>
              <a:ahLst/>
              <a:cxnLst>
                <a:cxn ang="0">
                  <a:pos x="wd2" y="hd2"/>
                </a:cxn>
                <a:cxn ang="5400000">
                  <a:pos x="wd2" y="hd2"/>
                </a:cxn>
                <a:cxn ang="10800000">
                  <a:pos x="wd2" y="hd2"/>
                </a:cxn>
                <a:cxn ang="16200000">
                  <a:pos x="wd2" y="hd2"/>
                </a:cxn>
              </a:cxnLst>
              <a:rect l="0" t="0" r="r" b="b"/>
              <a:pathLst>
                <a:path w="21600" h="21039" extrusionOk="0">
                  <a:moveTo>
                    <a:pt x="11543" y="14406"/>
                  </a:moveTo>
                  <a:lnTo>
                    <a:pt x="12230" y="11955"/>
                  </a:lnTo>
                  <a:lnTo>
                    <a:pt x="12967" y="14355"/>
                  </a:lnTo>
                  <a:cubicBezTo>
                    <a:pt x="15191" y="21600"/>
                    <a:pt x="18531" y="21393"/>
                    <a:pt x="21600" y="20746"/>
                  </a:cubicBezTo>
                  <a:cubicBezTo>
                    <a:pt x="20806" y="9026"/>
                    <a:pt x="16226" y="0"/>
                    <a:pt x="10697" y="0"/>
                  </a:cubicBezTo>
                  <a:cubicBezTo>
                    <a:pt x="5533" y="0"/>
                    <a:pt x="1199" y="7875"/>
                    <a:pt x="0" y="18461"/>
                  </a:cubicBezTo>
                  <a:cubicBezTo>
                    <a:pt x="1297" y="19596"/>
                    <a:pt x="3417" y="20941"/>
                    <a:pt x="4561" y="20941"/>
                  </a:cubicBezTo>
                  <a:cubicBezTo>
                    <a:pt x="7305" y="20941"/>
                    <a:pt x="10568" y="17887"/>
                    <a:pt x="11543" y="14406"/>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 name="Shape 808"/>
            <p:cNvSpPr/>
            <p:nvPr/>
          </p:nvSpPr>
          <p:spPr>
            <a:xfrm>
              <a:off x="1792988" y="1601983"/>
              <a:ext cx="706799" cy="921912"/>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 name="Shape 809"/>
            <p:cNvSpPr/>
            <p:nvPr/>
          </p:nvSpPr>
          <p:spPr>
            <a:xfrm>
              <a:off x="197783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 name="Shape 810"/>
            <p:cNvSpPr/>
            <p:nvPr/>
          </p:nvSpPr>
          <p:spPr>
            <a:xfrm>
              <a:off x="2101062"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811"/>
            <p:cNvSpPr/>
            <p:nvPr/>
          </p:nvSpPr>
          <p:spPr>
            <a:xfrm>
              <a:off x="2224291" y="181763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Shape 812"/>
            <p:cNvSpPr/>
            <p:nvPr/>
          </p:nvSpPr>
          <p:spPr>
            <a:xfrm>
              <a:off x="197783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813"/>
            <p:cNvSpPr/>
            <p:nvPr/>
          </p:nvSpPr>
          <p:spPr>
            <a:xfrm>
              <a:off x="2101062"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814"/>
            <p:cNvSpPr/>
            <p:nvPr/>
          </p:nvSpPr>
          <p:spPr>
            <a:xfrm>
              <a:off x="2224291" y="1940864"/>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 name="Shape 815"/>
            <p:cNvSpPr/>
            <p:nvPr/>
          </p:nvSpPr>
          <p:spPr>
            <a:xfrm>
              <a:off x="197783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Shape 816"/>
            <p:cNvSpPr/>
            <p:nvPr/>
          </p:nvSpPr>
          <p:spPr>
            <a:xfrm>
              <a:off x="2101062" y="2064093"/>
              <a:ext cx="92192" cy="921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 name="Shape 817"/>
            <p:cNvSpPr/>
            <p:nvPr/>
          </p:nvSpPr>
          <p:spPr>
            <a:xfrm>
              <a:off x="0" y="505240"/>
              <a:ext cx="1748279" cy="1768629"/>
            </a:xfrm>
            <a:custGeom>
              <a:avLst/>
              <a:gdLst/>
              <a:ahLst/>
              <a:cxnLst>
                <a:cxn ang="0">
                  <a:pos x="wd2" y="hd2"/>
                </a:cxn>
                <a:cxn ang="5400000">
                  <a:pos x="wd2" y="hd2"/>
                </a:cxn>
                <a:cxn ang="10800000">
                  <a:pos x="wd2" y="hd2"/>
                </a:cxn>
                <a:cxn ang="16200000">
                  <a:pos x="wd2" y="hd2"/>
                </a:cxn>
              </a:cxnLst>
              <a:rect l="0" t="0" r="r" b="b"/>
              <a:pathLst>
                <a:path w="21600" h="21600" extrusionOk="0">
                  <a:moveTo>
                    <a:pt x="21600" y="14037"/>
                  </a:moveTo>
                  <a:lnTo>
                    <a:pt x="16967" y="12326"/>
                  </a:lnTo>
                  <a:lnTo>
                    <a:pt x="16967" y="9377"/>
                  </a:lnTo>
                  <a:cubicBezTo>
                    <a:pt x="18957" y="7870"/>
                    <a:pt x="20281" y="5253"/>
                    <a:pt x="20281" y="2276"/>
                  </a:cubicBezTo>
                  <a:cubicBezTo>
                    <a:pt x="20281" y="2206"/>
                    <a:pt x="20273" y="2139"/>
                    <a:pt x="20272" y="2069"/>
                  </a:cubicBezTo>
                  <a:cubicBezTo>
                    <a:pt x="19796" y="2121"/>
                    <a:pt x="19280" y="2166"/>
                    <a:pt x="18745" y="2166"/>
                  </a:cubicBezTo>
                  <a:cubicBezTo>
                    <a:pt x="17151" y="2166"/>
                    <a:pt x="15396" y="1771"/>
                    <a:pt x="14072" y="0"/>
                  </a:cubicBezTo>
                  <a:cubicBezTo>
                    <a:pt x="12985" y="1228"/>
                    <a:pt x="10927" y="2139"/>
                    <a:pt x="9054" y="2139"/>
                  </a:cubicBezTo>
                  <a:cubicBezTo>
                    <a:pt x="8202" y="2139"/>
                    <a:pt x="6856" y="1712"/>
                    <a:pt x="5901" y="1302"/>
                  </a:cubicBezTo>
                  <a:cubicBezTo>
                    <a:pt x="5870" y="1623"/>
                    <a:pt x="5850" y="1946"/>
                    <a:pt x="5850" y="2276"/>
                  </a:cubicBezTo>
                  <a:cubicBezTo>
                    <a:pt x="5850" y="5440"/>
                    <a:pt x="7342" y="8199"/>
                    <a:pt x="9544" y="9648"/>
                  </a:cubicBezTo>
                  <a:lnTo>
                    <a:pt x="9544" y="12325"/>
                  </a:lnTo>
                  <a:lnTo>
                    <a:pt x="3013" y="14720"/>
                  </a:lnTo>
                  <a:cubicBezTo>
                    <a:pt x="1211" y="15357"/>
                    <a:pt x="0" y="17069"/>
                    <a:pt x="0" y="18979"/>
                  </a:cubicBezTo>
                  <a:lnTo>
                    <a:pt x="0" y="21600"/>
                  </a:lnTo>
                  <a:lnTo>
                    <a:pt x="21600" y="21600"/>
                  </a:lnTo>
                  <a:cubicBezTo>
                    <a:pt x="21600" y="21600"/>
                    <a:pt x="21600" y="14037"/>
                    <a:pt x="21600" y="14037"/>
                  </a:cubicBezTo>
                  <a:close/>
                </a:path>
              </a:pathLst>
            </a:custGeom>
            <a:grpFill/>
            <a:ln w="12700" cap="flat">
              <a:noFill/>
              <a:miter lim="400000"/>
            </a:ln>
            <a:effectLst/>
          </p:spPr>
          <p:txBody>
            <a:bodyPr wrap="square" lIns="38100" tIns="38100" rIns="38100" bIns="38100" numCol="1" anchor="ctr">
              <a:noAutofit/>
            </a:bodyPr>
            <a:lstStyle/>
            <a:p>
              <a:pPr algn="ctr" defTabSz="228111">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 name="Freeform 10"/>
          <p:cNvSpPr>
            <a:spLocks noChangeArrowheads="1"/>
          </p:cNvSpPr>
          <p:nvPr/>
        </p:nvSpPr>
        <p:spPr bwMode="auto">
          <a:xfrm>
            <a:off x="7692367" y="2487174"/>
            <a:ext cx="796805" cy="907979"/>
          </a:xfrm>
          <a:custGeom>
            <a:avLst/>
            <a:gdLst>
              <a:gd name="T0" fmla="*/ 1081 w 1115"/>
              <a:gd name="T1" fmla="*/ 315 h 1270"/>
              <a:gd name="T2" fmla="*/ 540 w 1115"/>
              <a:gd name="T3" fmla="*/ 315 h 1270"/>
              <a:gd name="T4" fmla="*/ 511 w 1115"/>
              <a:gd name="T5" fmla="*/ 266 h 1270"/>
              <a:gd name="T6" fmla="*/ 625 w 1115"/>
              <a:gd name="T7" fmla="*/ 69 h 1270"/>
              <a:gd name="T8" fmla="*/ 613 w 1115"/>
              <a:gd name="T9" fmla="*/ 24 h 1270"/>
              <a:gd name="T10" fmla="*/ 588 w 1115"/>
              <a:gd name="T11" fmla="*/ 9 h 1270"/>
              <a:gd name="T12" fmla="*/ 543 w 1115"/>
              <a:gd name="T13" fmla="*/ 21 h 1270"/>
              <a:gd name="T14" fmla="*/ 272 w 1115"/>
              <a:gd name="T15" fmla="*/ 490 h 1270"/>
              <a:gd name="T16" fmla="*/ 215 w 1115"/>
              <a:gd name="T17" fmla="*/ 490 h 1270"/>
              <a:gd name="T18" fmla="*/ 101 w 1115"/>
              <a:gd name="T19" fmla="*/ 293 h 1270"/>
              <a:gd name="T20" fmla="*/ 56 w 1115"/>
              <a:gd name="T21" fmla="*/ 281 h 1270"/>
              <a:gd name="T22" fmla="*/ 31 w 1115"/>
              <a:gd name="T23" fmla="*/ 295 h 1270"/>
              <a:gd name="T24" fmla="*/ 19 w 1115"/>
              <a:gd name="T25" fmla="*/ 340 h 1270"/>
              <a:gd name="T26" fmla="*/ 289 w 1115"/>
              <a:gd name="T27" fmla="*/ 809 h 1270"/>
              <a:gd name="T28" fmla="*/ 261 w 1115"/>
              <a:gd name="T29" fmla="*/ 858 h 1270"/>
              <a:gd name="T30" fmla="*/ 33 w 1115"/>
              <a:gd name="T31" fmla="*/ 858 h 1270"/>
              <a:gd name="T32" fmla="*/ 0 w 1115"/>
              <a:gd name="T33" fmla="*/ 891 h 1270"/>
              <a:gd name="T34" fmla="*/ 0 w 1115"/>
              <a:gd name="T35" fmla="*/ 920 h 1270"/>
              <a:gd name="T36" fmla="*/ 33 w 1115"/>
              <a:gd name="T37" fmla="*/ 953 h 1270"/>
              <a:gd name="T38" fmla="*/ 574 w 1115"/>
              <a:gd name="T39" fmla="*/ 953 h 1270"/>
              <a:gd name="T40" fmla="*/ 603 w 1115"/>
              <a:gd name="T41" fmla="*/ 1003 h 1270"/>
              <a:gd name="T42" fmla="*/ 489 w 1115"/>
              <a:gd name="T43" fmla="*/ 1200 h 1270"/>
              <a:gd name="T44" fmla="*/ 501 w 1115"/>
              <a:gd name="T45" fmla="*/ 1245 h 1270"/>
              <a:gd name="T46" fmla="*/ 526 w 1115"/>
              <a:gd name="T47" fmla="*/ 1259 h 1270"/>
              <a:gd name="T48" fmla="*/ 571 w 1115"/>
              <a:gd name="T49" fmla="*/ 1247 h 1270"/>
              <a:gd name="T50" fmla="*/ 842 w 1115"/>
              <a:gd name="T51" fmla="*/ 779 h 1270"/>
              <a:gd name="T52" fmla="*/ 899 w 1115"/>
              <a:gd name="T53" fmla="*/ 779 h 1270"/>
              <a:gd name="T54" fmla="*/ 1013 w 1115"/>
              <a:gd name="T55" fmla="*/ 976 h 1270"/>
              <a:gd name="T56" fmla="*/ 1058 w 1115"/>
              <a:gd name="T57" fmla="*/ 988 h 1270"/>
              <a:gd name="T58" fmla="*/ 1083 w 1115"/>
              <a:gd name="T59" fmla="*/ 973 h 1270"/>
              <a:gd name="T60" fmla="*/ 1095 w 1115"/>
              <a:gd name="T61" fmla="*/ 928 h 1270"/>
              <a:gd name="T62" fmla="*/ 825 w 1115"/>
              <a:gd name="T63" fmla="*/ 460 h 1270"/>
              <a:gd name="T64" fmla="*/ 853 w 1115"/>
              <a:gd name="T65" fmla="*/ 410 h 1270"/>
              <a:gd name="T66" fmla="*/ 1081 w 1115"/>
              <a:gd name="T67" fmla="*/ 410 h 1270"/>
              <a:gd name="T68" fmla="*/ 1114 w 1115"/>
              <a:gd name="T69" fmla="*/ 377 h 1270"/>
              <a:gd name="T70" fmla="*/ 1114 w 1115"/>
              <a:gd name="T71" fmla="*/ 348 h 1270"/>
              <a:gd name="T72" fmla="*/ 1081 w 1115"/>
              <a:gd name="T73" fmla="*/ 315 h 1270"/>
              <a:gd name="T74" fmla="*/ 553 w 1115"/>
              <a:gd name="T75" fmla="*/ 750 h 1270"/>
              <a:gd name="T76" fmla="*/ 437 w 1115"/>
              <a:gd name="T77" fmla="*/ 634 h 1270"/>
              <a:gd name="T78" fmla="*/ 553 w 1115"/>
              <a:gd name="T79" fmla="*/ 518 h 1270"/>
              <a:gd name="T80" fmla="*/ 669 w 1115"/>
              <a:gd name="T81" fmla="*/ 634 h 1270"/>
              <a:gd name="T82" fmla="*/ 553 w 1115"/>
              <a:gd name="T83" fmla="*/ 75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5" h="1270">
                <a:moveTo>
                  <a:pt x="1081" y="315"/>
                </a:moveTo>
                <a:lnTo>
                  <a:pt x="540" y="315"/>
                </a:lnTo>
                <a:cubicBezTo>
                  <a:pt x="514" y="315"/>
                  <a:pt x="498" y="288"/>
                  <a:pt x="511" y="266"/>
                </a:cubicBezTo>
                <a:lnTo>
                  <a:pt x="625" y="69"/>
                </a:lnTo>
                <a:cubicBezTo>
                  <a:pt x="634" y="53"/>
                  <a:pt x="629" y="33"/>
                  <a:pt x="613" y="24"/>
                </a:cubicBezTo>
                <a:lnTo>
                  <a:pt x="588" y="9"/>
                </a:lnTo>
                <a:cubicBezTo>
                  <a:pt x="572" y="0"/>
                  <a:pt x="552" y="6"/>
                  <a:pt x="543" y="21"/>
                </a:cubicBezTo>
                <a:lnTo>
                  <a:pt x="272" y="490"/>
                </a:lnTo>
                <a:cubicBezTo>
                  <a:pt x="259" y="512"/>
                  <a:pt x="228" y="512"/>
                  <a:pt x="215" y="490"/>
                </a:cubicBezTo>
                <a:lnTo>
                  <a:pt x="101" y="293"/>
                </a:lnTo>
                <a:cubicBezTo>
                  <a:pt x="92" y="277"/>
                  <a:pt x="72" y="272"/>
                  <a:pt x="56" y="281"/>
                </a:cubicBezTo>
                <a:lnTo>
                  <a:pt x="31" y="295"/>
                </a:lnTo>
                <a:cubicBezTo>
                  <a:pt x="15" y="304"/>
                  <a:pt x="10" y="325"/>
                  <a:pt x="19" y="340"/>
                </a:cubicBezTo>
                <a:lnTo>
                  <a:pt x="289" y="809"/>
                </a:lnTo>
                <a:cubicBezTo>
                  <a:pt x="302" y="831"/>
                  <a:pt x="286" y="858"/>
                  <a:pt x="261" y="858"/>
                </a:cubicBezTo>
                <a:lnTo>
                  <a:pt x="33" y="858"/>
                </a:lnTo>
                <a:cubicBezTo>
                  <a:pt x="15" y="858"/>
                  <a:pt x="0" y="873"/>
                  <a:pt x="0" y="891"/>
                </a:cubicBezTo>
                <a:lnTo>
                  <a:pt x="0" y="920"/>
                </a:lnTo>
                <a:cubicBezTo>
                  <a:pt x="0" y="939"/>
                  <a:pt x="15" y="953"/>
                  <a:pt x="33" y="953"/>
                </a:cubicBezTo>
                <a:lnTo>
                  <a:pt x="574" y="953"/>
                </a:lnTo>
                <a:cubicBezTo>
                  <a:pt x="600" y="953"/>
                  <a:pt x="616" y="981"/>
                  <a:pt x="603" y="1003"/>
                </a:cubicBezTo>
                <a:lnTo>
                  <a:pt x="489" y="1200"/>
                </a:lnTo>
                <a:cubicBezTo>
                  <a:pt x="480" y="1216"/>
                  <a:pt x="485" y="1236"/>
                  <a:pt x="501" y="1245"/>
                </a:cubicBezTo>
                <a:lnTo>
                  <a:pt x="526" y="1259"/>
                </a:lnTo>
                <a:cubicBezTo>
                  <a:pt x="542" y="1269"/>
                  <a:pt x="562" y="1263"/>
                  <a:pt x="571" y="1247"/>
                </a:cubicBezTo>
                <a:lnTo>
                  <a:pt x="842" y="779"/>
                </a:lnTo>
                <a:cubicBezTo>
                  <a:pt x="855" y="757"/>
                  <a:pt x="886" y="757"/>
                  <a:pt x="899" y="779"/>
                </a:cubicBezTo>
                <a:lnTo>
                  <a:pt x="1013" y="976"/>
                </a:lnTo>
                <a:cubicBezTo>
                  <a:pt x="1022" y="992"/>
                  <a:pt x="1042" y="997"/>
                  <a:pt x="1058" y="988"/>
                </a:cubicBezTo>
                <a:lnTo>
                  <a:pt x="1083" y="973"/>
                </a:lnTo>
                <a:cubicBezTo>
                  <a:pt x="1099" y="964"/>
                  <a:pt x="1104" y="944"/>
                  <a:pt x="1095" y="928"/>
                </a:cubicBezTo>
                <a:lnTo>
                  <a:pt x="825" y="460"/>
                </a:lnTo>
                <a:cubicBezTo>
                  <a:pt x="812" y="438"/>
                  <a:pt x="828" y="410"/>
                  <a:pt x="853" y="410"/>
                </a:cubicBezTo>
                <a:lnTo>
                  <a:pt x="1081" y="410"/>
                </a:lnTo>
                <a:cubicBezTo>
                  <a:pt x="1099" y="410"/>
                  <a:pt x="1114" y="396"/>
                  <a:pt x="1114" y="377"/>
                </a:cubicBezTo>
                <a:lnTo>
                  <a:pt x="1114" y="348"/>
                </a:lnTo>
                <a:cubicBezTo>
                  <a:pt x="1114" y="330"/>
                  <a:pt x="1099" y="315"/>
                  <a:pt x="1081" y="315"/>
                </a:cubicBezTo>
                <a:close/>
                <a:moveTo>
                  <a:pt x="553" y="750"/>
                </a:moveTo>
                <a:cubicBezTo>
                  <a:pt x="489" y="750"/>
                  <a:pt x="437" y="699"/>
                  <a:pt x="437" y="634"/>
                </a:cubicBezTo>
                <a:cubicBezTo>
                  <a:pt x="437" y="570"/>
                  <a:pt x="489" y="518"/>
                  <a:pt x="553" y="518"/>
                </a:cubicBezTo>
                <a:cubicBezTo>
                  <a:pt x="617" y="518"/>
                  <a:pt x="669" y="570"/>
                  <a:pt x="669" y="634"/>
                </a:cubicBezTo>
                <a:cubicBezTo>
                  <a:pt x="669" y="699"/>
                  <a:pt x="617" y="750"/>
                  <a:pt x="553" y="750"/>
                </a:cubicBezTo>
                <a:close/>
              </a:path>
            </a:pathLst>
          </a:custGeom>
          <a:solidFill>
            <a:srgbClr val="FD2A00"/>
          </a:solidFill>
          <a:ln>
            <a:noFill/>
          </a:ln>
          <a:effectLst/>
        </p:spPr>
        <p:txBody>
          <a:bodyPr wrap="none" lIns="45620" tIns="22815" rIns="45620" bIns="22815" anchor="ctr"/>
          <a:lstStyle/>
          <a:p>
            <a:endParaRPr lang="en-US" dirty="0"/>
          </a:p>
        </p:txBody>
      </p:sp>
      <p:sp>
        <p:nvSpPr>
          <p:cNvPr id="83" name="Left-Right Arrow 82"/>
          <p:cNvSpPr/>
          <p:nvPr/>
        </p:nvSpPr>
        <p:spPr>
          <a:xfrm>
            <a:off x="2586211" y="2741184"/>
            <a:ext cx="6799214" cy="480780"/>
          </a:xfrm>
          <a:prstGeom prst="leftRightArrow">
            <a:avLst/>
          </a:prstGeom>
          <a:solidFill>
            <a:schemeClr val="tx2">
              <a:alpha val="1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620" tIns="22815" rIns="45620" bIns="22815" numCol="1" spcCol="0" rtlCol="0" fromWordArt="0" anchor="ctr" anchorCtr="0" forceAA="0" compatLnSpc="1">
            <a:prstTxWarp prst="textNoShape">
              <a:avLst/>
            </a:prstTxWarp>
            <a:noAutofit/>
          </a:bodyPr>
          <a:lstStyle/>
          <a:p>
            <a:pPr algn="ctr"/>
            <a:endParaRPr lang="en-US" sz="700" dirty="0">
              <a:solidFill>
                <a:srgbClr val="5A5A5A"/>
              </a:solidFill>
            </a:endParaRPr>
          </a:p>
        </p:txBody>
      </p:sp>
      <p:grpSp>
        <p:nvGrpSpPr>
          <p:cNvPr id="92" name="Group 91"/>
          <p:cNvGrpSpPr/>
          <p:nvPr/>
        </p:nvGrpSpPr>
        <p:grpSpPr>
          <a:xfrm>
            <a:off x="9655298" y="2537027"/>
            <a:ext cx="888765" cy="889111"/>
            <a:chOff x="19623442" y="4658297"/>
            <a:chExt cx="1458776" cy="1457823"/>
          </a:xfrm>
        </p:grpSpPr>
        <p:grpSp>
          <p:nvGrpSpPr>
            <p:cNvPr id="93" name="Group 92"/>
            <p:cNvGrpSpPr/>
            <p:nvPr/>
          </p:nvGrpSpPr>
          <p:grpSpPr>
            <a:xfrm>
              <a:off x="19623442" y="4658297"/>
              <a:ext cx="863086" cy="863087"/>
              <a:chOff x="15531207" y="10482833"/>
              <a:chExt cx="1472667" cy="1472668"/>
            </a:xfrm>
            <a:solidFill>
              <a:srgbClr val="FD2A00"/>
            </a:solidFill>
          </p:grpSpPr>
          <p:sp>
            <p:nvSpPr>
              <p:cNvPr id="99" name="Shape 91"/>
              <p:cNvSpPr/>
              <p:nvPr/>
            </p:nvSpPr>
            <p:spPr>
              <a:xfrm>
                <a:off x="15531207" y="10777366"/>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18360" y="15429"/>
                    </a:moveTo>
                    <a:cubicBezTo>
                      <a:pt x="17764" y="15429"/>
                      <a:pt x="17280" y="13352"/>
                      <a:pt x="17280" y="10800"/>
                    </a:cubicBezTo>
                    <a:cubicBezTo>
                      <a:pt x="17280" y="8248"/>
                      <a:pt x="17764" y="6171"/>
                      <a:pt x="18360" y="6171"/>
                    </a:cubicBezTo>
                    <a:cubicBezTo>
                      <a:pt x="18956" y="6171"/>
                      <a:pt x="19440" y="8248"/>
                      <a:pt x="19440" y="10800"/>
                    </a:cubicBezTo>
                    <a:cubicBezTo>
                      <a:pt x="19440" y="13352"/>
                      <a:pt x="18956" y="15429"/>
                      <a:pt x="18360" y="15429"/>
                    </a:cubicBezTo>
                    <a:close/>
                    <a:moveTo>
                      <a:pt x="15480" y="15429"/>
                    </a:moveTo>
                    <a:cubicBezTo>
                      <a:pt x="14884" y="15429"/>
                      <a:pt x="14400" y="13352"/>
                      <a:pt x="14400" y="10800"/>
                    </a:cubicBezTo>
                    <a:cubicBezTo>
                      <a:pt x="14400" y="8248"/>
                      <a:pt x="14884" y="6171"/>
                      <a:pt x="15480" y="6171"/>
                    </a:cubicBezTo>
                    <a:cubicBezTo>
                      <a:pt x="16076" y="6171"/>
                      <a:pt x="16560" y="8248"/>
                      <a:pt x="16560" y="10800"/>
                    </a:cubicBezTo>
                    <a:cubicBezTo>
                      <a:pt x="16560" y="13352"/>
                      <a:pt x="16076" y="15429"/>
                      <a:pt x="15480" y="15429"/>
                    </a:cubicBezTo>
                    <a:close/>
                    <a:moveTo>
                      <a:pt x="12600" y="15429"/>
                    </a:moveTo>
                    <a:cubicBezTo>
                      <a:pt x="12004" y="15429"/>
                      <a:pt x="11520" y="13352"/>
                      <a:pt x="11520" y="10800"/>
                    </a:cubicBezTo>
                    <a:cubicBezTo>
                      <a:pt x="11520" y="8248"/>
                      <a:pt x="12004" y="6171"/>
                      <a:pt x="12600" y="6171"/>
                    </a:cubicBezTo>
                    <a:cubicBezTo>
                      <a:pt x="13196" y="6171"/>
                      <a:pt x="13680" y="8248"/>
                      <a:pt x="13680" y="10800"/>
                    </a:cubicBezTo>
                    <a:cubicBezTo>
                      <a:pt x="13680" y="13352"/>
                      <a:pt x="13196" y="15429"/>
                      <a:pt x="12600" y="15429"/>
                    </a:cubicBezTo>
                    <a:close/>
                    <a:moveTo>
                      <a:pt x="3240" y="16971"/>
                    </a:moveTo>
                    <a:cubicBezTo>
                      <a:pt x="2445" y="16971"/>
                      <a:pt x="1800" y="14210"/>
                      <a:pt x="1800" y="10800"/>
                    </a:cubicBezTo>
                    <a:cubicBezTo>
                      <a:pt x="1800" y="7392"/>
                      <a:pt x="2445" y="4629"/>
                      <a:pt x="3240" y="4629"/>
                    </a:cubicBezTo>
                    <a:cubicBezTo>
                      <a:pt x="4035" y="4629"/>
                      <a:pt x="4680" y="7392"/>
                      <a:pt x="4680" y="10800"/>
                    </a:cubicBezTo>
                    <a:cubicBezTo>
                      <a:pt x="4680" y="14210"/>
                      <a:pt x="4035" y="16971"/>
                      <a:pt x="3240" y="16971"/>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 name="Shape 92"/>
              <p:cNvSpPr/>
              <p:nvPr/>
            </p:nvSpPr>
            <p:spPr>
              <a:xfrm>
                <a:off x="15555751" y="10482833"/>
                <a:ext cx="1443906" cy="245445"/>
              </a:xfrm>
              <a:custGeom>
                <a:avLst/>
                <a:gdLst/>
                <a:ahLst/>
                <a:cxnLst>
                  <a:cxn ang="0">
                    <a:pos x="wd2" y="hd2"/>
                  </a:cxn>
                  <a:cxn ang="5400000">
                    <a:pos x="wd2" y="hd2"/>
                  </a:cxn>
                  <a:cxn ang="10800000">
                    <a:pos x="wd2" y="hd2"/>
                  </a:cxn>
                  <a:cxn ang="16200000">
                    <a:pos x="wd2" y="hd2"/>
                  </a:cxn>
                </a:cxnLst>
                <a:rect l="0" t="0" r="r" b="b"/>
                <a:pathLst>
                  <a:path w="21600" h="21600" extrusionOk="0">
                    <a:moveTo>
                      <a:pt x="18036" y="633"/>
                    </a:moveTo>
                    <a:cubicBezTo>
                      <a:pt x="17967" y="228"/>
                      <a:pt x="17874" y="0"/>
                      <a:pt x="17776" y="0"/>
                    </a:cubicBezTo>
                    <a:lnTo>
                      <a:pt x="3824" y="0"/>
                    </a:lnTo>
                    <a:cubicBezTo>
                      <a:pt x="3726" y="0"/>
                      <a:pt x="3633" y="228"/>
                      <a:pt x="3564" y="633"/>
                    </a:cubicBezTo>
                    <a:lnTo>
                      <a:pt x="0" y="21600"/>
                    </a:lnTo>
                    <a:lnTo>
                      <a:pt x="21600" y="21600"/>
                    </a:lnTo>
                    <a:cubicBezTo>
                      <a:pt x="21600" y="21600"/>
                      <a:pt x="18036" y="633"/>
                      <a:pt x="18036" y="633"/>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 name="Shape 93"/>
              <p:cNvSpPr/>
              <p:nvPr/>
            </p:nvSpPr>
            <p:spPr>
              <a:xfrm>
                <a:off x="15531207" y="11562789"/>
                <a:ext cx="1472667" cy="392712"/>
              </a:xfrm>
              <a:custGeom>
                <a:avLst/>
                <a:gdLst/>
                <a:ahLst/>
                <a:cxnLst>
                  <a:cxn ang="0">
                    <a:pos x="wd2" y="hd2"/>
                  </a:cxn>
                  <a:cxn ang="5400000">
                    <a:pos x="wd2" y="hd2"/>
                  </a:cxn>
                  <a:cxn ang="10800000">
                    <a:pos x="wd2" y="hd2"/>
                  </a:cxn>
                  <a:cxn ang="16200000">
                    <a:pos x="wd2" y="hd2"/>
                  </a:cxn>
                </a:cxnLst>
                <a:rect l="0" t="0" r="r" b="b"/>
                <a:pathLst>
                  <a:path w="21600" h="21600" extrusionOk="0">
                    <a:moveTo>
                      <a:pt x="3240" y="4050"/>
                    </a:moveTo>
                    <a:cubicBezTo>
                      <a:pt x="4035" y="4050"/>
                      <a:pt x="4680" y="6468"/>
                      <a:pt x="4680" y="9450"/>
                    </a:cubicBezTo>
                    <a:cubicBezTo>
                      <a:pt x="4680" y="12434"/>
                      <a:pt x="4035" y="14850"/>
                      <a:pt x="3240" y="14850"/>
                    </a:cubicBezTo>
                    <a:cubicBezTo>
                      <a:pt x="2445" y="14850"/>
                      <a:pt x="1800" y="12434"/>
                      <a:pt x="1800" y="9450"/>
                    </a:cubicBezTo>
                    <a:cubicBezTo>
                      <a:pt x="1800" y="6468"/>
                      <a:pt x="2445" y="4050"/>
                      <a:pt x="3240" y="4050"/>
                    </a:cubicBezTo>
                    <a:close/>
                    <a:moveTo>
                      <a:pt x="12600" y="5400"/>
                    </a:moveTo>
                    <a:cubicBezTo>
                      <a:pt x="13196" y="5400"/>
                      <a:pt x="13680" y="7217"/>
                      <a:pt x="13680" y="9450"/>
                    </a:cubicBezTo>
                    <a:cubicBezTo>
                      <a:pt x="13680" y="11683"/>
                      <a:pt x="13196" y="13500"/>
                      <a:pt x="12600" y="13500"/>
                    </a:cubicBezTo>
                    <a:cubicBezTo>
                      <a:pt x="12004" y="13500"/>
                      <a:pt x="11520" y="11683"/>
                      <a:pt x="11520" y="9450"/>
                    </a:cubicBezTo>
                    <a:cubicBezTo>
                      <a:pt x="11520" y="7217"/>
                      <a:pt x="12004" y="5400"/>
                      <a:pt x="12600" y="5400"/>
                    </a:cubicBezTo>
                    <a:close/>
                    <a:moveTo>
                      <a:pt x="15480" y="5400"/>
                    </a:moveTo>
                    <a:cubicBezTo>
                      <a:pt x="16076" y="5400"/>
                      <a:pt x="16560" y="7217"/>
                      <a:pt x="16560" y="9450"/>
                    </a:cubicBezTo>
                    <a:cubicBezTo>
                      <a:pt x="16560" y="11683"/>
                      <a:pt x="16076" y="13500"/>
                      <a:pt x="15480" y="13500"/>
                    </a:cubicBezTo>
                    <a:cubicBezTo>
                      <a:pt x="14884" y="13500"/>
                      <a:pt x="14400" y="11683"/>
                      <a:pt x="14400" y="9450"/>
                    </a:cubicBezTo>
                    <a:cubicBezTo>
                      <a:pt x="14400" y="7217"/>
                      <a:pt x="14884" y="5400"/>
                      <a:pt x="15480" y="5400"/>
                    </a:cubicBezTo>
                    <a:close/>
                    <a:moveTo>
                      <a:pt x="18360" y="5400"/>
                    </a:moveTo>
                    <a:cubicBezTo>
                      <a:pt x="18956" y="5400"/>
                      <a:pt x="19440" y="7217"/>
                      <a:pt x="19440" y="9450"/>
                    </a:cubicBezTo>
                    <a:cubicBezTo>
                      <a:pt x="19440" y="11683"/>
                      <a:pt x="18956" y="13500"/>
                      <a:pt x="18360" y="13500"/>
                    </a:cubicBezTo>
                    <a:cubicBezTo>
                      <a:pt x="17764" y="13500"/>
                      <a:pt x="17280" y="11683"/>
                      <a:pt x="17280" y="9450"/>
                    </a:cubicBezTo>
                    <a:cubicBezTo>
                      <a:pt x="17280" y="7217"/>
                      <a:pt x="17764" y="5400"/>
                      <a:pt x="18360" y="5400"/>
                    </a:cubicBezTo>
                    <a:close/>
                    <a:moveTo>
                      <a:pt x="0" y="13500"/>
                    </a:moveTo>
                    <a:cubicBezTo>
                      <a:pt x="0" y="17967"/>
                      <a:pt x="969" y="21600"/>
                      <a:pt x="2160" y="21600"/>
                    </a:cubicBezTo>
                    <a:lnTo>
                      <a:pt x="19440" y="21600"/>
                    </a:lnTo>
                    <a:cubicBezTo>
                      <a:pt x="20631" y="21600"/>
                      <a:pt x="21600" y="17967"/>
                      <a:pt x="21600" y="13500"/>
                    </a:cubicBezTo>
                    <a:lnTo>
                      <a:pt x="21600" y="0"/>
                    </a:lnTo>
                    <a:lnTo>
                      <a:pt x="0" y="0"/>
                    </a:lnTo>
                    <a:cubicBezTo>
                      <a:pt x="0" y="0"/>
                      <a:pt x="0" y="13500"/>
                      <a:pt x="0" y="1350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2" name="Shape 94"/>
              <p:cNvSpPr/>
              <p:nvPr/>
            </p:nvSpPr>
            <p:spPr>
              <a:xfrm>
                <a:off x="15531207" y="11170078"/>
                <a:ext cx="1472667" cy="343623"/>
              </a:xfrm>
              <a:custGeom>
                <a:avLst/>
                <a:gdLst/>
                <a:ahLst/>
                <a:cxnLst>
                  <a:cxn ang="0">
                    <a:pos x="wd2" y="hd2"/>
                  </a:cxn>
                  <a:cxn ang="5400000">
                    <a:pos x="wd2" y="hd2"/>
                  </a:cxn>
                  <a:cxn ang="10800000">
                    <a:pos x="wd2" y="hd2"/>
                  </a:cxn>
                  <a:cxn ang="16200000">
                    <a:pos x="wd2" y="hd2"/>
                  </a:cxn>
                </a:cxnLst>
                <a:rect l="0" t="0" r="r" b="b"/>
                <a:pathLst>
                  <a:path w="21600" h="21600" extrusionOk="0">
                    <a:moveTo>
                      <a:pt x="3240" y="4629"/>
                    </a:moveTo>
                    <a:cubicBezTo>
                      <a:pt x="4035" y="4629"/>
                      <a:pt x="4680" y="7392"/>
                      <a:pt x="4680" y="10800"/>
                    </a:cubicBezTo>
                    <a:cubicBezTo>
                      <a:pt x="4680" y="14210"/>
                      <a:pt x="4035" y="16971"/>
                      <a:pt x="3240" y="16971"/>
                    </a:cubicBezTo>
                    <a:cubicBezTo>
                      <a:pt x="2445" y="16971"/>
                      <a:pt x="1800" y="14210"/>
                      <a:pt x="1800" y="10800"/>
                    </a:cubicBezTo>
                    <a:cubicBezTo>
                      <a:pt x="1800" y="7392"/>
                      <a:pt x="2445" y="4629"/>
                      <a:pt x="3240" y="4629"/>
                    </a:cubicBezTo>
                    <a:close/>
                    <a:moveTo>
                      <a:pt x="12600" y="6171"/>
                    </a:moveTo>
                    <a:cubicBezTo>
                      <a:pt x="13196" y="6171"/>
                      <a:pt x="13680" y="8248"/>
                      <a:pt x="13680" y="10800"/>
                    </a:cubicBezTo>
                    <a:cubicBezTo>
                      <a:pt x="13680" y="13352"/>
                      <a:pt x="13196" y="15429"/>
                      <a:pt x="12600" y="15429"/>
                    </a:cubicBezTo>
                    <a:cubicBezTo>
                      <a:pt x="12004" y="15429"/>
                      <a:pt x="11520" y="13352"/>
                      <a:pt x="11520" y="10800"/>
                    </a:cubicBezTo>
                    <a:cubicBezTo>
                      <a:pt x="11520" y="8248"/>
                      <a:pt x="12004" y="6171"/>
                      <a:pt x="12600" y="6171"/>
                    </a:cubicBezTo>
                    <a:close/>
                    <a:moveTo>
                      <a:pt x="15480" y="6171"/>
                    </a:moveTo>
                    <a:cubicBezTo>
                      <a:pt x="16076" y="6171"/>
                      <a:pt x="16560" y="8248"/>
                      <a:pt x="16560" y="10800"/>
                    </a:cubicBezTo>
                    <a:cubicBezTo>
                      <a:pt x="16560" y="13352"/>
                      <a:pt x="16076" y="15429"/>
                      <a:pt x="15480" y="15429"/>
                    </a:cubicBezTo>
                    <a:cubicBezTo>
                      <a:pt x="14884" y="15429"/>
                      <a:pt x="14400" y="13352"/>
                      <a:pt x="14400" y="10800"/>
                    </a:cubicBezTo>
                    <a:cubicBezTo>
                      <a:pt x="14400" y="8248"/>
                      <a:pt x="14884" y="6171"/>
                      <a:pt x="15480" y="6171"/>
                    </a:cubicBezTo>
                    <a:close/>
                    <a:moveTo>
                      <a:pt x="18360" y="6171"/>
                    </a:moveTo>
                    <a:cubicBezTo>
                      <a:pt x="18956" y="6171"/>
                      <a:pt x="19440" y="8248"/>
                      <a:pt x="19440" y="10800"/>
                    </a:cubicBezTo>
                    <a:cubicBezTo>
                      <a:pt x="19440" y="13352"/>
                      <a:pt x="18956" y="15429"/>
                      <a:pt x="18360" y="15429"/>
                    </a:cubicBezTo>
                    <a:cubicBezTo>
                      <a:pt x="17764" y="15429"/>
                      <a:pt x="17280" y="13352"/>
                      <a:pt x="17280" y="10800"/>
                    </a:cubicBezTo>
                    <a:cubicBezTo>
                      <a:pt x="17280" y="8248"/>
                      <a:pt x="17764" y="6171"/>
                      <a:pt x="18360" y="6171"/>
                    </a:cubicBezTo>
                    <a:close/>
                    <a:moveTo>
                      <a:pt x="0" y="21600"/>
                    </a:moveTo>
                    <a:lnTo>
                      <a:pt x="21600" y="21600"/>
                    </a:lnTo>
                    <a:lnTo>
                      <a:pt x="21600" y="0"/>
                    </a:lnTo>
                    <a:lnTo>
                      <a:pt x="0" y="0"/>
                    </a:lnTo>
                    <a:cubicBezTo>
                      <a:pt x="0" y="0"/>
                      <a:pt x="0" y="21600"/>
                      <a:pt x="0" y="21600"/>
                    </a:cubicBezTo>
                    <a:close/>
                  </a:path>
                </a:pathLst>
              </a:custGeom>
              <a:grpFill/>
              <a:ln w="12700" cap="flat">
                <a:noFill/>
                <a:miter lim="400000"/>
              </a:ln>
              <a:effectLst/>
            </p:spPr>
            <p:txBody>
              <a:bodyPr wrap="square" lIns="0" tIns="0" rIns="0" bIns="0" numCol="1" anchor="ctr">
                <a:noAutofit/>
              </a:bodyPr>
              <a:lstStyle/>
              <a:p>
                <a:pPr algn="ctr" defTabSz="228111">
                  <a:defRPr sz="3000" spc="0">
                    <a:solidFill>
                      <a:srgbClr val="686868"/>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4" name="Group 93"/>
            <p:cNvGrpSpPr/>
            <p:nvPr/>
          </p:nvGrpSpPr>
          <p:grpSpPr>
            <a:xfrm>
              <a:off x="20276651" y="5279050"/>
              <a:ext cx="805567" cy="837070"/>
              <a:chOff x="6194425" y="3667125"/>
              <a:chExt cx="568325" cy="590550"/>
            </a:xfrm>
          </p:grpSpPr>
          <p:sp>
            <p:nvSpPr>
              <p:cNvPr id="95" name="Freeform 18"/>
              <p:cNvSpPr>
                <a:spLocks noChangeArrowheads="1"/>
              </p:cNvSpPr>
              <p:nvPr/>
            </p:nvSpPr>
            <p:spPr bwMode="auto">
              <a:xfrm>
                <a:off x="6194425" y="3952875"/>
                <a:ext cx="568325" cy="168275"/>
              </a:xfrm>
              <a:custGeom>
                <a:avLst/>
                <a:gdLst>
                  <a:gd name="T0" fmla="*/ 0 w 1579"/>
                  <a:gd name="T1" fmla="*/ 0 h 467"/>
                  <a:gd name="T2" fmla="*/ 789 w 1579"/>
                  <a:gd name="T3" fmla="*/ 214 h 467"/>
                  <a:gd name="T4" fmla="*/ 1578 w 1579"/>
                  <a:gd name="T5" fmla="*/ 0 h 467"/>
                  <a:gd name="T6" fmla="*/ 1578 w 1579"/>
                  <a:gd name="T7" fmla="*/ 182 h 467"/>
                  <a:gd name="T8" fmla="*/ 789 w 1579"/>
                  <a:gd name="T9" fmla="*/ 466 h 467"/>
                  <a:gd name="T10" fmla="*/ 0 w 1579"/>
                  <a:gd name="T11" fmla="*/ 182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6"/>
                      <a:pt x="428" y="214"/>
                      <a:pt x="789" y="214"/>
                    </a:cubicBezTo>
                    <a:cubicBezTo>
                      <a:pt x="1150" y="214"/>
                      <a:pt x="1452" y="126"/>
                      <a:pt x="1578" y="0"/>
                    </a:cubicBezTo>
                    <a:lnTo>
                      <a:pt x="1578" y="182"/>
                    </a:lnTo>
                    <a:cubicBezTo>
                      <a:pt x="1578" y="319"/>
                      <a:pt x="1261" y="466"/>
                      <a:pt x="789" y="466"/>
                    </a:cubicBezTo>
                    <a:cubicBezTo>
                      <a:pt x="317" y="466"/>
                      <a:pt x="0" y="319"/>
                      <a:pt x="0" y="182"/>
                    </a:cubicBezTo>
                    <a:lnTo>
                      <a:pt x="0" y="0"/>
                    </a:lnTo>
                  </a:path>
                </a:pathLst>
              </a:custGeom>
              <a:solidFill>
                <a:srgbClr val="FD2A00"/>
              </a:solidFill>
              <a:ln>
                <a:noFill/>
              </a:ln>
              <a:effectLst/>
            </p:spPr>
            <p:txBody>
              <a:bodyPr wrap="none" anchor="ctr"/>
              <a:lstStyle/>
              <a:p>
                <a:endParaRPr lang="en-US" dirty="0"/>
              </a:p>
            </p:txBody>
          </p:sp>
          <p:sp>
            <p:nvSpPr>
              <p:cNvPr id="96" name="Freeform 19"/>
              <p:cNvSpPr>
                <a:spLocks noChangeArrowheads="1"/>
              </p:cNvSpPr>
              <p:nvPr/>
            </p:nvSpPr>
            <p:spPr bwMode="auto">
              <a:xfrm>
                <a:off x="6194425" y="4067175"/>
                <a:ext cx="568325" cy="190500"/>
              </a:xfrm>
              <a:custGeom>
                <a:avLst/>
                <a:gdLst>
                  <a:gd name="T0" fmla="*/ 0 w 1579"/>
                  <a:gd name="T1" fmla="*/ 0 h 531"/>
                  <a:gd name="T2" fmla="*/ 789 w 1579"/>
                  <a:gd name="T3" fmla="*/ 214 h 531"/>
                  <a:gd name="T4" fmla="*/ 1578 w 1579"/>
                  <a:gd name="T5" fmla="*/ 0 h 531"/>
                  <a:gd name="T6" fmla="*/ 1578 w 1579"/>
                  <a:gd name="T7" fmla="*/ 183 h 531"/>
                  <a:gd name="T8" fmla="*/ 789 w 1579"/>
                  <a:gd name="T9" fmla="*/ 530 h 531"/>
                  <a:gd name="T10" fmla="*/ 0 w 1579"/>
                  <a:gd name="T11" fmla="*/ 183 h 531"/>
                  <a:gd name="T12" fmla="*/ 0 w 1579"/>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1579" h="531">
                    <a:moveTo>
                      <a:pt x="0" y="0"/>
                    </a:moveTo>
                    <a:cubicBezTo>
                      <a:pt x="126" y="127"/>
                      <a:pt x="428" y="214"/>
                      <a:pt x="789" y="214"/>
                    </a:cubicBezTo>
                    <a:cubicBezTo>
                      <a:pt x="1150" y="214"/>
                      <a:pt x="1452" y="127"/>
                      <a:pt x="1578" y="0"/>
                    </a:cubicBezTo>
                    <a:lnTo>
                      <a:pt x="1578" y="183"/>
                    </a:lnTo>
                    <a:cubicBezTo>
                      <a:pt x="1578" y="377"/>
                      <a:pt x="1231" y="530"/>
                      <a:pt x="789" y="530"/>
                    </a:cubicBezTo>
                    <a:cubicBezTo>
                      <a:pt x="347" y="530"/>
                      <a:pt x="0" y="377"/>
                      <a:pt x="0" y="183"/>
                    </a:cubicBezTo>
                    <a:lnTo>
                      <a:pt x="0" y="0"/>
                    </a:lnTo>
                  </a:path>
                </a:pathLst>
              </a:custGeom>
              <a:solidFill>
                <a:srgbClr val="FD2A00"/>
              </a:solidFill>
              <a:ln>
                <a:noFill/>
              </a:ln>
              <a:effectLst/>
            </p:spPr>
            <p:txBody>
              <a:bodyPr wrap="none" anchor="ctr"/>
              <a:lstStyle/>
              <a:p>
                <a:endParaRPr lang="en-US" dirty="0"/>
              </a:p>
            </p:txBody>
          </p:sp>
          <p:sp>
            <p:nvSpPr>
              <p:cNvPr id="97" name="Freeform 20"/>
              <p:cNvSpPr>
                <a:spLocks noChangeArrowheads="1"/>
              </p:cNvSpPr>
              <p:nvPr/>
            </p:nvSpPr>
            <p:spPr bwMode="auto">
              <a:xfrm>
                <a:off x="6194425" y="3840163"/>
                <a:ext cx="568325" cy="168275"/>
              </a:xfrm>
              <a:custGeom>
                <a:avLst/>
                <a:gdLst>
                  <a:gd name="T0" fmla="*/ 0 w 1579"/>
                  <a:gd name="T1" fmla="*/ 0 h 467"/>
                  <a:gd name="T2" fmla="*/ 789 w 1579"/>
                  <a:gd name="T3" fmla="*/ 214 h 467"/>
                  <a:gd name="T4" fmla="*/ 1578 w 1579"/>
                  <a:gd name="T5" fmla="*/ 0 h 467"/>
                  <a:gd name="T6" fmla="*/ 1578 w 1579"/>
                  <a:gd name="T7" fmla="*/ 183 h 467"/>
                  <a:gd name="T8" fmla="*/ 789 w 1579"/>
                  <a:gd name="T9" fmla="*/ 466 h 467"/>
                  <a:gd name="T10" fmla="*/ 0 w 1579"/>
                  <a:gd name="T11" fmla="*/ 183 h 467"/>
                  <a:gd name="T12" fmla="*/ 0 w 157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1579" h="467">
                    <a:moveTo>
                      <a:pt x="0" y="0"/>
                    </a:moveTo>
                    <a:cubicBezTo>
                      <a:pt x="126" y="127"/>
                      <a:pt x="428" y="214"/>
                      <a:pt x="789" y="214"/>
                    </a:cubicBezTo>
                    <a:cubicBezTo>
                      <a:pt x="1150" y="214"/>
                      <a:pt x="1452" y="127"/>
                      <a:pt x="1578" y="0"/>
                    </a:cubicBezTo>
                    <a:lnTo>
                      <a:pt x="1578" y="183"/>
                    </a:lnTo>
                    <a:cubicBezTo>
                      <a:pt x="1578" y="320"/>
                      <a:pt x="1261" y="466"/>
                      <a:pt x="789" y="466"/>
                    </a:cubicBezTo>
                    <a:cubicBezTo>
                      <a:pt x="317" y="466"/>
                      <a:pt x="0" y="320"/>
                      <a:pt x="0" y="183"/>
                    </a:cubicBezTo>
                    <a:lnTo>
                      <a:pt x="0" y="0"/>
                    </a:lnTo>
                  </a:path>
                </a:pathLst>
              </a:custGeom>
              <a:solidFill>
                <a:srgbClr val="FD2A00"/>
              </a:solidFill>
              <a:ln>
                <a:noFill/>
              </a:ln>
              <a:effectLst/>
            </p:spPr>
            <p:txBody>
              <a:bodyPr wrap="none" anchor="ctr"/>
              <a:lstStyle/>
              <a:p>
                <a:endParaRPr lang="en-US" dirty="0"/>
              </a:p>
            </p:txBody>
          </p:sp>
          <p:sp>
            <p:nvSpPr>
              <p:cNvPr id="98" name="Freeform 21"/>
              <p:cNvSpPr>
                <a:spLocks noChangeArrowheads="1"/>
              </p:cNvSpPr>
              <p:nvPr/>
            </p:nvSpPr>
            <p:spPr bwMode="auto">
              <a:xfrm>
                <a:off x="6194425" y="3667125"/>
                <a:ext cx="568325" cy="227013"/>
              </a:xfrm>
              <a:custGeom>
                <a:avLst/>
                <a:gdLst>
                  <a:gd name="T0" fmla="*/ 789 w 1579"/>
                  <a:gd name="T1" fmla="*/ 630 h 631"/>
                  <a:gd name="T2" fmla="*/ 0 w 1579"/>
                  <a:gd name="T3" fmla="*/ 347 h 631"/>
                  <a:gd name="T4" fmla="*/ 789 w 1579"/>
                  <a:gd name="T5" fmla="*/ 0 h 631"/>
                  <a:gd name="T6" fmla="*/ 1578 w 1579"/>
                  <a:gd name="T7" fmla="*/ 347 h 631"/>
                  <a:gd name="T8" fmla="*/ 789 w 1579"/>
                  <a:gd name="T9" fmla="*/ 630 h 631"/>
                </a:gdLst>
                <a:ahLst/>
                <a:cxnLst>
                  <a:cxn ang="0">
                    <a:pos x="T0" y="T1"/>
                  </a:cxn>
                  <a:cxn ang="0">
                    <a:pos x="T2" y="T3"/>
                  </a:cxn>
                  <a:cxn ang="0">
                    <a:pos x="T4" y="T5"/>
                  </a:cxn>
                  <a:cxn ang="0">
                    <a:pos x="T6" y="T7"/>
                  </a:cxn>
                  <a:cxn ang="0">
                    <a:pos x="T8" y="T9"/>
                  </a:cxn>
                </a:cxnLst>
                <a:rect l="0" t="0" r="r" b="b"/>
                <a:pathLst>
                  <a:path w="1579" h="631">
                    <a:moveTo>
                      <a:pt x="789" y="630"/>
                    </a:moveTo>
                    <a:cubicBezTo>
                      <a:pt x="317" y="630"/>
                      <a:pt x="0" y="483"/>
                      <a:pt x="0" y="347"/>
                    </a:cubicBezTo>
                    <a:cubicBezTo>
                      <a:pt x="0" y="152"/>
                      <a:pt x="347" y="0"/>
                      <a:pt x="789" y="0"/>
                    </a:cubicBezTo>
                    <a:cubicBezTo>
                      <a:pt x="1231" y="0"/>
                      <a:pt x="1578" y="152"/>
                      <a:pt x="1578" y="347"/>
                    </a:cubicBezTo>
                    <a:cubicBezTo>
                      <a:pt x="1578" y="483"/>
                      <a:pt x="1261" y="630"/>
                      <a:pt x="789" y="630"/>
                    </a:cubicBezTo>
                  </a:path>
                </a:pathLst>
              </a:custGeom>
              <a:solidFill>
                <a:srgbClr val="FD2A00"/>
              </a:solidFill>
              <a:ln>
                <a:noFill/>
              </a:ln>
              <a:effectLst/>
            </p:spPr>
            <p:txBody>
              <a:bodyPr wrap="none" anchor="ctr"/>
              <a:lstStyle/>
              <a:p>
                <a:endParaRPr lang="en-US" dirty="0"/>
              </a:p>
            </p:txBody>
          </p:sp>
        </p:grpSp>
      </p:grpSp>
      <p:grpSp>
        <p:nvGrpSpPr>
          <p:cNvPr id="3" name="Group 2"/>
          <p:cNvGrpSpPr/>
          <p:nvPr/>
        </p:nvGrpSpPr>
        <p:grpSpPr>
          <a:xfrm>
            <a:off x="10923807" y="255611"/>
            <a:ext cx="1057745" cy="914400"/>
            <a:chOff x="21870396" y="511222"/>
            <a:chExt cx="2117696" cy="1828800"/>
          </a:xfrm>
        </p:grpSpPr>
        <p:sp>
          <p:nvSpPr>
            <p:cNvPr id="148" name="Oval 147"/>
            <p:cNvSpPr>
              <a:spLocks noChangeAspect="1"/>
            </p:cNvSpPr>
            <p:nvPr/>
          </p:nvSpPr>
          <p:spPr>
            <a:xfrm>
              <a:off x="22241002" y="609784"/>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p:cNvGrpSpPr>
              <a:grpSpLocks noChangeAspect="1"/>
            </p:cNvGrpSpPr>
            <p:nvPr/>
          </p:nvGrpSpPr>
          <p:grpSpPr>
            <a:xfrm>
              <a:off x="22353879" y="707040"/>
              <a:ext cx="290459" cy="290119"/>
              <a:chOff x="9813921" y="4686505"/>
              <a:chExt cx="1144341" cy="1143000"/>
            </a:xfrm>
          </p:grpSpPr>
          <p:sp>
            <p:nvSpPr>
              <p:cNvPr id="150"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151" name="image42.png"/>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13718" y="1752087"/>
              <a:ext cx="290119" cy="290119"/>
              <a:chOff x="15956761" y="7275716"/>
              <a:chExt cx="914400" cy="914400"/>
            </a:xfrm>
          </p:grpSpPr>
          <p:sp>
            <p:nvSpPr>
              <p:cNvPr id="153"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154"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5" name="Group 154"/>
            <p:cNvGrpSpPr>
              <a:grpSpLocks noChangeAspect="1"/>
            </p:cNvGrpSpPr>
            <p:nvPr/>
          </p:nvGrpSpPr>
          <p:grpSpPr>
            <a:xfrm>
              <a:off x="22109520" y="1727285"/>
              <a:ext cx="594436" cy="594360"/>
              <a:chOff x="9430813" y="8581487"/>
              <a:chExt cx="1133009" cy="1132864"/>
            </a:xfrm>
          </p:grpSpPr>
          <p:sp>
            <p:nvSpPr>
              <p:cNvPr id="156"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A07"/>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57"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8" name="Group 157"/>
            <p:cNvGrpSpPr>
              <a:grpSpLocks noChangeAspect="1"/>
            </p:cNvGrpSpPr>
            <p:nvPr/>
          </p:nvGrpSpPr>
          <p:grpSpPr>
            <a:xfrm>
              <a:off x="23698188" y="1201653"/>
              <a:ext cx="289904" cy="289867"/>
              <a:chOff x="16566895" y="10691701"/>
              <a:chExt cx="1142154" cy="1142008"/>
            </a:xfrm>
          </p:grpSpPr>
          <p:sp>
            <p:nvSpPr>
              <p:cNvPr id="159"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60"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61" name="Shape 1114"/>
            <p:cNvSpPr/>
            <p:nvPr/>
          </p:nvSpPr>
          <p:spPr>
            <a:xfrm>
              <a:off x="22900746" y="2050155"/>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62" name="Group 161"/>
            <p:cNvGrpSpPr>
              <a:grpSpLocks noChangeAspect="1"/>
            </p:cNvGrpSpPr>
            <p:nvPr/>
          </p:nvGrpSpPr>
          <p:grpSpPr>
            <a:xfrm>
              <a:off x="22913750" y="2061217"/>
              <a:ext cx="266944" cy="266909"/>
              <a:chOff x="17759408" y="2959111"/>
              <a:chExt cx="1756810" cy="1756581"/>
            </a:xfrm>
            <a:noFill/>
          </p:grpSpPr>
          <p:sp>
            <p:nvSpPr>
              <p:cNvPr id="163"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64"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65"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66" name="Group 165"/>
            <p:cNvGrpSpPr>
              <a:grpSpLocks noChangeAspect="1"/>
            </p:cNvGrpSpPr>
            <p:nvPr/>
          </p:nvGrpSpPr>
          <p:grpSpPr>
            <a:xfrm>
              <a:off x="22900187" y="511222"/>
              <a:ext cx="290459" cy="290119"/>
              <a:chOff x="11838745" y="3905623"/>
              <a:chExt cx="1144341" cy="1143000"/>
            </a:xfrm>
          </p:grpSpPr>
          <p:sp>
            <p:nvSpPr>
              <p:cNvPr id="167"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68" name="Group 167"/>
              <p:cNvGrpSpPr/>
              <p:nvPr/>
            </p:nvGrpSpPr>
            <p:grpSpPr>
              <a:xfrm>
                <a:off x="12085261" y="4135648"/>
                <a:ext cx="688937" cy="719013"/>
                <a:chOff x="12085261" y="4135648"/>
                <a:chExt cx="688937" cy="719013"/>
              </a:xfrm>
            </p:grpSpPr>
            <p:grpSp>
              <p:nvGrpSpPr>
                <p:cNvPr id="169" name="Group 168"/>
                <p:cNvGrpSpPr>
                  <a:grpSpLocks noChangeAspect="1"/>
                </p:cNvGrpSpPr>
                <p:nvPr/>
              </p:nvGrpSpPr>
              <p:grpSpPr>
                <a:xfrm>
                  <a:off x="12085261" y="4135648"/>
                  <a:ext cx="688937" cy="682951"/>
                  <a:chOff x="4056063" y="6008688"/>
                  <a:chExt cx="182562" cy="180975"/>
                </a:xfrm>
              </p:grpSpPr>
              <p:sp>
                <p:nvSpPr>
                  <p:cNvPr id="171"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72"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70"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73" name="Group 172"/>
            <p:cNvGrpSpPr>
              <a:grpSpLocks noChangeAspect="1"/>
            </p:cNvGrpSpPr>
            <p:nvPr/>
          </p:nvGrpSpPr>
          <p:grpSpPr>
            <a:xfrm>
              <a:off x="23467873" y="707040"/>
              <a:ext cx="290459" cy="290119"/>
              <a:chOff x="13841925" y="4677102"/>
              <a:chExt cx="1144341" cy="1143000"/>
            </a:xfrm>
          </p:grpSpPr>
          <p:sp>
            <p:nvSpPr>
              <p:cNvPr id="174"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75" name="Group 174"/>
              <p:cNvGrpSpPr/>
              <p:nvPr/>
            </p:nvGrpSpPr>
            <p:grpSpPr>
              <a:xfrm>
                <a:off x="13999731" y="4876583"/>
                <a:ext cx="786394" cy="786372"/>
                <a:chOff x="14284301" y="5034157"/>
                <a:chExt cx="786394" cy="786372"/>
              </a:xfrm>
            </p:grpSpPr>
            <p:sp>
              <p:nvSpPr>
                <p:cNvPr id="176"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77"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78"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79"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80" name="Group 179"/>
            <p:cNvGrpSpPr/>
            <p:nvPr/>
          </p:nvGrpSpPr>
          <p:grpSpPr>
            <a:xfrm>
              <a:off x="22552482" y="940288"/>
              <a:ext cx="968407" cy="967273"/>
              <a:chOff x="10261154" y="5204997"/>
              <a:chExt cx="3815295" cy="3810826"/>
            </a:xfrm>
          </p:grpSpPr>
          <p:sp>
            <p:nvSpPr>
              <p:cNvPr id="181"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182" name="Group 181"/>
              <p:cNvGrpSpPr/>
              <p:nvPr/>
            </p:nvGrpSpPr>
            <p:grpSpPr>
              <a:xfrm>
                <a:off x="10795629" y="6172064"/>
                <a:ext cx="2746345" cy="1876692"/>
                <a:chOff x="10795629" y="6279632"/>
                <a:chExt cx="2746345" cy="1876692"/>
              </a:xfrm>
            </p:grpSpPr>
            <p:grpSp>
              <p:nvGrpSpPr>
                <p:cNvPr id="183" name="Group 334"/>
                <p:cNvGrpSpPr/>
                <p:nvPr/>
              </p:nvGrpSpPr>
              <p:grpSpPr>
                <a:xfrm>
                  <a:off x="10795629" y="6279632"/>
                  <a:ext cx="2746345" cy="929140"/>
                  <a:chOff x="0" y="0"/>
                  <a:chExt cx="2745984" cy="929137"/>
                </a:xfrm>
                <a:solidFill>
                  <a:schemeClr val="bg1"/>
                </a:solidFill>
              </p:grpSpPr>
              <p:sp>
                <p:nvSpPr>
                  <p:cNvPr id="189"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90"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91"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92"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93"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94"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95"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184" name="Group 326"/>
                <p:cNvGrpSpPr/>
                <p:nvPr/>
              </p:nvGrpSpPr>
              <p:grpSpPr>
                <a:xfrm>
                  <a:off x="11235407" y="7279312"/>
                  <a:ext cx="1866789" cy="877012"/>
                  <a:chOff x="0" y="0"/>
                  <a:chExt cx="2029469" cy="953561"/>
                </a:xfrm>
                <a:solidFill>
                  <a:srgbClr val="FFFFFF"/>
                </a:solidFill>
              </p:grpSpPr>
              <p:sp>
                <p:nvSpPr>
                  <p:cNvPr id="185"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86"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87"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88"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196" name="Group 195"/>
            <p:cNvGrpSpPr>
              <a:grpSpLocks noChangeAspect="1"/>
            </p:cNvGrpSpPr>
            <p:nvPr/>
          </p:nvGrpSpPr>
          <p:grpSpPr>
            <a:xfrm>
              <a:off x="21870396" y="1049167"/>
              <a:ext cx="594360" cy="594360"/>
              <a:chOff x="7728296" y="6647665"/>
              <a:chExt cx="1367839" cy="1367839"/>
            </a:xfrm>
          </p:grpSpPr>
          <p:sp>
            <p:nvSpPr>
              <p:cNvPr id="197"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tx2"/>
              </a:solidFill>
              <a:ln w="6120" cap="rnd">
                <a:noFill/>
                <a:round/>
                <a:headEnd/>
                <a:tailEnd/>
              </a:ln>
              <a:effectLst/>
              <a:extLst/>
            </p:spPr>
            <p:txBody>
              <a:bodyPr wrap="none" anchor="ctr"/>
              <a:lstStyle/>
              <a:p>
                <a:endParaRPr lang="en-US" dirty="0"/>
              </a:p>
            </p:txBody>
          </p:sp>
          <p:grpSp>
            <p:nvGrpSpPr>
              <p:cNvPr id="198" name="Group 197"/>
              <p:cNvGrpSpPr/>
              <p:nvPr/>
            </p:nvGrpSpPr>
            <p:grpSpPr>
              <a:xfrm>
                <a:off x="7948854" y="6858000"/>
                <a:ext cx="816030" cy="820374"/>
                <a:chOff x="15893563" y="7396538"/>
                <a:chExt cx="1062193" cy="1067845"/>
              </a:xfrm>
              <a:solidFill>
                <a:srgbClr val="FFFFFF"/>
              </a:solidFill>
            </p:grpSpPr>
            <p:sp>
              <p:nvSpPr>
                <p:cNvPr id="199"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200"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306219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Flexible rate plans, internationalization support, usage tracking, limits and notifications</a:t>
            </a:r>
            <a:endParaRPr lang="en-US" dirty="0"/>
          </a:p>
        </p:txBody>
      </p:sp>
      <p:sp>
        <p:nvSpPr>
          <p:cNvPr id="2" name="Title 1"/>
          <p:cNvSpPr>
            <a:spLocks noGrp="1"/>
          </p:cNvSpPr>
          <p:nvPr>
            <p:ph type="title"/>
          </p:nvPr>
        </p:nvSpPr>
        <p:spPr/>
        <p:txBody>
          <a:bodyPr/>
          <a:lstStyle/>
          <a:p>
            <a:r>
              <a:rPr lang="en-US" dirty="0" smtClean="0"/>
              <a:t>Monetize APIs: Any partner, any business model</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24</a:t>
            </a:fld>
            <a:endParaRPr lang="en-US" dirty="0"/>
          </a:p>
        </p:txBody>
      </p:sp>
      <p:sp>
        <p:nvSpPr>
          <p:cNvPr id="4" name="Footer Placeholder 3"/>
          <p:cNvSpPr>
            <a:spLocks noGrp="1"/>
          </p:cNvSpPr>
          <p:nvPr>
            <p:ph type="ftr" sz="quarter" idx="3"/>
          </p:nvPr>
        </p:nvSpPr>
        <p:spPr/>
        <p:txBody>
          <a:bodyPr/>
          <a:lstStyle/>
          <a:p>
            <a:r>
              <a:rPr lang="en-US" dirty="0" smtClean="0"/>
              <a:t>©2015 Apigee. All Rights Reserved. </a:t>
            </a:r>
            <a:endParaRPr lang="en-US" dirty="0"/>
          </a:p>
        </p:txBody>
      </p:sp>
      <p:sp>
        <p:nvSpPr>
          <p:cNvPr id="49" name="AutoShape 17"/>
          <p:cNvSpPr>
            <a:spLocks/>
          </p:cNvSpPr>
          <p:nvPr/>
        </p:nvSpPr>
        <p:spPr bwMode="auto">
          <a:xfrm>
            <a:off x="1676916" y="2019890"/>
            <a:ext cx="2552432"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Fixed</a:t>
            </a:r>
            <a:endParaRPr lang="en-US" sz="1500" dirty="0">
              <a:solidFill>
                <a:schemeClr val="bg1"/>
              </a:solidFill>
              <a:cs typeface="Arial"/>
            </a:endParaRPr>
          </a:p>
        </p:txBody>
      </p:sp>
      <p:sp>
        <p:nvSpPr>
          <p:cNvPr id="55" name="AutoShape 17"/>
          <p:cNvSpPr>
            <a:spLocks/>
          </p:cNvSpPr>
          <p:nvPr/>
        </p:nvSpPr>
        <p:spPr bwMode="auto">
          <a:xfrm>
            <a:off x="1676916" y="2419903"/>
            <a:ext cx="2552432"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Flexible</a:t>
            </a:r>
            <a:endParaRPr lang="en-US" sz="1500" dirty="0">
              <a:solidFill>
                <a:schemeClr val="bg1"/>
              </a:solidFill>
              <a:cs typeface="Arial"/>
            </a:endParaRPr>
          </a:p>
        </p:txBody>
      </p:sp>
      <p:sp>
        <p:nvSpPr>
          <p:cNvPr id="56" name="AutoShape 17"/>
          <p:cNvSpPr>
            <a:spLocks/>
          </p:cNvSpPr>
          <p:nvPr/>
        </p:nvSpPr>
        <p:spPr bwMode="auto">
          <a:xfrm>
            <a:off x="1676916" y="2819915"/>
            <a:ext cx="2552432" cy="400013"/>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Hybrid</a:t>
            </a:r>
            <a:br>
              <a:rPr lang="en-US" sz="1500" dirty="0">
                <a:solidFill>
                  <a:schemeClr val="bg1"/>
                </a:solidFill>
                <a:cs typeface="Arial"/>
              </a:rPr>
            </a:br>
            <a:r>
              <a:rPr lang="en-US" sz="900" dirty="0">
                <a:solidFill>
                  <a:schemeClr val="bg1"/>
                </a:solidFill>
                <a:cs typeface="Arial"/>
              </a:rPr>
              <a:t>(flat fee plus fixed and flexible)</a:t>
            </a:r>
            <a:endParaRPr lang="en-US" sz="900" dirty="0">
              <a:solidFill>
                <a:schemeClr val="bg1"/>
              </a:solidFill>
              <a:cs typeface="Arial"/>
            </a:endParaRPr>
          </a:p>
        </p:txBody>
      </p:sp>
      <p:grpSp>
        <p:nvGrpSpPr>
          <p:cNvPr id="57" name="Group 56"/>
          <p:cNvGrpSpPr/>
          <p:nvPr/>
        </p:nvGrpSpPr>
        <p:grpSpPr>
          <a:xfrm>
            <a:off x="1199905" y="1969898"/>
            <a:ext cx="477011" cy="1025028"/>
            <a:chOff x="1570564" y="3789381"/>
            <a:chExt cx="1037653" cy="2227446"/>
          </a:xfrm>
        </p:grpSpPr>
        <p:cxnSp>
          <p:nvCxnSpPr>
            <p:cNvPr id="58" name="Straight Connector 57"/>
            <p:cNvCxnSpPr/>
            <p:nvPr/>
          </p:nvCxnSpPr>
          <p:spPr>
            <a:xfrm>
              <a:off x="1570564" y="3789381"/>
              <a:ext cx="0" cy="2224069"/>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570564" y="6013450"/>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570564" y="5145887"/>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570564" y="4276636"/>
              <a:ext cx="1037653" cy="3377"/>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65" name="AutoShape 17"/>
          <p:cNvSpPr>
            <a:spLocks/>
          </p:cNvSpPr>
          <p:nvPr/>
        </p:nvSpPr>
        <p:spPr bwMode="auto">
          <a:xfrm>
            <a:off x="8568539" y="2019890"/>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Duration</a:t>
            </a:r>
            <a:endParaRPr lang="en-US" sz="1500" dirty="0">
              <a:solidFill>
                <a:schemeClr val="bg1"/>
              </a:solidFill>
              <a:cs typeface="Arial"/>
            </a:endParaRPr>
          </a:p>
        </p:txBody>
      </p:sp>
      <p:sp>
        <p:nvSpPr>
          <p:cNvPr id="66" name="AutoShape 17"/>
          <p:cNvSpPr>
            <a:spLocks/>
          </p:cNvSpPr>
          <p:nvPr/>
        </p:nvSpPr>
        <p:spPr bwMode="auto">
          <a:xfrm>
            <a:off x="8568539" y="2419903"/>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Quantity</a:t>
            </a:r>
            <a:endParaRPr lang="en-US" sz="1500" dirty="0">
              <a:solidFill>
                <a:schemeClr val="bg1"/>
              </a:solidFill>
              <a:cs typeface="Arial"/>
            </a:endParaRPr>
          </a:p>
        </p:txBody>
      </p:sp>
      <p:sp>
        <p:nvSpPr>
          <p:cNvPr id="67" name="AutoShape 17"/>
          <p:cNvSpPr>
            <a:spLocks/>
          </p:cNvSpPr>
          <p:nvPr/>
        </p:nvSpPr>
        <p:spPr bwMode="auto">
          <a:xfrm>
            <a:off x="8568539" y="2819915"/>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Hybrid</a:t>
            </a:r>
            <a:endParaRPr lang="en-US" sz="1500" dirty="0">
              <a:solidFill>
                <a:schemeClr val="bg1"/>
              </a:solidFill>
              <a:cs typeface="Arial"/>
            </a:endParaRPr>
          </a:p>
        </p:txBody>
      </p:sp>
      <p:cxnSp>
        <p:nvCxnSpPr>
          <p:cNvPr id="68" name="Straight Connector 67"/>
          <p:cNvCxnSpPr/>
          <p:nvPr/>
        </p:nvCxnSpPr>
        <p:spPr>
          <a:xfrm>
            <a:off x="8091528" y="1969898"/>
            <a:ext cx="0" cy="102347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8091528" y="2993372"/>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8091528" y="2594136"/>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091528" y="2194123"/>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3"/>
          <a:stretch>
            <a:fillRect/>
          </a:stretch>
        </p:blipFill>
        <p:spPr>
          <a:xfrm>
            <a:off x="5417684" y="3189157"/>
            <a:ext cx="1331285" cy="385724"/>
          </a:xfrm>
          <a:prstGeom prst="rect">
            <a:avLst/>
          </a:prstGeom>
        </p:spPr>
      </p:pic>
      <p:sp>
        <p:nvSpPr>
          <p:cNvPr id="73" name="AutoShape 17"/>
          <p:cNvSpPr>
            <a:spLocks/>
          </p:cNvSpPr>
          <p:nvPr/>
        </p:nvSpPr>
        <p:spPr bwMode="auto">
          <a:xfrm>
            <a:off x="1047140" y="1432102"/>
            <a:ext cx="3182208" cy="537796"/>
          </a:xfrm>
          <a:prstGeom prst="roundRect">
            <a:avLst>
              <a:gd name="adj" fmla="val 0"/>
            </a:avLst>
          </a:prstGeom>
          <a:solidFill>
            <a:schemeClr val="tx2"/>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2200" dirty="0">
                <a:solidFill>
                  <a:schemeClr val="bg1"/>
                </a:solidFill>
                <a:cs typeface="Arial"/>
              </a:rPr>
              <a:t>Revenue-sharing models</a:t>
            </a:r>
            <a:r>
              <a:rPr lang="en-US" sz="2200" dirty="0">
                <a:solidFill>
                  <a:schemeClr val="bg1"/>
                </a:solidFill>
                <a:cs typeface="Arial"/>
              </a:rPr>
              <a:t/>
            </a:r>
            <a:br>
              <a:rPr lang="en-US" sz="2200" dirty="0">
                <a:solidFill>
                  <a:schemeClr val="bg1"/>
                </a:solidFill>
                <a:cs typeface="Arial"/>
              </a:rPr>
            </a:br>
            <a:r>
              <a:rPr lang="en-US" sz="1200" dirty="0">
                <a:solidFill>
                  <a:schemeClr val="bg1"/>
                </a:solidFill>
                <a:cs typeface="Arial"/>
              </a:rPr>
              <a:t>(API provider charges developer</a:t>
            </a:r>
            <a:r>
              <a:rPr lang="en-US" sz="1200" dirty="0">
                <a:solidFill>
                  <a:schemeClr val="bg1"/>
                </a:solidFill>
                <a:cs typeface="Arial"/>
              </a:rPr>
              <a:t>)</a:t>
            </a:r>
            <a:endParaRPr lang="en-US" sz="1200" dirty="0">
              <a:solidFill>
                <a:schemeClr val="bg1"/>
              </a:solidFill>
              <a:cs typeface="Arial"/>
            </a:endParaRPr>
          </a:p>
        </p:txBody>
      </p:sp>
      <p:sp>
        <p:nvSpPr>
          <p:cNvPr id="74" name="AutoShape 17"/>
          <p:cNvSpPr>
            <a:spLocks/>
          </p:cNvSpPr>
          <p:nvPr/>
        </p:nvSpPr>
        <p:spPr bwMode="auto">
          <a:xfrm>
            <a:off x="4492951" y="1432102"/>
            <a:ext cx="3182208" cy="537796"/>
          </a:xfrm>
          <a:prstGeom prst="roundRect">
            <a:avLst>
              <a:gd name="adj" fmla="val 0"/>
            </a:avLst>
          </a:prstGeom>
          <a:solidFill>
            <a:schemeClr val="tx2">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2200" dirty="0">
                <a:solidFill>
                  <a:schemeClr val="bg1"/>
                </a:solidFill>
                <a:cs typeface="Arial"/>
              </a:rPr>
              <a:t>Fee-based models</a:t>
            </a:r>
            <a:br>
              <a:rPr lang="en-US" sz="2200" dirty="0">
                <a:solidFill>
                  <a:schemeClr val="bg1"/>
                </a:solidFill>
                <a:cs typeface="Arial"/>
              </a:rPr>
            </a:br>
            <a:r>
              <a:rPr lang="en-US" sz="1200" dirty="0">
                <a:solidFill>
                  <a:schemeClr val="bg1"/>
                </a:solidFill>
                <a:cs typeface="Arial"/>
              </a:rPr>
              <a:t>(API provider charges developer)</a:t>
            </a:r>
            <a:endParaRPr lang="en-US" sz="2200" dirty="0">
              <a:solidFill>
                <a:schemeClr val="bg1"/>
              </a:solidFill>
              <a:cs typeface="Arial"/>
            </a:endParaRPr>
          </a:p>
        </p:txBody>
      </p:sp>
      <p:sp>
        <p:nvSpPr>
          <p:cNvPr id="75" name="AutoShape 17"/>
          <p:cNvSpPr>
            <a:spLocks/>
          </p:cNvSpPr>
          <p:nvPr/>
        </p:nvSpPr>
        <p:spPr bwMode="auto">
          <a:xfrm>
            <a:off x="7938763" y="1432102"/>
            <a:ext cx="3182208" cy="537796"/>
          </a:xfrm>
          <a:prstGeom prst="roundRect">
            <a:avLst>
              <a:gd name="adj" fmla="val 0"/>
            </a:avLst>
          </a:prstGeom>
          <a:solidFill>
            <a:schemeClr val="tx2">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nchor="ctr" anchorCtr="0"/>
          <a:lstStyle/>
          <a:p>
            <a:pPr algn="ctr">
              <a:defRPr/>
            </a:pPr>
            <a:r>
              <a:rPr lang="en-US" sz="2200" dirty="0">
                <a:solidFill>
                  <a:schemeClr val="bg1"/>
                </a:solidFill>
                <a:cs typeface="Arial"/>
              </a:rPr>
              <a:t>Freemium models</a:t>
            </a:r>
            <a:endParaRPr lang="en-US" sz="2200" dirty="0">
              <a:solidFill>
                <a:schemeClr val="bg1"/>
              </a:solidFill>
              <a:cs typeface="Arial"/>
            </a:endParaRPr>
          </a:p>
        </p:txBody>
      </p:sp>
      <p:sp>
        <p:nvSpPr>
          <p:cNvPr id="76" name="AutoShape 17"/>
          <p:cNvSpPr>
            <a:spLocks/>
          </p:cNvSpPr>
          <p:nvPr/>
        </p:nvSpPr>
        <p:spPr bwMode="auto">
          <a:xfrm>
            <a:off x="5518744" y="2419903"/>
            <a:ext cx="2156416" cy="35002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200" dirty="0">
                <a:solidFill>
                  <a:srgbClr val="2D2D2D"/>
                </a:solidFill>
                <a:cs typeface="Arial"/>
              </a:rPr>
              <a:t>Transaction Volume</a:t>
            </a:r>
            <a:endParaRPr lang="en-US" sz="1200" dirty="0">
              <a:solidFill>
                <a:srgbClr val="2D2D2D"/>
              </a:solidFill>
              <a:cs typeface="Arial"/>
            </a:endParaRPr>
          </a:p>
        </p:txBody>
      </p:sp>
      <p:sp>
        <p:nvSpPr>
          <p:cNvPr id="77" name="AutoShape 17"/>
          <p:cNvSpPr>
            <a:spLocks/>
          </p:cNvSpPr>
          <p:nvPr/>
        </p:nvSpPr>
        <p:spPr bwMode="auto">
          <a:xfrm>
            <a:off x="5518744" y="2819915"/>
            <a:ext cx="2156416" cy="35002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200" dirty="0">
                <a:solidFill>
                  <a:srgbClr val="2D2D2D"/>
                </a:solidFill>
                <a:cs typeface="Arial"/>
              </a:rPr>
              <a:t>Custom Attribute</a:t>
            </a:r>
            <a:endParaRPr lang="en-US" sz="1200" dirty="0">
              <a:solidFill>
                <a:srgbClr val="2D2D2D"/>
              </a:solidFill>
              <a:cs typeface="Arial"/>
            </a:endParaRPr>
          </a:p>
        </p:txBody>
      </p:sp>
      <p:sp>
        <p:nvSpPr>
          <p:cNvPr id="78" name="AutoShape 17"/>
          <p:cNvSpPr>
            <a:spLocks/>
          </p:cNvSpPr>
          <p:nvPr/>
        </p:nvSpPr>
        <p:spPr bwMode="auto">
          <a:xfrm>
            <a:off x="5518744" y="3219928"/>
            <a:ext cx="2156416" cy="35002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200" dirty="0">
                <a:solidFill>
                  <a:srgbClr val="2D2D2D"/>
                </a:solidFill>
                <a:cs typeface="Arial"/>
              </a:rPr>
              <a:t>Revenue / Volume Bands</a:t>
            </a:r>
            <a:endParaRPr lang="en-US" sz="1200" dirty="0">
              <a:solidFill>
                <a:srgbClr val="2D2D2D"/>
              </a:solidFill>
              <a:cs typeface="Arial"/>
            </a:endParaRPr>
          </a:p>
        </p:txBody>
      </p:sp>
      <p:sp>
        <p:nvSpPr>
          <p:cNvPr id="79" name="AutoShape 17"/>
          <p:cNvSpPr>
            <a:spLocks/>
          </p:cNvSpPr>
          <p:nvPr/>
        </p:nvSpPr>
        <p:spPr bwMode="auto">
          <a:xfrm>
            <a:off x="5122727" y="3619940"/>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One-time</a:t>
            </a:r>
            <a:endParaRPr lang="en-US" sz="1500" dirty="0">
              <a:solidFill>
                <a:schemeClr val="bg1"/>
              </a:solidFill>
              <a:cs typeface="Arial"/>
            </a:endParaRPr>
          </a:p>
        </p:txBody>
      </p:sp>
      <p:sp>
        <p:nvSpPr>
          <p:cNvPr id="80" name="AutoShape 17"/>
          <p:cNvSpPr>
            <a:spLocks/>
          </p:cNvSpPr>
          <p:nvPr/>
        </p:nvSpPr>
        <p:spPr bwMode="auto">
          <a:xfrm>
            <a:off x="5518744" y="4419966"/>
            <a:ext cx="2156416" cy="35002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200" dirty="0">
                <a:solidFill>
                  <a:srgbClr val="2D2D2D"/>
                </a:solidFill>
                <a:cs typeface="Arial"/>
              </a:rPr>
              <a:t>Advance / Arrears</a:t>
            </a:r>
            <a:endParaRPr lang="en-US" sz="1200" dirty="0">
              <a:solidFill>
                <a:srgbClr val="2D2D2D"/>
              </a:solidFill>
              <a:cs typeface="Arial"/>
            </a:endParaRPr>
          </a:p>
        </p:txBody>
      </p:sp>
      <p:sp>
        <p:nvSpPr>
          <p:cNvPr id="81" name="AutoShape 17"/>
          <p:cNvSpPr>
            <a:spLocks/>
          </p:cNvSpPr>
          <p:nvPr/>
        </p:nvSpPr>
        <p:spPr bwMode="auto">
          <a:xfrm>
            <a:off x="5518744" y="4819979"/>
            <a:ext cx="2156416" cy="350021"/>
          </a:xfrm>
          <a:prstGeom prst="roundRect">
            <a:avLst>
              <a:gd name="adj" fmla="val 0"/>
            </a:avLst>
          </a:prstGeom>
          <a:solidFill>
            <a:schemeClr val="bg1">
              <a:lumMod val="75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200" dirty="0">
                <a:solidFill>
                  <a:srgbClr val="2D2D2D"/>
                </a:solidFill>
                <a:cs typeface="Arial"/>
              </a:rPr>
              <a:t>Pro-rated / Full amount</a:t>
            </a:r>
            <a:endParaRPr lang="en-US" sz="1200" dirty="0">
              <a:solidFill>
                <a:srgbClr val="2D2D2D"/>
              </a:solidFill>
              <a:cs typeface="Arial"/>
            </a:endParaRPr>
          </a:p>
        </p:txBody>
      </p:sp>
      <p:cxnSp>
        <p:nvCxnSpPr>
          <p:cNvPr id="82" name="Straight Connector 81"/>
          <p:cNvCxnSpPr/>
          <p:nvPr/>
        </p:nvCxnSpPr>
        <p:spPr>
          <a:xfrm>
            <a:off x="4645717" y="1969898"/>
            <a:ext cx="0" cy="2220732"/>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645716" y="4190630"/>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4645716" y="3794679"/>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4645716" y="2194123"/>
            <a:ext cx="477011"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299032" y="2369910"/>
            <a:ext cx="0" cy="1023474"/>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5292755" y="3393384"/>
            <a:ext cx="225989"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292755" y="2994148"/>
            <a:ext cx="225989"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292755" y="2594136"/>
            <a:ext cx="225989"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299032" y="4369974"/>
            <a:ext cx="0" cy="625792"/>
          </a:xfrm>
          <a:prstGeom prst="line">
            <a:avLst/>
          </a:prstGeom>
          <a:ln w="19050">
            <a:solidFill>
              <a:srgbClr val="FF4300"/>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292755" y="4994212"/>
            <a:ext cx="225989"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292755" y="4594199"/>
            <a:ext cx="225989" cy="1554"/>
          </a:xfrm>
          <a:prstGeom prst="straightConnector1">
            <a:avLst/>
          </a:prstGeom>
          <a:ln w="19050">
            <a:solidFill>
              <a:srgbClr val="FF4300"/>
            </a:solidFill>
            <a:tailEnd type="arrow" w="lg" len="med"/>
          </a:ln>
        </p:spPr>
        <p:style>
          <a:lnRef idx="1">
            <a:schemeClr val="accent1"/>
          </a:lnRef>
          <a:fillRef idx="0">
            <a:schemeClr val="accent1"/>
          </a:fillRef>
          <a:effectRef idx="0">
            <a:schemeClr val="accent1"/>
          </a:effectRef>
          <a:fontRef idx="minor">
            <a:schemeClr val="tx1"/>
          </a:fontRef>
        </p:style>
      </p:cxnSp>
      <p:sp>
        <p:nvSpPr>
          <p:cNvPr id="93" name="AutoShape 17"/>
          <p:cNvSpPr>
            <a:spLocks/>
          </p:cNvSpPr>
          <p:nvPr/>
        </p:nvSpPr>
        <p:spPr bwMode="auto">
          <a:xfrm>
            <a:off x="5122727" y="2019890"/>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Transaction</a:t>
            </a:r>
            <a:endParaRPr lang="en-US" sz="1500" dirty="0">
              <a:solidFill>
                <a:schemeClr val="bg1"/>
              </a:solidFill>
              <a:cs typeface="Arial"/>
            </a:endParaRPr>
          </a:p>
        </p:txBody>
      </p:sp>
      <p:sp>
        <p:nvSpPr>
          <p:cNvPr id="94" name="AutoShape 17"/>
          <p:cNvSpPr>
            <a:spLocks/>
          </p:cNvSpPr>
          <p:nvPr/>
        </p:nvSpPr>
        <p:spPr bwMode="auto">
          <a:xfrm>
            <a:off x="5122727" y="4019953"/>
            <a:ext cx="2552431" cy="350021"/>
          </a:xfrm>
          <a:prstGeom prst="roundRect">
            <a:avLst>
              <a:gd name="adj" fmla="val 0"/>
            </a:avLst>
          </a:prstGeom>
          <a:solidFill>
            <a:schemeClr val="bg1">
              <a:lumMod val="50000"/>
            </a:schemeClr>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91367" tIns="0" rIns="45683" bIns="0" anchor="ctr" anchorCtr="0"/>
          <a:lstStyle/>
          <a:p>
            <a:pPr>
              <a:lnSpc>
                <a:spcPct val="90000"/>
              </a:lnSpc>
              <a:defRPr/>
            </a:pPr>
            <a:r>
              <a:rPr lang="en-US" sz="1500" dirty="0">
                <a:solidFill>
                  <a:schemeClr val="bg1"/>
                </a:solidFill>
                <a:cs typeface="Arial"/>
              </a:rPr>
              <a:t>Subscription</a:t>
            </a:r>
            <a:endParaRPr lang="en-US" sz="1500" dirty="0">
              <a:solidFill>
                <a:schemeClr val="bg1"/>
              </a:solidFill>
              <a:cs typeface="Arial"/>
            </a:endParaRPr>
          </a:p>
        </p:txBody>
      </p:sp>
      <p:grpSp>
        <p:nvGrpSpPr>
          <p:cNvPr id="149" name="Group 148"/>
          <p:cNvGrpSpPr/>
          <p:nvPr/>
        </p:nvGrpSpPr>
        <p:grpSpPr>
          <a:xfrm>
            <a:off x="11032592" y="227278"/>
            <a:ext cx="942996" cy="943488"/>
            <a:chOff x="22088192" y="454556"/>
            <a:chExt cx="1887958" cy="1886975"/>
          </a:xfrm>
        </p:grpSpPr>
        <p:sp>
          <p:nvSpPr>
            <p:cNvPr id="150" name="Oval 149"/>
            <p:cNvSpPr>
              <a:spLocks noChangeAspect="1"/>
            </p:cNvSpPr>
            <p:nvPr/>
          </p:nvSpPr>
          <p:spPr>
            <a:xfrm>
              <a:off x="22229060" y="611293"/>
              <a:ext cx="1606098" cy="1606098"/>
            </a:xfrm>
            <a:prstGeom prst="ellipse">
              <a:avLst/>
            </a:prstGeom>
            <a:noFill/>
            <a:ln w="19050"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1" name="Group 150"/>
            <p:cNvGrpSpPr>
              <a:grpSpLocks noChangeAspect="1"/>
            </p:cNvGrpSpPr>
            <p:nvPr/>
          </p:nvGrpSpPr>
          <p:grpSpPr>
            <a:xfrm>
              <a:off x="22119694" y="454556"/>
              <a:ext cx="595057" cy="594360"/>
              <a:chOff x="9813921" y="4686505"/>
              <a:chExt cx="1144341" cy="1143000"/>
            </a:xfrm>
          </p:grpSpPr>
          <p:sp>
            <p:nvSpPr>
              <p:cNvPr id="201" name="Shape 1839"/>
              <p:cNvSpPr>
                <a:spLocks noChangeAspect="1"/>
              </p:cNvSpPr>
              <p:nvPr/>
            </p:nvSpPr>
            <p:spPr>
              <a:xfrm>
                <a:off x="9813921" y="4686505"/>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chemeClr val="tx2"/>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pic>
            <p:nvPicPr>
              <p:cNvPr id="202" name="image42.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9997318" y="4869385"/>
                <a:ext cx="777546" cy="777240"/>
              </a:xfrm>
              <a:prstGeom prst="rect">
                <a:avLst/>
              </a:prstGeom>
              <a:ln w="12700" cap="flat">
                <a:noFill/>
                <a:miter lim="400000"/>
              </a:ln>
              <a:effectLst/>
            </p:spPr>
          </p:pic>
        </p:grpSp>
        <p:grpSp>
          <p:nvGrpSpPr>
            <p:cNvPr id="152" name="Group 151"/>
            <p:cNvGrpSpPr>
              <a:grpSpLocks noChangeAspect="1"/>
            </p:cNvGrpSpPr>
            <p:nvPr/>
          </p:nvGrpSpPr>
          <p:grpSpPr>
            <a:xfrm>
              <a:off x="23501776" y="1753596"/>
              <a:ext cx="290119" cy="290119"/>
              <a:chOff x="15956761" y="7275716"/>
              <a:chExt cx="914400" cy="914400"/>
            </a:xfrm>
          </p:grpSpPr>
          <p:sp>
            <p:nvSpPr>
              <p:cNvPr id="199" name="Freeform 239"/>
              <p:cNvSpPr>
                <a:spLocks noChangeArrowheads="1"/>
              </p:cNvSpPr>
              <p:nvPr/>
            </p:nvSpPr>
            <p:spPr bwMode="auto">
              <a:xfrm>
                <a:off x="15956761" y="7275716"/>
                <a:ext cx="914400" cy="914400"/>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sp>
            <p:nvSpPr>
              <p:cNvPr id="200" name="Freeform 240"/>
              <p:cNvSpPr>
                <a:spLocks noChangeArrowheads="1"/>
              </p:cNvSpPr>
              <p:nvPr/>
            </p:nvSpPr>
            <p:spPr bwMode="auto">
              <a:xfrm>
                <a:off x="16123016" y="7483534"/>
                <a:ext cx="615142" cy="498764"/>
              </a:xfrm>
              <a:custGeom>
                <a:avLst/>
                <a:gdLst>
                  <a:gd name="T0" fmla="*/ 207 w 326"/>
                  <a:gd name="T1" fmla="*/ 64 h 263"/>
                  <a:gd name="T2" fmla="*/ 85 w 326"/>
                  <a:gd name="T3" fmla="*/ 64 h 263"/>
                  <a:gd name="T4" fmla="*/ 0 w 326"/>
                  <a:gd name="T5" fmla="*/ 168 h 263"/>
                  <a:gd name="T6" fmla="*/ 34 w 326"/>
                  <a:gd name="T7" fmla="*/ 262 h 263"/>
                  <a:gd name="T8" fmla="*/ 34 w 326"/>
                  <a:gd name="T9" fmla="*/ 220 h 263"/>
                  <a:gd name="T10" fmla="*/ 85 w 326"/>
                  <a:gd name="T11" fmla="*/ 185 h 263"/>
                  <a:gd name="T12" fmla="*/ 207 w 326"/>
                  <a:gd name="T13" fmla="*/ 185 h 263"/>
                  <a:gd name="T14" fmla="*/ 207 w 326"/>
                  <a:gd name="T15" fmla="*/ 240 h 263"/>
                  <a:gd name="T16" fmla="*/ 325 w 326"/>
                  <a:gd name="T17" fmla="*/ 120 h 263"/>
                  <a:gd name="T18" fmla="*/ 207 w 326"/>
                  <a:gd name="T19" fmla="*/ 0 h 263"/>
                  <a:gd name="T20" fmla="*/ 207 w 326"/>
                  <a:gd name="T21" fmla="*/ 6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263">
                    <a:moveTo>
                      <a:pt x="207" y="64"/>
                    </a:moveTo>
                    <a:lnTo>
                      <a:pt x="85" y="64"/>
                    </a:lnTo>
                    <a:cubicBezTo>
                      <a:pt x="20" y="64"/>
                      <a:pt x="0" y="120"/>
                      <a:pt x="0" y="168"/>
                    </a:cubicBezTo>
                    <a:cubicBezTo>
                      <a:pt x="0" y="216"/>
                      <a:pt x="34" y="262"/>
                      <a:pt x="34" y="262"/>
                    </a:cubicBezTo>
                    <a:cubicBezTo>
                      <a:pt x="34" y="262"/>
                      <a:pt x="34" y="250"/>
                      <a:pt x="34" y="220"/>
                    </a:cubicBezTo>
                    <a:cubicBezTo>
                      <a:pt x="34" y="198"/>
                      <a:pt x="43" y="185"/>
                      <a:pt x="85" y="185"/>
                    </a:cubicBezTo>
                    <a:lnTo>
                      <a:pt x="207" y="185"/>
                    </a:lnTo>
                    <a:lnTo>
                      <a:pt x="207" y="240"/>
                    </a:lnTo>
                    <a:lnTo>
                      <a:pt x="325" y="120"/>
                    </a:lnTo>
                    <a:lnTo>
                      <a:pt x="207" y="0"/>
                    </a:lnTo>
                    <a:lnTo>
                      <a:pt x="207" y="64"/>
                    </a:lnTo>
                  </a:path>
                </a:pathLst>
              </a:custGeom>
              <a:solidFill>
                <a:schemeClr val="bg1"/>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53" name="Group 152"/>
            <p:cNvGrpSpPr>
              <a:grpSpLocks noChangeAspect="1"/>
            </p:cNvGrpSpPr>
            <p:nvPr/>
          </p:nvGrpSpPr>
          <p:grpSpPr>
            <a:xfrm>
              <a:off x="22267632" y="1761797"/>
              <a:ext cx="289904" cy="289867"/>
              <a:chOff x="9430813" y="8581487"/>
              <a:chExt cx="1133009" cy="1132864"/>
            </a:xfrm>
          </p:grpSpPr>
          <p:sp>
            <p:nvSpPr>
              <p:cNvPr id="197" name="Shape 1114"/>
              <p:cNvSpPr/>
              <p:nvPr/>
            </p:nvSpPr>
            <p:spPr>
              <a:xfrm>
                <a:off x="9430813" y="8581487"/>
                <a:ext cx="1133009" cy="1132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8" name="Shape 1158"/>
              <p:cNvSpPr/>
              <p:nvPr/>
            </p:nvSpPr>
            <p:spPr>
              <a:xfrm>
                <a:off x="9617023" y="8805734"/>
                <a:ext cx="749452" cy="524549"/>
              </a:xfrm>
              <a:custGeom>
                <a:avLst/>
                <a:gdLst/>
                <a:ahLst/>
                <a:cxnLst>
                  <a:cxn ang="0">
                    <a:pos x="wd2" y="hd2"/>
                  </a:cxn>
                  <a:cxn ang="5400000">
                    <a:pos x="wd2" y="hd2"/>
                  </a:cxn>
                  <a:cxn ang="10800000">
                    <a:pos x="wd2" y="hd2"/>
                  </a:cxn>
                  <a:cxn ang="16200000">
                    <a:pos x="wd2" y="hd2"/>
                  </a:cxn>
                </a:cxnLst>
                <a:rect l="0" t="0" r="r" b="b"/>
                <a:pathLst>
                  <a:path w="21600" h="21600" extrusionOk="0">
                    <a:moveTo>
                      <a:pt x="19424" y="16593"/>
                    </a:moveTo>
                    <a:lnTo>
                      <a:pt x="19424" y="16593"/>
                    </a:lnTo>
                    <a:lnTo>
                      <a:pt x="17609" y="16591"/>
                    </a:lnTo>
                    <a:cubicBezTo>
                      <a:pt x="17410" y="16591"/>
                      <a:pt x="17249" y="16361"/>
                      <a:pt x="17249" y="16076"/>
                    </a:cubicBezTo>
                    <a:cubicBezTo>
                      <a:pt x="17249" y="15793"/>
                      <a:pt x="17410" y="15563"/>
                      <a:pt x="17609" y="15563"/>
                    </a:cubicBezTo>
                    <a:lnTo>
                      <a:pt x="17609" y="15563"/>
                    </a:lnTo>
                    <a:lnTo>
                      <a:pt x="19424" y="15564"/>
                    </a:lnTo>
                    <a:cubicBezTo>
                      <a:pt x="19623" y="15564"/>
                      <a:pt x="19784" y="15795"/>
                      <a:pt x="19784" y="16079"/>
                    </a:cubicBezTo>
                    <a:cubicBezTo>
                      <a:pt x="19784" y="16363"/>
                      <a:pt x="19623" y="16593"/>
                      <a:pt x="19424" y="16593"/>
                    </a:cubicBezTo>
                    <a:close/>
                    <a:moveTo>
                      <a:pt x="17090" y="12220"/>
                    </a:moveTo>
                    <a:cubicBezTo>
                      <a:pt x="16949" y="12220"/>
                      <a:pt x="16815" y="12101"/>
                      <a:pt x="16757" y="11902"/>
                    </a:cubicBezTo>
                    <a:cubicBezTo>
                      <a:pt x="16681" y="11640"/>
                      <a:pt x="16768" y="11339"/>
                      <a:pt x="16952" y="11231"/>
                    </a:cubicBezTo>
                    <a:lnTo>
                      <a:pt x="18630" y="10240"/>
                    </a:lnTo>
                    <a:cubicBezTo>
                      <a:pt x="18813" y="10130"/>
                      <a:pt x="19024" y="10255"/>
                      <a:pt x="19100" y="10518"/>
                    </a:cubicBezTo>
                    <a:cubicBezTo>
                      <a:pt x="19176" y="10780"/>
                      <a:pt x="19089" y="11081"/>
                      <a:pt x="18905" y="11190"/>
                    </a:cubicBezTo>
                    <a:lnTo>
                      <a:pt x="17227" y="12181"/>
                    </a:lnTo>
                    <a:cubicBezTo>
                      <a:pt x="17182" y="12208"/>
                      <a:pt x="17136" y="12220"/>
                      <a:pt x="17090" y="12220"/>
                    </a:cubicBezTo>
                    <a:close/>
                    <a:moveTo>
                      <a:pt x="16455" y="8078"/>
                    </a:moveTo>
                    <a:lnTo>
                      <a:pt x="12300" y="14013"/>
                    </a:lnTo>
                    <a:cubicBezTo>
                      <a:pt x="12489" y="14419"/>
                      <a:pt x="12600" y="14905"/>
                      <a:pt x="12600" y="15429"/>
                    </a:cubicBezTo>
                    <a:cubicBezTo>
                      <a:pt x="12600" y="16846"/>
                      <a:pt x="11792" y="18000"/>
                      <a:pt x="10800" y="18000"/>
                    </a:cubicBezTo>
                    <a:cubicBezTo>
                      <a:pt x="9808" y="18000"/>
                      <a:pt x="9000" y="16846"/>
                      <a:pt x="9000" y="15429"/>
                    </a:cubicBezTo>
                    <a:cubicBezTo>
                      <a:pt x="9000" y="14011"/>
                      <a:pt x="9808" y="12857"/>
                      <a:pt x="10800" y="12857"/>
                    </a:cubicBezTo>
                    <a:cubicBezTo>
                      <a:pt x="11166" y="12857"/>
                      <a:pt x="11506" y="13016"/>
                      <a:pt x="11791" y="13286"/>
                    </a:cubicBezTo>
                    <a:lnTo>
                      <a:pt x="15945" y="7351"/>
                    </a:lnTo>
                    <a:cubicBezTo>
                      <a:pt x="16086" y="7150"/>
                      <a:pt x="16314" y="7150"/>
                      <a:pt x="16455" y="7351"/>
                    </a:cubicBezTo>
                    <a:cubicBezTo>
                      <a:pt x="16595" y="7552"/>
                      <a:pt x="16595" y="7877"/>
                      <a:pt x="16455" y="8078"/>
                    </a:cubicBezTo>
                    <a:close/>
                    <a:moveTo>
                      <a:pt x="8332" y="6918"/>
                    </a:moveTo>
                    <a:cubicBezTo>
                      <a:pt x="8287" y="6944"/>
                      <a:pt x="8241" y="6957"/>
                      <a:pt x="8195" y="6957"/>
                    </a:cubicBezTo>
                    <a:cubicBezTo>
                      <a:pt x="8053" y="6957"/>
                      <a:pt x="7919" y="6837"/>
                      <a:pt x="7862" y="6640"/>
                    </a:cubicBezTo>
                    <a:lnTo>
                      <a:pt x="7168" y="4243"/>
                    </a:lnTo>
                    <a:cubicBezTo>
                      <a:pt x="7092" y="3981"/>
                      <a:pt x="7179" y="3680"/>
                      <a:pt x="7363" y="3571"/>
                    </a:cubicBezTo>
                    <a:cubicBezTo>
                      <a:pt x="7546" y="3463"/>
                      <a:pt x="7757" y="3587"/>
                      <a:pt x="7833" y="3850"/>
                    </a:cubicBezTo>
                    <a:lnTo>
                      <a:pt x="8527" y="6246"/>
                    </a:lnTo>
                    <a:cubicBezTo>
                      <a:pt x="8603" y="6508"/>
                      <a:pt x="8516" y="6809"/>
                      <a:pt x="8332" y="6918"/>
                    </a:cubicBezTo>
                    <a:close/>
                    <a:moveTo>
                      <a:pt x="6239" y="8916"/>
                    </a:moveTo>
                    <a:cubicBezTo>
                      <a:pt x="6169" y="9016"/>
                      <a:pt x="6077" y="9066"/>
                      <a:pt x="5985" y="9066"/>
                    </a:cubicBezTo>
                    <a:cubicBezTo>
                      <a:pt x="5893" y="9066"/>
                      <a:pt x="5801" y="9016"/>
                      <a:pt x="5730" y="8915"/>
                    </a:cubicBezTo>
                    <a:lnTo>
                      <a:pt x="4448" y="7080"/>
                    </a:lnTo>
                    <a:cubicBezTo>
                      <a:pt x="4307" y="6879"/>
                      <a:pt x="4307" y="6553"/>
                      <a:pt x="4448" y="6352"/>
                    </a:cubicBezTo>
                    <a:cubicBezTo>
                      <a:pt x="4589" y="6152"/>
                      <a:pt x="4817" y="6152"/>
                      <a:pt x="4957" y="6353"/>
                    </a:cubicBezTo>
                    <a:lnTo>
                      <a:pt x="6240" y="8188"/>
                    </a:lnTo>
                    <a:cubicBezTo>
                      <a:pt x="6380" y="8389"/>
                      <a:pt x="6380" y="8715"/>
                      <a:pt x="6239" y="8916"/>
                    </a:cubicBezTo>
                    <a:close/>
                    <a:moveTo>
                      <a:pt x="4842" y="11903"/>
                    </a:moveTo>
                    <a:cubicBezTo>
                      <a:pt x="4785" y="12101"/>
                      <a:pt x="4651" y="12220"/>
                      <a:pt x="4510" y="12220"/>
                    </a:cubicBezTo>
                    <a:cubicBezTo>
                      <a:pt x="4464" y="12220"/>
                      <a:pt x="4417" y="12208"/>
                      <a:pt x="4372" y="12181"/>
                    </a:cubicBezTo>
                    <a:lnTo>
                      <a:pt x="2695" y="11189"/>
                    </a:lnTo>
                    <a:cubicBezTo>
                      <a:pt x="2511" y="11080"/>
                      <a:pt x="2424" y="10779"/>
                      <a:pt x="2500" y="10517"/>
                    </a:cubicBezTo>
                    <a:cubicBezTo>
                      <a:pt x="2576" y="10255"/>
                      <a:pt x="2786" y="10130"/>
                      <a:pt x="2970" y="10238"/>
                    </a:cubicBezTo>
                    <a:lnTo>
                      <a:pt x="4648" y="11231"/>
                    </a:lnTo>
                    <a:cubicBezTo>
                      <a:pt x="4831" y="11339"/>
                      <a:pt x="4919" y="11640"/>
                      <a:pt x="4842" y="11903"/>
                    </a:cubicBezTo>
                    <a:close/>
                    <a:moveTo>
                      <a:pt x="3991" y="16591"/>
                    </a:moveTo>
                    <a:lnTo>
                      <a:pt x="2176" y="16591"/>
                    </a:lnTo>
                    <a:cubicBezTo>
                      <a:pt x="1977" y="16591"/>
                      <a:pt x="1816" y="16361"/>
                      <a:pt x="1816" y="16077"/>
                    </a:cubicBezTo>
                    <a:cubicBezTo>
                      <a:pt x="1816" y="15793"/>
                      <a:pt x="1977" y="15563"/>
                      <a:pt x="2176" y="15563"/>
                    </a:cubicBezTo>
                    <a:lnTo>
                      <a:pt x="3991" y="15563"/>
                    </a:lnTo>
                    <a:cubicBezTo>
                      <a:pt x="4190" y="15563"/>
                      <a:pt x="4351" y="15793"/>
                      <a:pt x="4351" y="16077"/>
                    </a:cubicBezTo>
                    <a:cubicBezTo>
                      <a:pt x="4351" y="16361"/>
                      <a:pt x="4190" y="16591"/>
                      <a:pt x="3991" y="16591"/>
                    </a:cubicBezTo>
                    <a:close/>
                    <a:moveTo>
                      <a:pt x="10440" y="3108"/>
                    </a:moveTo>
                    <a:cubicBezTo>
                      <a:pt x="10440" y="2824"/>
                      <a:pt x="10601" y="2594"/>
                      <a:pt x="10800" y="2594"/>
                    </a:cubicBezTo>
                    <a:cubicBezTo>
                      <a:pt x="10999" y="2594"/>
                      <a:pt x="11160" y="2824"/>
                      <a:pt x="11160" y="3108"/>
                    </a:cubicBezTo>
                    <a:lnTo>
                      <a:pt x="11160" y="5702"/>
                    </a:lnTo>
                    <a:cubicBezTo>
                      <a:pt x="11160" y="5987"/>
                      <a:pt x="10999" y="6217"/>
                      <a:pt x="10800" y="6217"/>
                    </a:cubicBezTo>
                    <a:cubicBezTo>
                      <a:pt x="10601" y="6217"/>
                      <a:pt x="10440" y="5987"/>
                      <a:pt x="10440" y="5702"/>
                    </a:cubicBezTo>
                    <a:cubicBezTo>
                      <a:pt x="10440" y="5702"/>
                      <a:pt x="10440" y="3108"/>
                      <a:pt x="10440" y="3108"/>
                    </a:cubicBezTo>
                    <a:close/>
                    <a:moveTo>
                      <a:pt x="13073" y="6246"/>
                    </a:moveTo>
                    <a:lnTo>
                      <a:pt x="13768" y="3850"/>
                    </a:lnTo>
                    <a:cubicBezTo>
                      <a:pt x="13844" y="3587"/>
                      <a:pt x="14053" y="3463"/>
                      <a:pt x="14238" y="3571"/>
                    </a:cubicBezTo>
                    <a:cubicBezTo>
                      <a:pt x="14422" y="3680"/>
                      <a:pt x="14509" y="3981"/>
                      <a:pt x="14433" y="4243"/>
                    </a:cubicBezTo>
                    <a:lnTo>
                      <a:pt x="13738" y="6640"/>
                    </a:lnTo>
                    <a:cubicBezTo>
                      <a:pt x="13681" y="6837"/>
                      <a:pt x="13547" y="6957"/>
                      <a:pt x="13405" y="6957"/>
                    </a:cubicBezTo>
                    <a:cubicBezTo>
                      <a:pt x="13359" y="6957"/>
                      <a:pt x="13313" y="6944"/>
                      <a:pt x="13268" y="6918"/>
                    </a:cubicBezTo>
                    <a:cubicBezTo>
                      <a:pt x="13084" y="6809"/>
                      <a:pt x="12997" y="6508"/>
                      <a:pt x="13073" y="6246"/>
                    </a:cubicBezTo>
                    <a:close/>
                    <a:moveTo>
                      <a:pt x="10800" y="0"/>
                    </a:moveTo>
                    <a:cubicBezTo>
                      <a:pt x="4845" y="0"/>
                      <a:pt x="0" y="6921"/>
                      <a:pt x="0" y="15429"/>
                    </a:cubicBezTo>
                    <a:lnTo>
                      <a:pt x="0" y="21086"/>
                    </a:lnTo>
                    <a:cubicBezTo>
                      <a:pt x="0" y="21370"/>
                      <a:pt x="161" y="21600"/>
                      <a:pt x="360" y="21600"/>
                    </a:cubicBezTo>
                    <a:lnTo>
                      <a:pt x="21240" y="21600"/>
                    </a:lnTo>
                    <a:cubicBezTo>
                      <a:pt x="21439" y="21600"/>
                      <a:pt x="21600" y="21370"/>
                      <a:pt x="21600" y="21086"/>
                    </a:cubicBezTo>
                    <a:lnTo>
                      <a:pt x="21600" y="15429"/>
                    </a:lnTo>
                    <a:cubicBezTo>
                      <a:pt x="21600" y="6921"/>
                      <a:pt x="16755" y="0"/>
                      <a:pt x="10800" y="0"/>
                    </a:cubicBezTo>
                    <a:close/>
                  </a:path>
                </a:pathLst>
              </a:custGeom>
              <a:solidFill>
                <a:srgbClr val="FFFFFF"/>
              </a:solidFill>
              <a:ln w="12700">
                <a:miter lim="400000"/>
              </a:ln>
            </p:spPr>
            <p:txBody>
              <a:bodyPr lIns="38098" tIns="38098" rIns="38098" bIns="38098" anchor="ctr"/>
              <a:lstStyle/>
              <a:p>
                <a:pPr algn="ctr" defTabSz="228394">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54" name="Group 153"/>
            <p:cNvGrpSpPr>
              <a:grpSpLocks noChangeAspect="1"/>
            </p:cNvGrpSpPr>
            <p:nvPr/>
          </p:nvGrpSpPr>
          <p:grpSpPr>
            <a:xfrm>
              <a:off x="23686246" y="1203162"/>
              <a:ext cx="289904" cy="289867"/>
              <a:chOff x="16566895" y="10691701"/>
              <a:chExt cx="1142154" cy="1142008"/>
            </a:xfrm>
          </p:grpSpPr>
          <p:sp>
            <p:nvSpPr>
              <p:cNvPr id="195" name="Shape 1114"/>
              <p:cNvSpPr/>
              <p:nvPr/>
            </p:nvSpPr>
            <p:spPr>
              <a:xfrm>
                <a:off x="16566895" y="10691701"/>
                <a:ext cx="1142154" cy="1142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sp>
            <p:nvSpPr>
              <p:cNvPr id="196" name="Shape 313"/>
              <p:cNvSpPr>
                <a:spLocks noChangeAspect="1"/>
              </p:cNvSpPr>
              <p:nvPr/>
            </p:nvSpPr>
            <p:spPr>
              <a:xfrm>
                <a:off x="16847127" y="10804934"/>
                <a:ext cx="581691" cy="830877"/>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FFFFF"/>
              </a:solidFill>
              <a:ln w="12700" cap="flat">
                <a:noFill/>
                <a:miter lim="400000"/>
              </a:ln>
              <a:effectLst/>
            </p:spPr>
            <p:txBody>
              <a:bodyPr wrap="square" lIns="38103" tIns="38103" rIns="38103" bIns="38103" numCol="1" anchor="ctr">
                <a:noAutofit/>
              </a:bodyPr>
              <a:lstStyle/>
              <a:p>
                <a:pPr algn="ctr">
                  <a:defRPr sz="2400" b="1" spc="-72">
                    <a:solidFill>
                      <a:srgbClr val="FFFFFF"/>
                    </a:solidFill>
                    <a:latin typeface="+mn-lt"/>
                    <a:ea typeface="+mn-ea"/>
                    <a:cs typeface="+mn-cs"/>
                    <a:sym typeface="Helvetica"/>
                  </a:defRPr>
                </a:pPr>
                <a:endParaRPr/>
              </a:p>
            </p:txBody>
          </p:sp>
        </p:grpSp>
        <p:sp>
          <p:nvSpPr>
            <p:cNvPr id="155" name="Shape 1114"/>
            <p:cNvSpPr/>
            <p:nvPr/>
          </p:nvSpPr>
          <p:spPr>
            <a:xfrm>
              <a:off x="22888804" y="2051664"/>
              <a:ext cx="289904" cy="2898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50000"/>
              </a:schemeClr>
            </a:solidFill>
            <a:ln w="12700">
              <a:miter lim="400000"/>
            </a:ln>
          </p:spPr>
          <p:txBody>
            <a:bodyPr lIns="0" tIns="0" rIns="0" bIns="0" anchor="ctr"/>
            <a:lstStyle/>
            <a:p>
              <a:pPr algn="ctr">
                <a:defRPr sz="2400" b="1" spc="-72">
                  <a:solidFill>
                    <a:srgbClr val="FFFFFF"/>
                  </a:solidFill>
                  <a:latin typeface="+mn-lt"/>
                  <a:ea typeface="+mn-ea"/>
                  <a:cs typeface="+mn-cs"/>
                  <a:sym typeface="Helvetica"/>
                </a:defRPr>
              </a:pPr>
              <a:endParaRPr/>
            </a:p>
          </p:txBody>
        </p:sp>
        <p:grpSp>
          <p:nvGrpSpPr>
            <p:cNvPr id="156" name="Group 155"/>
            <p:cNvGrpSpPr>
              <a:grpSpLocks noChangeAspect="1"/>
            </p:cNvGrpSpPr>
            <p:nvPr/>
          </p:nvGrpSpPr>
          <p:grpSpPr>
            <a:xfrm>
              <a:off x="22901808" y="2062726"/>
              <a:ext cx="266944" cy="266909"/>
              <a:chOff x="17759408" y="2959111"/>
              <a:chExt cx="1756810" cy="1756581"/>
            </a:xfrm>
            <a:noFill/>
          </p:grpSpPr>
          <p:sp>
            <p:nvSpPr>
              <p:cNvPr id="192" name="Shape 1152"/>
              <p:cNvSpPr/>
              <p:nvPr/>
            </p:nvSpPr>
            <p:spPr>
              <a:xfrm>
                <a:off x="17759408" y="2959111"/>
                <a:ext cx="1756810" cy="17565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93" name="Shape 1153"/>
              <p:cNvSpPr/>
              <p:nvPr/>
            </p:nvSpPr>
            <p:spPr>
              <a:xfrm>
                <a:off x="18040599" y="3492833"/>
                <a:ext cx="1194426" cy="1194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9525" cmpd="sng">
                <a:solidFill>
                  <a:schemeClr val="bg1"/>
                </a:solidFill>
                <a:prstDash val="solid"/>
                <a:miter lim="400000"/>
              </a:ln>
            </p:spPr>
            <p:txBody>
              <a:bodyPr lIns="45714" tIns="45717" rIns="45714" bIns="45717" anchor="ctr"/>
              <a:lstStyle/>
              <a:p>
                <a:pPr defTabSz="228394">
                  <a:defRPr sz="1800" spc="0">
                    <a:solidFill>
                      <a:srgbClr val="5A5A5A"/>
                    </a:solidFill>
                    <a:latin typeface="Helvetica Neue Thin"/>
                    <a:ea typeface="Helvetica Neue Thin"/>
                    <a:cs typeface="Helvetica Neue Thin"/>
                    <a:sym typeface="Helvetica Neue Thin"/>
                  </a:defRPr>
                </a:pPr>
                <a:endParaRPr/>
              </a:p>
            </p:txBody>
          </p:sp>
          <p:sp>
            <p:nvSpPr>
              <p:cNvPr id="194" name="Shape 1154"/>
              <p:cNvSpPr/>
              <p:nvPr/>
            </p:nvSpPr>
            <p:spPr>
              <a:xfrm>
                <a:off x="18255831" y="3923243"/>
                <a:ext cx="763961" cy="763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chemeClr val="bg1"/>
                </a:solidFill>
                <a:miter lim="400000"/>
              </a:ln>
            </p:spPr>
            <p:txBody>
              <a:bodyPr lIns="45714" tIns="45717" rIns="45714" bIns="45717" anchor="ctr"/>
              <a:lstStyle/>
              <a:p>
                <a:pPr algn="ctr">
                  <a:defRPr sz="2400" b="1" spc="-72">
                    <a:solidFill>
                      <a:srgbClr val="FFFFFF"/>
                    </a:solidFill>
                    <a:latin typeface="+mn-lt"/>
                    <a:ea typeface="+mn-ea"/>
                    <a:cs typeface="+mn-cs"/>
                    <a:sym typeface="Helvetica"/>
                  </a:defRPr>
                </a:pPr>
                <a:endParaRPr/>
              </a:p>
            </p:txBody>
          </p:sp>
        </p:grpSp>
        <p:grpSp>
          <p:nvGrpSpPr>
            <p:cNvPr id="157" name="Group 156"/>
            <p:cNvGrpSpPr>
              <a:grpSpLocks noChangeAspect="1"/>
            </p:cNvGrpSpPr>
            <p:nvPr/>
          </p:nvGrpSpPr>
          <p:grpSpPr>
            <a:xfrm>
              <a:off x="22888245" y="512731"/>
              <a:ext cx="290459" cy="290119"/>
              <a:chOff x="11838745" y="3905623"/>
              <a:chExt cx="1144341" cy="1143000"/>
            </a:xfrm>
          </p:grpSpPr>
          <p:sp>
            <p:nvSpPr>
              <p:cNvPr id="186" name="Shape 1826"/>
              <p:cNvSpPr>
                <a:spLocks noChangeAspect="1"/>
              </p:cNvSpPr>
              <p:nvPr/>
            </p:nvSpPr>
            <p:spPr>
              <a:xfrm>
                <a:off x="11838745" y="3905623"/>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87" name="Group 186"/>
              <p:cNvGrpSpPr/>
              <p:nvPr/>
            </p:nvGrpSpPr>
            <p:grpSpPr>
              <a:xfrm>
                <a:off x="12085261" y="4135648"/>
                <a:ext cx="688937" cy="719013"/>
                <a:chOff x="12085261" y="4135648"/>
                <a:chExt cx="688937" cy="719013"/>
              </a:xfrm>
            </p:grpSpPr>
            <p:grpSp>
              <p:nvGrpSpPr>
                <p:cNvPr id="188" name="Group 187"/>
                <p:cNvGrpSpPr>
                  <a:grpSpLocks noChangeAspect="1"/>
                </p:cNvGrpSpPr>
                <p:nvPr/>
              </p:nvGrpSpPr>
              <p:grpSpPr>
                <a:xfrm>
                  <a:off x="12085261" y="4135648"/>
                  <a:ext cx="688937" cy="682951"/>
                  <a:chOff x="4056063" y="6008688"/>
                  <a:chExt cx="182562" cy="180975"/>
                </a:xfrm>
              </p:grpSpPr>
              <p:sp>
                <p:nvSpPr>
                  <p:cNvPr id="190" name="Freeform 1156"/>
                  <p:cNvSpPr>
                    <a:spLocks noChangeArrowheads="1"/>
                  </p:cNvSpPr>
                  <p:nvPr/>
                </p:nvSpPr>
                <p:spPr bwMode="auto">
                  <a:xfrm>
                    <a:off x="4056063" y="6008688"/>
                    <a:ext cx="131762" cy="131762"/>
                  </a:xfrm>
                  <a:custGeom>
                    <a:avLst/>
                    <a:gdLst>
                      <a:gd name="T0" fmla="*/ 139 w 364"/>
                      <a:gd name="T1" fmla="*/ 364 h 365"/>
                      <a:gd name="T2" fmla="*/ 0 w 364"/>
                      <a:gd name="T3" fmla="*/ 364 h 365"/>
                      <a:gd name="T4" fmla="*/ 0 w 364"/>
                      <a:gd name="T5" fmla="*/ 0 h 365"/>
                      <a:gd name="T6" fmla="*/ 363 w 364"/>
                      <a:gd name="T7" fmla="*/ 0 h 365"/>
                      <a:gd name="T8" fmla="*/ 363 w 364"/>
                      <a:gd name="T9" fmla="*/ 139 h 365"/>
                    </a:gdLst>
                    <a:ahLst/>
                    <a:cxnLst>
                      <a:cxn ang="0">
                        <a:pos x="T0" y="T1"/>
                      </a:cxn>
                      <a:cxn ang="0">
                        <a:pos x="T2" y="T3"/>
                      </a:cxn>
                      <a:cxn ang="0">
                        <a:pos x="T4" y="T5"/>
                      </a:cxn>
                      <a:cxn ang="0">
                        <a:pos x="T6" y="T7"/>
                      </a:cxn>
                      <a:cxn ang="0">
                        <a:pos x="T8" y="T9"/>
                      </a:cxn>
                    </a:cxnLst>
                    <a:rect l="0" t="0" r="r" b="b"/>
                    <a:pathLst>
                      <a:path w="364" h="365">
                        <a:moveTo>
                          <a:pt x="139" y="364"/>
                        </a:moveTo>
                        <a:lnTo>
                          <a:pt x="0" y="364"/>
                        </a:lnTo>
                        <a:lnTo>
                          <a:pt x="0" y="0"/>
                        </a:lnTo>
                        <a:lnTo>
                          <a:pt x="363" y="0"/>
                        </a:lnTo>
                        <a:lnTo>
                          <a:pt x="363" y="139"/>
                        </a:lnTo>
                      </a:path>
                    </a:pathLst>
                  </a:custGeom>
                  <a:noFill/>
                  <a:ln w="28575"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191" name="Freeform 1157"/>
                  <p:cNvSpPr>
                    <a:spLocks noChangeArrowheads="1"/>
                  </p:cNvSpPr>
                  <p:nvPr/>
                </p:nvSpPr>
                <p:spPr bwMode="auto">
                  <a:xfrm>
                    <a:off x="4106863" y="6057900"/>
                    <a:ext cx="131762" cy="131763"/>
                  </a:xfrm>
                  <a:custGeom>
                    <a:avLst/>
                    <a:gdLst>
                      <a:gd name="T0" fmla="*/ 181 w 364"/>
                      <a:gd name="T1" fmla="*/ 363 h 364"/>
                      <a:gd name="T2" fmla="*/ 0 w 364"/>
                      <a:gd name="T3" fmla="*/ 363 h 364"/>
                      <a:gd name="T4" fmla="*/ 0 w 364"/>
                      <a:gd name="T5" fmla="*/ 0 h 364"/>
                      <a:gd name="T6" fmla="*/ 363 w 364"/>
                      <a:gd name="T7" fmla="*/ 0 h 364"/>
                      <a:gd name="T8" fmla="*/ 363 w 364"/>
                      <a:gd name="T9" fmla="*/ 363 h 364"/>
                      <a:gd name="T10" fmla="*/ 181 w 364"/>
                      <a:gd name="T11" fmla="*/ 363 h 364"/>
                    </a:gdLst>
                    <a:ahLst/>
                    <a:cxnLst>
                      <a:cxn ang="0">
                        <a:pos x="T0" y="T1"/>
                      </a:cxn>
                      <a:cxn ang="0">
                        <a:pos x="T2" y="T3"/>
                      </a:cxn>
                      <a:cxn ang="0">
                        <a:pos x="T4" y="T5"/>
                      </a:cxn>
                      <a:cxn ang="0">
                        <a:pos x="T6" y="T7"/>
                      </a:cxn>
                      <a:cxn ang="0">
                        <a:pos x="T8" y="T9"/>
                      </a:cxn>
                      <a:cxn ang="0">
                        <a:pos x="T10" y="T11"/>
                      </a:cxn>
                    </a:cxnLst>
                    <a:rect l="0" t="0" r="r" b="b"/>
                    <a:pathLst>
                      <a:path w="364" h="364">
                        <a:moveTo>
                          <a:pt x="181" y="363"/>
                        </a:moveTo>
                        <a:lnTo>
                          <a:pt x="0" y="363"/>
                        </a:lnTo>
                        <a:lnTo>
                          <a:pt x="0" y="0"/>
                        </a:lnTo>
                        <a:lnTo>
                          <a:pt x="363" y="0"/>
                        </a:lnTo>
                        <a:lnTo>
                          <a:pt x="363" y="363"/>
                        </a:lnTo>
                        <a:lnTo>
                          <a:pt x="181" y="363"/>
                        </a:lnTo>
                      </a:path>
                    </a:pathLst>
                  </a:custGeom>
                  <a:solidFill>
                    <a:srgbClr val="FFFFFF"/>
                  </a:solidFill>
                  <a:ln w="6120" cap="rnd">
                    <a:no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89" name="Freeform 32"/>
                <p:cNvSpPr>
                  <a:spLocks noChangeAspect="1" noChangeArrowheads="1"/>
                </p:cNvSpPr>
                <p:nvPr/>
              </p:nvSpPr>
              <p:spPr bwMode="auto">
                <a:xfrm>
                  <a:off x="12240542" y="4351741"/>
                  <a:ext cx="502920" cy="502920"/>
                </a:xfrm>
                <a:custGeom>
                  <a:avLst/>
                  <a:gdLst>
                    <a:gd name="T0" fmla="*/ 458 w 512"/>
                    <a:gd name="T1" fmla="*/ 254 h 512"/>
                    <a:gd name="T2" fmla="*/ 484 w 512"/>
                    <a:gd name="T3" fmla="*/ 89 h 512"/>
                    <a:gd name="T4" fmla="*/ 411 w 512"/>
                    <a:gd name="T5" fmla="*/ 161 h 512"/>
                    <a:gd name="T6" fmla="*/ 361 w 512"/>
                    <a:gd name="T7" fmla="*/ 161 h 512"/>
                    <a:gd name="T8" fmla="*/ 361 w 512"/>
                    <a:gd name="T9" fmla="*/ 100 h 512"/>
                    <a:gd name="T10" fmla="*/ 424 w 512"/>
                    <a:gd name="T11" fmla="*/ 28 h 512"/>
                    <a:gd name="T12" fmla="*/ 258 w 512"/>
                    <a:gd name="T13" fmla="*/ 54 h 512"/>
                    <a:gd name="T14" fmla="*/ 232 w 512"/>
                    <a:gd name="T15" fmla="*/ 218 h 512"/>
                    <a:gd name="T16" fmla="*/ 17 w 512"/>
                    <a:gd name="T17" fmla="*/ 433 h 512"/>
                    <a:gd name="T18" fmla="*/ 17 w 512"/>
                    <a:gd name="T19" fmla="*/ 494 h 512"/>
                    <a:gd name="T20" fmla="*/ 79 w 512"/>
                    <a:gd name="T21" fmla="*/ 494 h 512"/>
                    <a:gd name="T22" fmla="*/ 293 w 512"/>
                    <a:gd name="T23" fmla="*/ 280 h 512"/>
                    <a:gd name="T24" fmla="*/ 458 w 512"/>
                    <a:gd name="T25" fmla="*/ 25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2" h="512">
                      <a:moveTo>
                        <a:pt x="458" y="254"/>
                      </a:moveTo>
                      <a:cubicBezTo>
                        <a:pt x="502" y="210"/>
                        <a:pt x="511" y="142"/>
                        <a:pt x="484" y="89"/>
                      </a:cubicBezTo>
                      <a:lnTo>
                        <a:pt x="411" y="161"/>
                      </a:lnTo>
                      <a:lnTo>
                        <a:pt x="361" y="161"/>
                      </a:lnTo>
                      <a:lnTo>
                        <a:pt x="361" y="100"/>
                      </a:lnTo>
                      <a:lnTo>
                        <a:pt x="424" y="28"/>
                      </a:lnTo>
                      <a:cubicBezTo>
                        <a:pt x="370" y="0"/>
                        <a:pt x="303" y="9"/>
                        <a:pt x="258" y="54"/>
                      </a:cubicBezTo>
                      <a:cubicBezTo>
                        <a:pt x="213" y="98"/>
                        <a:pt x="204" y="165"/>
                        <a:pt x="232" y="218"/>
                      </a:cubicBezTo>
                      <a:lnTo>
                        <a:pt x="17" y="433"/>
                      </a:lnTo>
                      <a:cubicBezTo>
                        <a:pt x="0" y="450"/>
                        <a:pt x="0" y="477"/>
                        <a:pt x="17" y="494"/>
                      </a:cubicBezTo>
                      <a:cubicBezTo>
                        <a:pt x="34" y="511"/>
                        <a:pt x="62" y="511"/>
                        <a:pt x="79" y="494"/>
                      </a:cubicBezTo>
                      <a:lnTo>
                        <a:pt x="293" y="280"/>
                      </a:lnTo>
                      <a:cubicBezTo>
                        <a:pt x="346" y="307"/>
                        <a:pt x="413" y="299"/>
                        <a:pt x="458" y="254"/>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8" name="Group 157"/>
            <p:cNvGrpSpPr>
              <a:grpSpLocks noChangeAspect="1"/>
            </p:cNvGrpSpPr>
            <p:nvPr/>
          </p:nvGrpSpPr>
          <p:grpSpPr>
            <a:xfrm>
              <a:off x="23455931" y="708549"/>
              <a:ext cx="290459" cy="290119"/>
              <a:chOff x="13841925" y="4677102"/>
              <a:chExt cx="1144341" cy="1143000"/>
            </a:xfrm>
          </p:grpSpPr>
          <p:sp>
            <p:nvSpPr>
              <p:cNvPr id="180" name="Shape 1828"/>
              <p:cNvSpPr>
                <a:spLocks noChangeAspect="1"/>
              </p:cNvSpPr>
              <p:nvPr/>
            </p:nvSpPr>
            <p:spPr>
              <a:xfrm>
                <a:off x="13841925" y="4677102"/>
                <a:ext cx="1144341" cy="1143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7F7F7F"/>
              </a:solidFill>
              <a:ln w="9525" cap="flat">
                <a:noFill/>
                <a:prstDash val="solid"/>
                <a:bevel/>
              </a:ln>
              <a:effectLst/>
            </p:spPr>
            <p:txBody>
              <a:bodyPr wrap="square" lIns="0" tIns="0" rIns="0" bIns="0" numCol="1" anchor="ctr">
                <a:noAutofit/>
              </a:bodyPr>
              <a:lstStyle/>
              <a:p>
                <a:pPr algn="ctr" defTabSz="1110972">
                  <a:lnSpc>
                    <a:spcPct val="90000"/>
                  </a:lnSpc>
                  <a:spcBef>
                    <a:spcPts val="699"/>
                  </a:spcBef>
                  <a:defRPr sz="2500">
                    <a:solidFill>
                      <a:srgbClr val="686868"/>
                    </a:solidFill>
                    <a:latin typeface="Arial"/>
                    <a:ea typeface="Arial"/>
                    <a:cs typeface="Arial"/>
                    <a:sym typeface="Arial"/>
                  </a:defRPr>
                </a:pPr>
                <a:endParaRPr sz="2000">
                  <a:latin typeface="Helvetica Neue"/>
                  <a:cs typeface="Helvetica Neue"/>
                </a:endParaRPr>
              </a:p>
            </p:txBody>
          </p:sp>
          <p:grpSp>
            <p:nvGrpSpPr>
              <p:cNvPr id="181" name="Group 180"/>
              <p:cNvGrpSpPr/>
              <p:nvPr/>
            </p:nvGrpSpPr>
            <p:grpSpPr>
              <a:xfrm>
                <a:off x="13999731" y="4876583"/>
                <a:ext cx="786394" cy="786372"/>
                <a:chOff x="14284301" y="5034157"/>
                <a:chExt cx="786394" cy="786372"/>
              </a:xfrm>
            </p:grpSpPr>
            <p:sp>
              <p:nvSpPr>
                <p:cNvPr id="182" name="Freeform 83"/>
                <p:cNvSpPr>
                  <a:spLocks noChangeArrowheads="1"/>
                </p:cNvSpPr>
                <p:nvPr/>
              </p:nvSpPr>
              <p:spPr bwMode="auto">
                <a:xfrm>
                  <a:off x="14284301" y="5275576"/>
                  <a:ext cx="544953" cy="544953"/>
                </a:xfrm>
                <a:custGeom>
                  <a:avLst/>
                  <a:gdLst>
                    <a:gd name="T0" fmla="*/ 315 w 347"/>
                    <a:gd name="T1" fmla="*/ 172 h 347"/>
                    <a:gd name="T2" fmla="*/ 312 w 347"/>
                    <a:gd name="T3" fmla="*/ 142 h 347"/>
                    <a:gd name="T4" fmla="*/ 346 w 347"/>
                    <a:gd name="T5" fmla="*/ 122 h 347"/>
                    <a:gd name="T6" fmla="*/ 302 w 347"/>
                    <a:gd name="T7" fmla="*/ 47 h 347"/>
                    <a:gd name="T8" fmla="*/ 269 w 347"/>
                    <a:gd name="T9" fmla="*/ 67 h 347"/>
                    <a:gd name="T10" fmla="*/ 218 w 347"/>
                    <a:gd name="T11" fmla="*/ 37 h 347"/>
                    <a:gd name="T12" fmla="*/ 218 w 347"/>
                    <a:gd name="T13" fmla="*/ 0 h 347"/>
                    <a:gd name="T14" fmla="*/ 131 w 347"/>
                    <a:gd name="T15" fmla="*/ 0 h 347"/>
                    <a:gd name="T16" fmla="*/ 131 w 347"/>
                    <a:gd name="T17" fmla="*/ 37 h 347"/>
                    <a:gd name="T18" fmla="*/ 79 w 347"/>
                    <a:gd name="T19" fmla="*/ 67 h 347"/>
                    <a:gd name="T20" fmla="*/ 44 w 347"/>
                    <a:gd name="T21" fmla="*/ 47 h 347"/>
                    <a:gd name="T22" fmla="*/ 0 w 347"/>
                    <a:gd name="T23" fmla="*/ 122 h 347"/>
                    <a:gd name="T24" fmla="*/ 35 w 347"/>
                    <a:gd name="T25" fmla="*/ 142 h 347"/>
                    <a:gd name="T26" fmla="*/ 31 w 347"/>
                    <a:gd name="T27" fmla="*/ 172 h 347"/>
                    <a:gd name="T28" fmla="*/ 35 w 347"/>
                    <a:gd name="T29" fmla="*/ 202 h 347"/>
                    <a:gd name="T30" fmla="*/ 0 w 347"/>
                    <a:gd name="T31" fmla="*/ 221 h 347"/>
                    <a:gd name="T32" fmla="*/ 44 w 347"/>
                    <a:gd name="T33" fmla="*/ 297 h 347"/>
                    <a:gd name="T34" fmla="*/ 79 w 347"/>
                    <a:gd name="T35" fmla="*/ 277 h 347"/>
                    <a:gd name="T36" fmla="*/ 131 w 347"/>
                    <a:gd name="T37" fmla="*/ 307 h 347"/>
                    <a:gd name="T38" fmla="*/ 131 w 347"/>
                    <a:gd name="T39" fmla="*/ 346 h 347"/>
                    <a:gd name="T40" fmla="*/ 218 w 347"/>
                    <a:gd name="T41" fmla="*/ 346 h 347"/>
                    <a:gd name="T42" fmla="*/ 218 w 347"/>
                    <a:gd name="T43" fmla="*/ 307 h 347"/>
                    <a:gd name="T44" fmla="*/ 269 w 347"/>
                    <a:gd name="T45" fmla="*/ 277 h 347"/>
                    <a:gd name="T46" fmla="*/ 303 w 347"/>
                    <a:gd name="T47" fmla="*/ 297 h 347"/>
                    <a:gd name="T48" fmla="*/ 346 w 347"/>
                    <a:gd name="T49" fmla="*/ 221 h 347"/>
                    <a:gd name="T50" fmla="*/ 312 w 347"/>
                    <a:gd name="T51" fmla="*/ 202 h 347"/>
                    <a:gd name="T52" fmla="*/ 315 w 347"/>
                    <a:gd name="T53" fmla="*/ 17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15" y="172"/>
                      </a:moveTo>
                      <a:cubicBezTo>
                        <a:pt x="315" y="162"/>
                        <a:pt x="314" y="152"/>
                        <a:pt x="312" y="142"/>
                      </a:cubicBezTo>
                      <a:lnTo>
                        <a:pt x="346" y="122"/>
                      </a:lnTo>
                      <a:lnTo>
                        <a:pt x="302" y="47"/>
                      </a:lnTo>
                      <a:lnTo>
                        <a:pt x="269" y="67"/>
                      </a:lnTo>
                      <a:cubicBezTo>
                        <a:pt x="254" y="54"/>
                        <a:pt x="240" y="43"/>
                        <a:pt x="218" y="37"/>
                      </a:cubicBezTo>
                      <a:lnTo>
                        <a:pt x="218" y="0"/>
                      </a:lnTo>
                      <a:lnTo>
                        <a:pt x="131" y="0"/>
                      </a:lnTo>
                      <a:lnTo>
                        <a:pt x="131" y="37"/>
                      </a:lnTo>
                      <a:cubicBezTo>
                        <a:pt x="109" y="43"/>
                        <a:pt x="94" y="54"/>
                        <a:pt x="79" y="67"/>
                      </a:cubicBezTo>
                      <a:lnTo>
                        <a:pt x="44" y="47"/>
                      </a:lnTo>
                      <a:lnTo>
                        <a:pt x="0" y="122"/>
                      </a:lnTo>
                      <a:lnTo>
                        <a:pt x="35" y="142"/>
                      </a:lnTo>
                      <a:cubicBezTo>
                        <a:pt x="33" y="152"/>
                        <a:pt x="31" y="162"/>
                        <a:pt x="31" y="172"/>
                      </a:cubicBezTo>
                      <a:cubicBezTo>
                        <a:pt x="31" y="182"/>
                        <a:pt x="33" y="192"/>
                        <a:pt x="35" y="202"/>
                      </a:cubicBezTo>
                      <a:lnTo>
                        <a:pt x="0" y="221"/>
                      </a:lnTo>
                      <a:lnTo>
                        <a:pt x="44" y="297"/>
                      </a:lnTo>
                      <a:lnTo>
                        <a:pt x="79" y="277"/>
                      </a:lnTo>
                      <a:cubicBezTo>
                        <a:pt x="94" y="290"/>
                        <a:pt x="109" y="301"/>
                        <a:pt x="131" y="307"/>
                      </a:cubicBezTo>
                      <a:lnTo>
                        <a:pt x="131" y="346"/>
                      </a:lnTo>
                      <a:lnTo>
                        <a:pt x="218" y="346"/>
                      </a:lnTo>
                      <a:lnTo>
                        <a:pt x="218" y="307"/>
                      </a:lnTo>
                      <a:cubicBezTo>
                        <a:pt x="240" y="301"/>
                        <a:pt x="254" y="290"/>
                        <a:pt x="269" y="277"/>
                      </a:cubicBezTo>
                      <a:lnTo>
                        <a:pt x="303" y="297"/>
                      </a:lnTo>
                      <a:lnTo>
                        <a:pt x="346" y="221"/>
                      </a:lnTo>
                      <a:lnTo>
                        <a:pt x="312" y="202"/>
                      </a:lnTo>
                      <a:cubicBezTo>
                        <a:pt x="314" y="192"/>
                        <a:pt x="315" y="182"/>
                        <a:pt x="315" y="172"/>
                      </a:cubicBezTo>
                    </a:path>
                  </a:pathLst>
                </a:custGeom>
                <a:solidFill>
                  <a:srgbClr val="FFFFFF"/>
                </a:solidFill>
                <a:ln w="6120" cap="flat">
                  <a:noFill/>
                  <a:round/>
                  <a:headEnd/>
                  <a:tailEnd/>
                </a:ln>
                <a:effectLst/>
                <a:extLst/>
              </p:spPr>
              <p:txBody>
                <a:bodyPr wrap="none" anchor="ctr"/>
                <a:lstStyle/>
                <a:p>
                  <a:endParaRPr lang="en-US" dirty="0"/>
                </a:p>
              </p:txBody>
            </p:sp>
            <p:sp>
              <p:nvSpPr>
                <p:cNvPr id="183" name="Freeform 81"/>
                <p:cNvSpPr>
                  <a:spLocks noChangeArrowheads="1"/>
                </p:cNvSpPr>
                <p:nvPr/>
              </p:nvSpPr>
              <p:spPr bwMode="auto">
                <a:xfrm>
                  <a:off x="14456756" y="5441131"/>
                  <a:ext cx="206944" cy="206943"/>
                </a:xfrm>
                <a:custGeom>
                  <a:avLst/>
                  <a:gdLst>
                    <a:gd name="T0" fmla="*/ 131 w 132"/>
                    <a:gd name="T1" fmla="*/ 66 h 132"/>
                    <a:gd name="T2" fmla="*/ 122 w 132"/>
                    <a:gd name="T3" fmla="*/ 99 h 132"/>
                    <a:gd name="T4" fmla="*/ 98 w 132"/>
                    <a:gd name="T5" fmla="*/ 123 h 132"/>
                    <a:gd name="T6" fmla="*/ 65 w 132"/>
                    <a:gd name="T7" fmla="*/ 131 h 132"/>
                    <a:gd name="T8" fmla="*/ 32 w 132"/>
                    <a:gd name="T9" fmla="*/ 123 h 132"/>
                    <a:gd name="T10" fmla="*/ 9 w 132"/>
                    <a:gd name="T11" fmla="*/ 99 h 132"/>
                    <a:gd name="T12" fmla="*/ 0 w 132"/>
                    <a:gd name="T13" fmla="*/ 66 h 132"/>
                    <a:gd name="T14" fmla="*/ 9 w 132"/>
                    <a:gd name="T15" fmla="*/ 33 h 132"/>
                    <a:gd name="T16" fmla="*/ 32 w 132"/>
                    <a:gd name="T17" fmla="*/ 9 h 132"/>
                    <a:gd name="T18" fmla="*/ 65 w 132"/>
                    <a:gd name="T19" fmla="*/ 0 h 132"/>
                    <a:gd name="T20" fmla="*/ 98 w 132"/>
                    <a:gd name="T21" fmla="*/ 9 h 132"/>
                    <a:gd name="T22" fmla="*/ 122 w 132"/>
                    <a:gd name="T23" fmla="*/ 33 h 132"/>
                    <a:gd name="T24" fmla="*/ 131 w 132"/>
                    <a:gd name="T2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32">
                      <a:moveTo>
                        <a:pt x="131" y="66"/>
                      </a:moveTo>
                      <a:cubicBezTo>
                        <a:pt x="131" y="78"/>
                        <a:pt x="128" y="88"/>
                        <a:pt x="122" y="99"/>
                      </a:cubicBezTo>
                      <a:cubicBezTo>
                        <a:pt x="116" y="109"/>
                        <a:pt x="108" y="117"/>
                        <a:pt x="98" y="123"/>
                      </a:cubicBezTo>
                      <a:cubicBezTo>
                        <a:pt x="87" y="129"/>
                        <a:pt x="77" y="131"/>
                        <a:pt x="65" y="131"/>
                      </a:cubicBezTo>
                      <a:cubicBezTo>
                        <a:pt x="53" y="131"/>
                        <a:pt x="42" y="129"/>
                        <a:pt x="32" y="123"/>
                      </a:cubicBezTo>
                      <a:cubicBezTo>
                        <a:pt x="21" y="117"/>
                        <a:pt x="15" y="109"/>
                        <a:pt x="9" y="99"/>
                      </a:cubicBezTo>
                      <a:cubicBezTo>
                        <a:pt x="2" y="88"/>
                        <a:pt x="0" y="78"/>
                        <a:pt x="0" y="66"/>
                      </a:cubicBezTo>
                      <a:cubicBezTo>
                        <a:pt x="0" y="54"/>
                        <a:pt x="2" y="43"/>
                        <a:pt x="9" y="33"/>
                      </a:cubicBezTo>
                      <a:cubicBezTo>
                        <a:pt x="15" y="22"/>
                        <a:pt x="21" y="15"/>
                        <a:pt x="32" y="9"/>
                      </a:cubicBezTo>
                      <a:cubicBezTo>
                        <a:pt x="42" y="3"/>
                        <a:pt x="53" y="0"/>
                        <a:pt x="65" y="0"/>
                      </a:cubicBezTo>
                      <a:cubicBezTo>
                        <a:pt x="77" y="0"/>
                        <a:pt x="87" y="3"/>
                        <a:pt x="98" y="9"/>
                      </a:cubicBezTo>
                      <a:cubicBezTo>
                        <a:pt x="108" y="15"/>
                        <a:pt x="116" y="22"/>
                        <a:pt x="122" y="33"/>
                      </a:cubicBezTo>
                      <a:cubicBezTo>
                        <a:pt x="128" y="43"/>
                        <a:pt x="131" y="54"/>
                        <a:pt x="131" y="66"/>
                      </a:cubicBezTo>
                    </a:path>
                  </a:pathLst>
                </a:custGeom>
                <a:solidFill>
                  <a:srgbClr val="7F7F7F"/>
                </a:solidFill>
                <a:ln w="6120" cap="flat">
                  <a:noFill/>
                  <a:round/>
                  <a:headEnd/>
                  <a:tailEnd/>
                </a:ln>
                <a:effectLst/>
                <a:extLst/>
              </p:spPr>
              <p:txBody>
                <a:bodyPr wrap="none" anchor="ctr"/>
                <a:lstStyle/>
                <a:p>
                  <a:endParaRPr lang="en-US" dirty="0"/>
                </a:p>
              </p:txBody>
            </p:sp>
            <p:sp>
              <p:nvSpPr>
                <p:cNvPr id="184" name="Freeform 84"/>
                <p:cNvSpPr>
                  <a:spLocks noChangeArrowheads="1"/>
                </p:cNvSpPr>
                <p:nvPr/>
              </p:nvSpPr>
              <p:spPr bwMode="auto">
                <a:xfrm>
                  <a:off x="14767178" y="5034157"/>
                  <a:ext cx="303517" cy="310413"/>
                </a:xfrm>
                <a:custGeom>
                  <a:avLst/>
                  <a:gdLst>
                    <a:gd name="T0" fmla="*/ 173 w 193"/>
                    <a:gd name="T1" fmla="*/ 98 h 197"/>
                    <a:gd name="T2" fmla="*/ 170 w 193"/>
                    <a:gd name="T3" fmla="*/ 80 h 197"/>
                    <a:gd name="T4" fmla="*/ 192 w 193"/>
                    <a:gd name="T5" fmla="*/ 68 h 197"/>
                    <a:gd name="T6" fmla="*/ 170 w 193"/>
                    <a:gd name="T7" fmla="*/ 30 h 197"/>
                    <a:gd name="T8" fmla="*/ 149 w 193"/>
                    <a:gd name="T9" fmla="*/ 42 h 197"/>
                    <a:gd name="T10" fmla="*/ 120 w 193"/>
                    <a:gd name="T11" fmla="*/ 25 h 197"/>
                    <a:gd name="T12" fmla="*/ 120 w 193"/>
                    <a:gd name="T13" fmla="*/ 0 h 197"/>
                    <a:gd name="T14" fmla="*/ 76 w 193"/>
                    <a:gd name="T15" fmla="*/ 0 h 197"/>
                    <a:gd name="T16" fmla="*/ 76 w 193"/>
                    <a:gd name="T17" fmla="*/ 25 h 197"/>
                    <a:gd name="T18" fmla="*/ 45 w 193"/>
                    <a:gd name="T19" fmla="*/ 42 h 197"/>
                    <a:gd name="T20" fmla="*/ 23 w 193"/>
                    <a:gd name="T21" fmla="*/ 30 h 197"/>
                    <a:gd name="T22" fmla="*/ 0 w 193"/>
                    <a:gd name="T23" fmla="*/ 68 h 197"/>
                    <a:gd name="T24" fmla="*/ 22 w 193"/>
                    <a:gd name="T25" fmla="*/ 80 h 197"/>
                    <a:gd name="T26" fmla="*/ 20 w 193"/>
                    <a:gd name="T27" fmla="*/ 98 h 197"/>
                    <a:gd name="T28" fmla="*/ 22 w 193"/>
                    <a:gd name="T29" fmla="*/ 116 h 197"/>
                    <a:gd name="T30" fmla="*/ 0 w 193"/>
                    <a:gd name="T31" fmla="*/ 128 h 197"/>
                    <a:gd name="T32" fmla="*/ 22 w 193"/>
                    <a:gd name="T33" fmla="*/ 166 h 197"/>
                    <a:gd name="T34" fmla="*/ 45 w 193"/>
                    <a:gd name="T35" fmla="*/ 153 h 197"/>
                    <a:gd name="T36" fmla="*/ 76 w 193"/>
                    <a:gd name="T37" fmla="*/ 171 h 197"/>
                    <a:gd name="T38" fmla="*/ 76 w 193"/>
                    <a:gd name="T39" fmla="*/ 196 h 197"/>
                    <a:gd name="T40" fmla="*/ 120 w 193"/>
                    <a:gd name="T41" fmla="*/ 196 h 197"/>
                    <a:gd name="T42" fmla="*/ 120 w 193"/>
                    <a:gd name="T43" fmla="*/ 171 h 197"/>
                    <a:gd name="T44" fmla="*/ 149 w 193"/>
                    <a:gd name="T45" fmla="*/ 153 h 197"/>
                    <a:gd name="T46" fmla="*/ 171 w 193"/>
                    <a:gd name="T47" fmla="*/ 166 h 197"/>
                    <a:gd name="T48" fmla="*/ 192 w 193"/>
                    <a:gd name="T49" fmla="*/ 128 h 197"/>
                    <a:gd name="T50" fmla="*/ 171 w 193"/>
                    <a:gd name="T51" fmla="*/ 116 h 197"/>
                    <a:gd name="T52" fmla="*/ 173 w 193"/>
                    <a:gd name="T5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97">
                      <a:moveTo>
                        <a:pt x="173" y="98"/>
                      </a:moveTo>
                      <a:cubicBezTo>
                        <a:pt x="173" y="92"/>
                        <a:pt x="172" y="86"/>
                        <a:pt x="170" y="80"/>
                      </a:cubicBezTo>
                      <a:lnTo>
                        <a:pt x="192" y="68"/>
                      </a:lnTo>
                      <a:lnTo>
                        <a:pt x="170" y="30"/>
                      </a:lnTo>
                      <a:lnTo>
                        <a:pt x="149" y="42"/>
                      </a:lnTo>
                      <a:cubicBezTo>
                        <a:pt x="141" y="34"/>
                        <a:pt x="131" y="28"/>
                        <a:pt x="120" y="25"/>
                      </a:cubicBezTo>
                      <a:lnTo>
                        <a:pt x="120" y="0"/>
                      </a:lnTo>
                      <a:lnTo>
                        <a:pt x="76" y="0"/>
                      </a:lnTo>
                      <a:lnTo>
                        <a:pt x="76" y="25"/>
                      </a:lnTo>
                      <a:cubicBezTo>
                        <a:pt x="65" y="28"/>
                        <a:pt x="53" y="34"/>
                        <a:pt x="45" y="42"/>
                      </a:cubicBezTo>
                      <a:lnTo>
                        <a:pt x="23" y="30"/>
                      </a:lnTo>
                      <a:lnTo>
                        <a:pt x="0" y="68"/>
                      </a:lnTo>
                      <a:lnTo>
                        <a:pt x="22" y="80"/>
                      </a:lnTo>
                      <a:cubicBezTo>
                        <a:pt x="21" y="86"/>
                        <a:pt x="20" y="92"/>
                        <a:pt x="20" y="98"/>
                      </a:cubicBezTo>
                      <a:cubicBezTo>
                        <a:pt x="20" y="104"/>
                        <a:pt x="21" y="110"/>
                        <a:pt x="22" y="116"/>
                      </a:cubicBezTo>
                      <a:lnTo>
                        <a:pt x="0" y="128"/>
                      </a:lnTo>
                      <a:lnTo>
                        <a:pt x="22" y="166"/>
                      </a:lnTo>
                      <a:lnTo>
                        <a:pt x="45" y="153"/>
                      </a:lnTo>
                      <a:cubicBezTo>
                        <a:pt x="53" y="161"/>
                        <a:pt x="65" y="168"/>
                        <a:pt x="76" y="171"/>
                      </a:cubicBezTo>
                      <a:lnTo>
                        <a:pt x="76" y="196"/>
                      </a:lnTo>
                      <a:lnTo>
                        <a:pt x="120" y="196"/>
                      </a:lnTo>
                      <a:lnTo>
                        <a:pt x="120" y="171"/>
                      </a:lnTo>
                      <a:cubicBezTo>
                        <a:pt x="131" y="168"/>
                        <a:pt x="141" y="161"/>
                        <a:pt x="149" y="153"/>
                      </a:cubicBezTo>
                      <a:lnTo>
                        <a:pt x="171" y="166"/>
                      </a:lnTo>
                      <a:lnTo>
                        <a:pt x="192" y="128"/>
                      </a:lnTo>
                      <a:lnTo>
                        <a:pt x="171" y="116"/>
                      </a:lnTo>
                      <a:cubicBezTo>
                        <a:pt x="172" y="110"/>
                        <a:pt x="173" y="104"/>
                        <a:pt x="173" y="98"/>
                      </a:cubicBezTo>
                    </a:path>
                  </a:pathLst>
                </a:custGeom>
                <a:solidFill>
                  <a:srgbClr val="FFFFFF"/>
                </a:solidFill>
                <a:ln w="6120" cap="flat">
                  <a:noFill/>
                  <a:round/>
                  <a:headEnd/>
                  <a:tailEnd/>
                </a:ln>
                <a:effectLst/>
                <a:extLst/>
              </p:spPr>
              <p:txBody>
                <a:bodyPr wrap="none" anchor="ctr"/>
                <a:lstStyle/>
                <a:p>
                  <a:endParaRPr lang="en-US" dirty="0"/>
                </a:p>
              </p:txBody>
            </p:sp>
            <p:sp>
              <p:nvSpPr>
                <p:cNvPr id="185" name="Freeform 82"/>
                <p:cNvSpPr>
                  <a:spLocks noChangeArrowheads="1"/>
                </p:cNvSpPr>
                <p:nvPr/>
              </p:nvSpPr>
              <p:spPr bwMode="auto">
                <a:xfrm>
                  <a:off x="14863738" y="5137614"/>
                  <a:ext cx="103474" cy="103474"/>
                </a:xfrm>
                <a:custGeom>
                  <a:avLst/>
                  <a:gdLst>
                    <a:gd name="T0" fmla="*/ 65 w 66"/>
                    <a:gd name="T1" fmla="*/ 33 h 67"/>
                    <a:gd name="T2" fmla="*/ 61 w 66"/>
                    <a:gd name="T3" fmla="*/ 49 h 67"/>
                    <a:gd name="T4" fmla="*/ 49 w 66"/>
                    <a:gd name="T5" fmla="*/ 61 h 67"/>
                    <a:gd name="T6" fmla="*/ 32 w 66"/>
                    <a:gd name="T7" fmla="*/ 66 h 67"/>
                    <a:gd name="T8" fmla="*/ 16 w 66"/>
                    <a:gd name="T9" fmla="*/ 61 h 67"/>
                    <a:gd name="T10" fmla="*/ 4 w 66"/>
                    <a:gd name="T11" fmla="*/ 49 h 67"/>
                    <a:gd name="T12" fmla="*/ 0 w 66"/>
                    <a:gd name="T13" fmla="*/ 33 h 67"/>
                    <a:gd name="T14" fmla="*/ 4 w 66"/>
                    <a:gd name="T15" fmla="*/ 17 h 67"/>
                    <a:gd name="T16" fmla="*/ 16 w 66"/>
                    <a:gd name="T17" fmla="*/ 5 h 67"/>
                    <a:gd name="T18" fmla="*/ 32 w 66"/>
                    <a:gd name="T19" fmla="*/ 0 h 67"/>
                    <a:gd name="T20" fmla="*/ 49 w 66"/>
                    <a:gd name="T21" fmla="*/ 5 h 67"/>
                    <a:gd name="T22" fmla="*/ 61 w 66"/>
                    <a:gd name="T23" fmla="*/ 17 h 67"/>
                    <a:gd name="T24" fmla="*/ 65 w 66"/>
                    <a:gd name="T25" fmla="*/ 3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7">
                      <a:moveTo>
                        <a:pt x="65" y="33"/>
                      </a:moveTo>
                      <a:cubicBezTo>
                        <a:pt x="65" y="39"/>
                        <a:pt x="64" y="44"/>
                        <a:pt x="61" y="49"/>
                      </a:cubicBezTo>
                      <a:cubicBezTo>
                        <a:pt x="58" y="54"/>
                        <a:pt x="54" y="58"/>
                        <a:pt x="49" y="61"/>
                      </a:cubicBezTo>
                      <a:cubicBezTo>
                        <a:pt x="43" y="64"/>
                        <a:pt x="38" y="66"/>
                        <a:pt x="32" y="66"/>
                      </a:cubicBezTo>
                      <a:cubicBezTo>
                        <a:pt x="26" y="66"/>
                        <a:pt x="21" y="64"/>
                        <a:pt x="16" y="61"/>
                      </a:cubicBezTo>
                      <a:cubicBezTo>
                        <a:pt x="11" y="58"/>
                        <a:pt x="7" y="54"/>
                        <a:pt x="4" y="49"/>
                      </a:cubicBezTo>
                      <a:cubicBezTo>
                        <a:pt x="1" y="44"/>
                        <a:pt x="0" y="39"/>
                        <a:pt x="0" y="33"/>
                      </a:cubicBezTo>
                      <a:cubicBezTo>
                        <a:pt x="0" y="27"/>
                        <a:pt x="1" y="22"/>
                        <a:pt x="4" y="17"/>
                      </a:cubicBezTo>
                      <a:cubicBezTo>
                        <a:pt x="7" y="11"/>
                        <a:pt x="11" y="8"/>
                        <a:pt x="16" y="5"/>
                      </a:cubicBezTo>
                      <a:cubicBezTo>
                        <a:pt x="21" y="2"/>
                        <a:pt x="26" y="0"/>
                        <a:pt x="32" y="0"/>
                      </a:cubicBezTo>
                      <a:cubicBezTo>
                        <a:pt x="38" y="0"/>
                        <a:pt x="43" y="2"/>
                        <a:pt x="49" y="5"/>
                      </a:cubicBezTo>
                      <a:cubicBezTo>
                        <a:pt x="54" y="8"/>
                        <a:pt x="58" y="11"/>
                        <a:pt x="61" y="17"/>
                      </a:cubicBezTo>
                      <a:cubicBezTo>
                        <a:pt x="64" y="22"/>
                        <a:pt x="65" y="27"/>
                        <a:pt x="65" y="33"/>
                      </a:cubicBezTo>
                    </a:path>
                  </a:pathLst>
                </a:custGeom>
                <a:solidFill>
                  <a:srgbClr val="7F7F7F"/>
                </a:solidFill>
                <a:ln w="6120" cap="flat">
                  <a:noFill/>
                  <a:round/>
                  <a:headEnd/>
                  <a:tailEnd/>
                </a:ln>
                <a:effectLst/>
                <a:extLst/>
              </p:spPr>
              <p:txBody>
                <a:bodyPr wrap="none" anchor="ctr"/>
                <a:lstStyle/>
                <a:p>
                  <a:endParaRPr lang="en-US" dirty="0"/>
                </a:p>
              </p:txBody>
            </p:sp>
          </p:grpSp>
        </p:grpSp>
        <p:grpSp>
          <p:nvGrpSpPr>
            <p:cNvPr id="159" name="Group 158"/>
            <p:cNvGrpSpPr/>
            <p:nvPr/>
          </p:nvGrpSpPr>
          <p:grpSpPr>
            <a:xfrm>
              <a:off x="22540540" y="941797"/>
              <a:ext cx="968407" cy="967273"/>
              <a:chOff x="10261154" y="5204997"/>
              <a:chExt cx="3815295" cy="3810826"/>
            </a:xfrm>
          </p:grpSpPr>
          <p:sp>
            <p:nvSpPr>
              <p:cNvPr id="165" name="Shape 1874"/>
              <p:cNvSpPr/>
              <p:nvPr/>
            </p:nvSpPr>
            <p:spPr>
              <a:xfrm>
                <a:off x="10261154" y="5204997"/>
                <a:ext cx="3815295" cy="3810826"/>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D2A08"/>
              </a:solidFill>
              <a:ln w="12700" cap="flat">
                <a:solidFill>
                  <a:srgbClr val="FF4300"/>
                </a:solidFill>
                <a:prstDash val="solid"/>
                <a:bevel/>
              </a:ln>
              <a:effectLst/>
            </p:spPr>
            <p:txBody>
              <a:bodyPr wrap="square" lIns="0" tIns="0" rIns="0" bIns="0" numCol="1" anchor="ctr">
                <a:noAutofit/>
              </a:bodyPr>
              <a:lstStyle/>
              <a:p>
                <a:pPr algn="ctr" defTabSz="457085">
                  <a:defRPr sz="1800">
                    <a:solidFill>
                      <a:srgbClr val="FFFFFF"/>
                    </a:solidFill>
                  </a:defRPr>
                </a:pPr>
                <a:endParaRPr sz="1600">
                  <a:latin typeface="Helvetica Neue"/>
                  <a:cs typeface="Helvetica Neue"/>
                </a:endParaRPr>
              </a:p>
            </p:txBody>
          </p:sp>
          <p:grpSp>
            <p:nvGrpSpPr>
              <p:cNvPr id="166" name="Group 165"/>
              <p:cNvGrpSpPr/>
              <p:nvPr/>
            </p:nvGrpSpPr>
            <p:grpSpPr>
              <a:xfrm>
                <a:off x="10795629" y="6172064"/>
                <a:ext cx="2746345" cy="1876692"/>
                <a:chOff x="10795629" y="6279632"/>
                <a:chExt cx="2746345" cy="1876692"/>
              </a:xfrm>
            </p:grpSpPr>
            <p:grpSp>
              <p:nvGrpSpPr>
                <p:cNvPr id="167" name="Group 334"/>
                <p:cNvGrpSpPr/>
                <p:nvPr/>
              </p:nvGrpSpPr>
              <p:grpSpPr>
                <a:xfrm>
                  <a:off x="10795629" y="6279632"/>
                  <a:ext cx="2746345" cy="929140"/>
                  <a:chOff x="0" y="0"/>
                  <a:chExt cx="2745984" cy="929137"/>
                </a:xfrm>
                <a:solidFill>
                  <a:schemeClr val="bg1"/>
                </a:solidFill>
              </p:grpSpPr>
              <p:sp>
                <p:nvSpPr>
                  <p:cNvPr id="173" name="Shape 327"/>
                  <p:cNvSpPr/>
                  <p:nvPr/>
                </p:nvSpPr>
                <p:spPr>
                  <a:xfrm>
                    <a:off x="1223018" y="199870"/>
                    <a:ext cx="489681" cy="729268"/>
                  </a:xfrm>
                  <a:custGeom>
                    <a:avLst/>
                    <a:gdLst/>
                    <a:ahLst/>
                    <a:cxnLst>
                      <a:cxn ang="0">
                        <a:pos x="wd2" y="hd2"/>
                      </a:cxn>
                      <a:cxn ang="5400000">
                        <a:pos x="wd2" y="hd2"/>
                      </a:cxn>
                      <a:cxn ang="10800000">
                        <a:pos x="wd2" y="hd2"/>
                      </a:cxn>
                      <a:cxn ang="16200000">
                        <a:pos x="wd2" y="hd2"/>
                      </a:cxn>
                    </a:cxnLst>
                    <a:rect l="0" t="0" r="r" b="b"/>
                    <a:pathLst>
                      <a:path w="21570" h="21093" extrusionOk="0">
                        <a:moveTo>
                          <a:pt x="6051" y="7681"/>
                        </a:moveTo>
                        <a:cubicBezTo>
                          <a:pt x="6027" y="8494"/>
                          <a:pt x="6250" y="9275"/>
                          <a:pt x="6780" y="10005"/>
                        </a:cubicBezTo>
                        <a:cubicBezTo>
                          <a:pt x="7503" y="11002"/>
                          <a:pt x="8691" y="11642"/>
                          <a:pt x="10393" y="11725"/>
                        </a:cubicBezTo>
                        <a:cubicBezTo>
                          <a:pt x="12129" y="11810"/>
                          <a:pt x="13482" y="11321"/>
                          <a:pt x="14432" y="10349"/>
                        </a:cubicBezTo>
                        <a:cubicBezTo>
                          <a:pt x="15030" y="9737"/>
                          <a:pt x="15286" y="9063"/>
                          <a:pt x="15401" y="8352"/>
                        </a:cubicBezTo>
                        <a:cubicBezTo>
                          <a:pt x="15603" y="7107"/>
                          <a:pt x="15244" y="5936"/>
                          <a:pt x="14173" y="4903"/>
                        </a:cubicBezTo>
                        <a:cubicBezTo>
                          <a:pt x="12420" y="3213"/>
                          <a:pt x="8991" y="3390"/>
                          <a:pt x="7444" y="4805"/>
                        </a:cubicBezTo>
                        <a:cubicBezTo>
                          <a:pt x="6483" y="5684"/>
                          <a:pt x="6094" y="6636"/>
                          <a:pt x="6051" y="7681"/>
                        </a:cubicBezTo>
                        <a:close/>
                        <a:moveTo>
                          <a:pt x="15440" y="1628"/>
                        </a:moveTo>
                        <a:cubicBezTo>
                          <a:pt x="15560" y="1488"/>
                          <a:pt x="15655" y="1394"/>
                          <a:pt x="15725" y="1293"/>
                        </a:cubicBezTo>
                        <a:cubicBezTo>
                          <a:pt x="16459" y="238"/>
                          <a:pt x="18085" y="-12"/>
                          <a:pt x="19611" y="319"/>
                        </a:cubicBezTo>
                        <a:cubicBezTo>
                          <a:pt x="20598" y="533"/>
                          <a:pt x="21134" y="1033"/>
                          <a:pt x="21385" y="1654"/>
                        </a:cubicBezTo>
                        <a:cubicBezTo>
                          <a:pt x="21526" y="2003"/>
                          <a:pt x="21560" y="2378"/>
                          <a:pt x="21561" y="2741"/>
                        </a:cubicBezTo>
                        <a:cubicBezTo>
                          <a:pt x="21573" y="6433"/>
                          <a:pt x="21570" y="10125"/>
                          <a:pt x="21568" y="13817"/>
                        </a:cubicBezTo>
                        <a:cubicBezTo>
                          <a:pt x="21567" y="14828"/>
                          <a:pt x="21377" y="15826"/>
                          <a:pt x="20854" y="16778"/>
                        </a:cubicBezTo>
                        <a:cubicBezTo>
                          <a:pt x="19653" y="18965"/>
                          <a:pt x="17165" y="20234"/>
                          <a:pt x="13829" y="20778"/>
                        </a:cubicBezTo>
                        <a:cubicBezTo>
                          <a:pt x="9977" y="21406"/>
                          <a:pt x="6226" y="21073"/>
                          <a:pt x="2644" y="19976"/>
                        </a:cubicBezTo>
                        <a:cubicBezTo>
                          <a:pt x="1624" y="19664"/>
                          <a:pt x="725" y="19230"/>
                          <a:pt x="411" y="18443"/>
                        </a:cubicBezTo>
                        <a:cubicBezTo>
                          <a:pt x="-8" y="17392"/>
                          <a:pt x="1546" y="16183"/>
                          <a:pt x="3166" y="16375"/>
                        </a:cubicBezTo>
                        <a:cubicBezTo>
                          <a:pt x="4111" y="16487"/>
                          <a:pt x="5039" y="16705"/>
                          <a:pt x="5939" y="16934"/>
                        </a:cubicBezTo>
                        <a:cubicBezTo>
                          <a:pt x="7513" y="17336"/>
                          <a:pt x="9117" y="17612"/>
                          <a:pt x="10815" y="17545"/>
                        </a:cubicBezTo>
                        <a:cubicBezTo>
                          <a:pt x="12548" y="17475"/>
                          <a:pt x="13968" y="17021"/>
                          <a:pt x="14872" y="15997"/>
                        </a:cubicBezTo>
                        <a:cubicBezTo>
                          <a:pt x="15347" y="15460"/>
                          <a:pt x="15502" y="14707"/>
                          <a:pt x="15301" y="13793"/>
                        </a:cubicBezTo>
                        <a:cubicBezTo>
                          <a:pt x="14717" y="14083"/>
                          <a:pt x="14155" y="14379"/>
                          <a:pt x="13568" y="14652"/>
                        </a:cubicBezTo>
                        <a:cubicBezTo>
                          <a:pt x="12603" y="15100"/>
                          <a:pt x="11501" y="15257"/>
                          <a:pt x="10340" y="15350"/>
                        </a:cubicBezTo>
                        <a:cubicBezTo>
                          <a:pt x="9212" y="15441"/>
                          <a:pt x="8132" y="15367"/>
                          <a:pt x="7039" y="15208"/>
                        </a:cubicBezTo>
                        <a:cubicBezTo>
                          <a:pt x="4554" y="14848"/>
                          <a:pt x="2839" y="13835"/>
                          <a:pt x="1628" y="12427"/>
                        </a:cubicBezTo>
                        <a:cubicBezTo>
                          <a:pt x="567" y="11194"/>
                          <a:pt x="49" y="9852"/>
                          <a:pt x="11" y="8432"/>
                        </a:cubicBezTo>
                        <a:cubicBezTo>
                          <a:pt x="-18" y="7356"/>
                          <a:pt x="-27" y="6279"/>
                          <a:pt x="458" y="5236"/>
                        </a:cubicBezTo>
                        <a:cubicBezTo>
                          <a:pt x="1457" y="3089"/>
                          <a:pt x="3225" y="1342"/>
                          <a:pt x="6517" y="461"/>
                        </a:cubicBezTo>
                        <a:cubicBezTo>
                          <a:pt x="8966" y="-194"/>
                          <a:pt x="11410" y="-190"/>
                          <a:pt x="13731" y="730"/>
                        </a:cubicBezTo>
                        <a:cubicBezTo>
                          <a:pt x="14316" y="962"/>
                          <a:pt x="14810" y="1292"/>
                          <a:pt x="15440" y="1628"/>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74" name="Shape 328"/>
                  <p:cNvSpPr/>
                  <p:nvPr/>
                </p:nvSpPr>
                <p:spPr>
                  <a:xfrm>
                    <a:off x="528229" y="199870"/>
                    <a:ext cx="492388" cy="728292"/>
                  </a:xfrm>
                  <a:custGeom>
                    <a:avLst/>
                    <a:gdLst/>
                    <a:ahLst/>
                    <a:cxnLst>
                      <a:cxn ang="0">
                        <a:pos x="wd2" y="hd2"/>
                      </a:cxn>
                      <a:cxn ang="5400000">
                        <a:pos x="wd2" y="hd2"/>
                      </a:cxn>
                      <a:cxn ang="10800000">
                        <a:pos x="wd2" y="hd2"/>
                      </a:cxn>
                      <a:cxn ang="16200000">
                        <a:pos x="wd2" y="hd2"/>
                      </a:cxn>
                    </a:cxnLst>
                    <a:rect l="0" t="0" r="r" b="b"/>
                    <a:pathLst>
                      <a:path w="21231" h="21388" extrusionOk="0">
                        <a:moveTo>
                          <a:pt x="15158" y="7937"/>
                        </a:moveTo>
                        <a:cubicBezTo>
                          <a:pt x="15232" y="6754"/>
                          <a:pt x="14762" y="5719"/>
                          <a:pt x="13889" y="4898"/>
                        </a:cubicBezTo>
                        <a:cubicBezTo>
                          <a:pt x="12468" y="3561"/>
                          <a:pt x="10109" y="3534"/>
                          <a:pt x="8494" y="4130"/>
                        </a:cubicBezTo>
                        <a:cubicBezTo>
                          <a:pt x="7586" y="4465"/>
                          <a:pt x="6962" y="5039"/>
                          <a:pt x="6567" y="5710"/>
                        </a:cubicBezTo>
                        <a:cubicBezTo>
                          <a:pt x="6018" y="6643"/>
                          <a:pt x="5914" y="7619"/>
                          <a:pt x="6129" y="8588"/>
                        </a:cubicBezTo>
                        <a:cubicBezTo>
                          <a:pt x="6326" y="9479"/>
                          <a:pt x="6723" y="10342"/>
                          <a:pt x="7702" y="11028"/>
                        </a:cubicBezTo>
                        <a:cubicBezTo>
                          <a:pt x="9330" y="12170"/>
                          <a:pt x="11916" y="12184"/>
                          <a:pt x="13502" y="11035"/>
                        </a:cubicBezTo>
                        <a:cubicBezTo>
                          <a:pt x="14713" y="10159"/>
                          <a:pt x="15201" y="9100"/>
                          <a:pt x="15158" y="7937"/>
                        </a:cubicBezTo>
                        <a:close/>
                        <a:moveTo>
                          <a:pt x="6116" y="14377"/>
                        </a:moveTo>
                        <a:cubicBezTo>
                          <a:pt x="6094" y="14638"/>
                          <a:pt x="6064" y="14835"/>
                          <a:pt x="6064" y="15031"/>
                        </a:cubicBezTo>
                        <a:cubicBezTo>
                          <a:pt x="6060" y="16359"/>
                          <a:pt x="6095" y="17687"/>
                          <a:pt x="6044" y="19014"/>
                        </a:cubicBezTo>
                        <a:cubicBezTo>
                          <a:pt x="6028" y="19442"/>
                          <a:pt x="5879" y="19892"/>
                          <a:pt x="5634" y="20287"/>
                        </a:cubicBezTo>
                        <a:cubicBezTo>
                          <a:pt x="5123" y="21110"/>
                          <a:pt x="4028" y="21472"/>
                          <a:pt x="2619" y="21372"/>
                        </a:cubicBezTo>
                        <a:cubicBezTo>
                          <a:pt x="1406" y="21285"/>
                          <a:pt x="418" y="20674"/>
                          <a:pt x="190" y="19820"/>
                        </a:cubicBezTo>
                        <a:cubicBezTo>
                          <a:pt x="75" y="19389"/>
                          <a:pt x="8" y="18946"/>
                          <a:pt x="7" y="18508"/>
                        </a:cubicBezTo>
                        <a:cubicBezTo>
                          <a:pt x="-3" y="13314"/>
                          <a:pt x="-5" y="8120"/>
                          <a:pt x="19" y="2926"/>
                        </a:cubicBezTo>
                        <a:cubicBezTo>
                          <a:pt x="21" y="2423"/>
                          <a:pt x="83" y="1888"/>
                          <a:pt x="337" y="1424"/>
                        </a:cubicBezTo>
                        <a:cubicBezTo>
                          <a:pt x="730" y="710"/>
                          <a:pt x="1556" y="264"/>
                          <a:pt x="2725" y="187"/>
                        </a:cubicBezTo>
                        <a:cubicBezTo>
                          <a:pt x="3952" y="107"/>
                          <a:pt x="4939" y="390"/>
                          <a:pt x="5619" y="1106"/>
                        </a:cubicBezTo>
                        <a:cubicBezTo>
                          <a:pt x="5764" y="1258"/>
                          <a:pt x="5860" y="1432"/>
                          <a:pt x="6012" y="1643"/>
                        </a:cubicBezTo>
                        <a:cubicBezTo>
                          <a:pt x="6207" y="1540"/>
                          <a:pt x="6372" y="1469"/>
                          <a:pt x="6507" y="1378"/>
                        </a:cubicBezTo>
                        <a:cubicBezTo>
                          <a:pt x="7688" y="582"/>
                          <a:pt x="9101" y="136"/>
                          <a:pt x="10757" y="31"/>
                        </a:cubicBezTo>
                        <a:cubicBezTo>
                          <a:pt x="13263" y="-128"/>
                          <a:pt x="15494" y="323"/>
                          <a:pt x="17393" y="1447"/>
                        </a:cubicBezTo>
                        <a:cubicBezTo>
                          <a:pt x="18813" y="2288"/>
                          <a:pt x="19755" y="3371"/>
                          <a:pt x="20355" y="4567"/>
                        </a:cubicBezTo>
                        <a:cubicBezTo>
                          <a:pt x="21432" y="6714"/>
                          <a:pt x="21595" y="8900"/>
                          <a:pt x="20394" y="11045"/>
                        </a:cubicBezTo>
                        <a:cubicBezTo>
                          <a:pt x="19194" y="13189"/>
                          <a:pt x="17104" y="14769"/>
                          <a:pt x="13752" y="15427"/>
                        </a:cubicBezTo>
                        <a:cubicBezTo>
                          <a:pt x="11655" y="15838"/>
                          <a:pt x="9638" y="15670"/>
                          <a:pt x="7705" y="15004"/>
                        </a:cubicBezTo>
                        <a:cubicBezTo>
                          <a:pt x="7199" y="14830"/>
                          <a:pt x="6721" y="14617"/>
                          <a:pt x="6116" y="1437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75" name="Shape 329"/>
                  <p:cNvSpPr/>
                  <p:nvPr/>
                </p:nvSpPr>
                <p:spPr>
                  <a:xfrm>
                    <a:off x="0" y="199870"/>
                    <a:ext cx="492059" cy="533804"/>
                  </a:xfrm>
                  <a:custGeom>
                    <a:avLst/>
                    <a:gdLst/>
                    <a:ahLst/>
                    <a:cxnLst>
                      <a:cxn ang="0">
                        <a:pos x="wd2" y="hd2"/>
                      </a:cxn>
                      <a:cxn ang="5400000">
                        <a:pos x="wd2" y="hd2"/>
                      </a:cxn>
                      <a:cxn ang="10800000">
                        <a:pos x="wd2" y="hd2"/>
                      </a:cxn>
                      <a:cxn ang="16200000">
                        <a:pos x="wd2" y="hd2"/>
                      </a:cxn>
                    </a:cxnLst>
                    <a:rect l="0" t="0" r="r" b="b"/>
                    <a:pathLst>
                      <a:path w="21219" h="21039" extrusionOk="0">
                        <a:moveTo>
                          <a:pt x="6049" y="9878"/>
                        </a:moveTo>
                        <a:cubicBezTo>
                          <a:pt x="6050" y="12739"/>
                          <a:pt x="6679" y="13943"/>
                          <a:pt x="7943" y="15017"/>
                        </a:cubicBezTo>
                        <a:cubicBezTo>
                          <a:pt x="9621" y="16443"/>
                          <a:pt x="12417" y="16240"/>
                          <a:pt x="13764" y="14646"/>
                        </a:cubicBezTo>
                        <a:cubicBezTo>
                          <a:pt x="15718" y="12336"/>
                          <a:pt x="15754" y="8997"/>
                          <a:pt x="13961" y="6623"/>
                        </a:cubicBezTo>
                        <a:cubicBezTo>
                          <a:pt x="12473" y="4652"/>
                          <a:pt x="9300" y="4537"/>
                          <a:pt x="7597" y="6329"/>
                        </a:cubicBezTo>
                        <a:cubicBezTo>
                          <a:pt x="6454" y="7532"/>
                          <a:pt x="6068" y="8928"/>
                          <a:pt x="6049" y="9878"/>
                        </a:cubicBezTo>
                        <a:close/>
                        <a:moveTo>
                          <a:pt x="15426" y="18519"/>
                        </a:moveTo>
                        <a:cubicBezTo>
                          <a:pt x="14498" y="19601"/>
                          <a:pt x="13418" y="20243"/>
                          <a:pt x="12182" y="20650"/>
                        </a:cubicBezTo>
                        <a:cubicBezTo>
                          <a:pt x="10032" y="21357"/>
                          <a:pt x="7933" y="21040"/>
                          <a:pt x="5935" y="20195"/>
                        </a:cubicBezTo>
                        <a:cubicBezTo>
                          <a:pt x="2916" y="18918"/>
                          <a:pt x="1186" y="16586"/>
                          <a:pt x="441" y="13748"/>
                        </a:cubicBezTo>
                        <a:cubicBezTo>
                          <a:pt x="-373" y="10643"/>
                          <a:pt x="-112" y="7526"/>
                          <a:pt x="1650" y="4682"/>
                        </a:cubicBezTo>
                        <a:cubicBezTo>
                          <a:pt x="3102" y="2338"/>
                          <a:pt x="5249" y="676"/>
                          <a:pt x="8213" y="159"/>
                        </a:cubicBezTo>
                        <a:cubicBezTo>
                          <a:pt x="10511" y="-243"/>
                          <a:pt x="12703" y="86"/>
                          <a:pt x="14560" y="1530"/>
                        </a:cubicBezTo>
                        <a:cubicBezTo>
                          <a:pt x="14839" y="1747"/>
                          <a:pt x="15071" y="2016"/>
                          <a:pt x="15402" y="2335"/>
                        </a:cubicBezTo>
                        <a:cubicBezTo>
                          <a:pt x="15687" y="1554"/>
                          <a:pt x="16153" y="994"/>
                          <a:pt x="16875" y="604"/>
                        </a:cubicBezTo>
                        <a:cubicBezTo>
                          <a:pt x="18273" y="-152"/>
                          <a:pt x="20165" y="236"/>
                          <a:pt x="20840" y="1524"/>
                        </a:cubicBezTo>
                        <a:cubicBezTo>
                          <a:pt x="21094" y="2009"/>
                          <a:pt x="21196" y="2603"/>
                          <a:pt x="21199" y="3148"/>
                        </a:cubicBezTo>
                        <a:cubicBezTo>
                          <a:pt x="21225" y="8053"/>
                          <a:pt x="21227" y="12958"/>
                          <a:pt x="21197" y="17863"/>
                        </a:cubicBezTo>
                        <a:cubicBezTo>
                          <a:pt x="21192" y="18662"/>
                          <a:pt x="21068" y="19464"/>
                          <a:pt x="20365" y="20095"/>
                        </a:cubicBezTo>
                        <a:cubicBezTo>
                          <a:pt x="19040" y="21284"/>
                          <a:pt x="16547" y="20911"/>
                          <a:pt x="15774" y="19375"/>
                        </a:cubicBezTo>
                        <a:cubicBezTo>
                          <a:pt x="15661" y="19151"/>
                          <a:pt x="15584" y="18913"/>
                          <a:pt x="15426" y="18519"/>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76" name="Shape 330"/>
                  <p:cNvSpPr/>
                  <p:nvPr/>
                </p:nvSpPr>
                <p:spPr>
                  <a:xfrm>
                    <a:off x="2250924" y="199870"/>
                    <a:ext cx="495061" cy="532748"/>
                  </a:xfrm>
                  <a:custGeom>
                    <a:avLst/>
                    <a:gdLst/>
                    <a:ahLst/>
                    <a:cxnLst>
                      <a:cxn ang="0">
                        <a:pos x="wd2" y="hd2"/>
                      </a:cxn>
                      <a:cxn ang="5400000">
                        <a:pos x="wd2" y="hd2"/>
                      </a:cxn>
                      <a:cxn ang="10800000">
                        <a:pos x="wd2" y="hd2"/>
                      </a:cxn>
                      <a:cxn ang="16200000">
                        <a:pos x="wd2" y="hd2"/>
                      </a:cxn>
                    </a:cxnLst>
                    <a:rect l="0" t="0" r="r" b="b"/>
                    <a:pathLst>
                      <a:path w="21401" h="20849" extrusionOk="0">
                        <a:moveTo>
                          <a:pt x="15230" y="8513"/>
                        </a:moveTo>
                        <a:cubicBezTo>
                          <a:pt x="15227" y="6566"/>
                          <a:pt x="13364" y="4438"/>
                          <a:pt x="10615" y="4558"/>
                        </a:cubicBezTo>
                        <a:cubicBezTo>
                          <a:pt x="8193" y="4663"/>
                          <a:pt x="6077" y="6447"/>
                          <a:pt x="6135" y="8513"/>
                        </a:cubicBezTo>
                        <a:cubicBezTo>
                          <a:pt x="9166" y="8513"/>
                          <a:pt x="12198" y="8513"/>
                          <a:pt x="15230" y="8513"/>
                        </a:cubicBezTo>
                        <a:close/>
                        <a:moveTo>
                          <a:pt x="6134" y="12247"/>
                        </a:moveTo>
                        <a:cubicBezTo>
                          <a:pt x="6428" y="13661"/>
                          <a:pt x="7147" y="14668"/>
                          <a:pt x="8410" y="15306"/>
                        </a:cubicBezTo>
                        <a:cubicBezTo>
                          <a:pt x="10401" y="16312"/>
                          <a:pt x="12464" y="16269"/>
                          <a:pt x="14511" y="15461"/>
                        </a:cubicBezTo>
                        <a:cubicBezTo>
                          <a:pt x="15448" y="15092"/>
                          <a:pt x="16333" y="14616"/>
                          <a:pt x="17235" y="14176"/>
                        </a:cubicBezTo>
                        <a:cubicBezTo>
                          <a:pt x="19201" y="13218"/>
                          <a:pt x="21066" y="15019"/>
                          <a:pt x="20835" y="16425"/>
                        </a:cubicBezTo>
                        <a:cubicBezTo>
                          <a:pt x="20729" y="17071"/>
                          <a:pt x="20372" y="17576"/>
                          <a:pt x="19884" y="18029"/>
                        </a:cubicBezTo>
                        <a:cubicBezTo>
                          <a:pt x="18880" y="18959"/>
                          <a:pt x="17619" y="19511"/>
                          <a:pt x="16302" y="19948"/>
                        </a:cubicBezTo>
                        <a:cubicBezTo>
                          <a:pt x="13265" y="20958"/>
                          <a:pt x="10153" y="21223"/>
                          <a:pt x="7080" y="20205"/>
                        </a:cubicBezTo>
                        <a:cubicBezTo>
                          <a:pt x="3280" y="18945"/>
                          <a:pt x="1060" y="16394"/>
                          <a:pt x="270" y="12812"/>
                        </a:cubicBezTo>
                        <a:cubicBezTo>
                          <a:pt x="-181" y="10767"/>
                          <a:pt x="-87" y="8742"/>
                          <a:pt x="698" y="6782"/>
                        </a:cubicBezTo>
                        <a:cubicBezTo>
                          <a:pt x="2113" y="3249"/>
                          <a:pt x="4715" y="883"/>
                          <a:pt x="8913" y="168"/>
                        </a:cubicBezTo>
                        <a:cubicBezTo>
                          <a:pt x="12116" y="-377"/>
                          <a:pt x="14903" y="423"/>
                          <a:pt x="17361" y="2312"/>
                        </a:cubicBezTo>
                        <a:cubicBezTo>
                          <a:pt x="19717" y="4122"/>
                          <a:pt x="20960" y="6455"/>
                          <a:pt x="21381" y="9187"/>
                        </a:cubicBezTo>
                        <a:cubicBezTo>
                          <a:pt x="21395" y="9279"/>
                          <a:pt x="21399" y="9373"/>
                          <a:pt x="21400" y="9466"/>
                        </a:cubicBezTo>
                        <a:cubicBezTo>
                          <a:pt x="21419" y="11379"/>
                          <a:pt x="20727" y="12247"/>
                          <a:pt x="18532" y="12248"/>
                        </a:cubicBezTo>
                        <a:cubicBezTo>
                          <a:pt x="14694" y="12249"/>
                          <a:pt x="10856" y="12247"/>
                          <a:pt x="7019" y="12247"/>
                        </a:cubicBezTo>
                        <a:cubicBezTo>
                          <a:pt x="6784" y="12247"/>
                          <a:pt x="6549" y="12247"/>
                          <a:pt x="6134" y="12247"/>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77" name="Shape 331"/>
                  <p:cNvSpPr/>
                  <p:nvPr/>
                </p:nvSpPr>
                <p:spPr>
                  <a:xfrm>
                    <a:off x="1732212" y="199870"/>
                    <a:ext cx="492588" cy="531585"/>
                  </a:xfrm>
                  <a:custGeom>
                    <a:avLst/>
                    <a:gdLst/>
                    <a:ahLst/>
                    <a:cxnLst>
                      <a:cxn ang="0">
                        <a:pos x="wd2" y="hd2"/>
                      </a:cxn>
                      <a:cxn ang="5400000">
                        <a:pos x="wd2" y="hd2"/>
                      </a:cxn>
                      <a:cxn ang="10800000">
                        <a:pos x="wd2" y="hd2"/>
                      </a:cxn>
                      <a:cxn ang="16200000">
                        <a:pos x="wd2" y="hd2"/>
                      </a:cxn>
                    </a:cxnLst>
                    <a:rect l="0" t="0" r="r" b="b"/>
                    <a:pathLst>
                      <a:path w="21578" h="21000" extrusionOk="0">
                        <a:moveTo>
                          <a:pt x="6180" y="8717"/>
                        </a:moveTo>
                        <a:cubicBezTo>
                          <a:pt x="9281" y="8721"/>
                          <a:pt x="12378" y="8717"/>
                          <a:pt x="15476" y="8718"/>
                        </a:cubicBezTo>
                        <a:cubicBezTo>
                          <a:pt x="15464" y="6520"/>
                          <a:pt x="13548" y="4686"/>
                          <a:pt x="11098" y="4571"/>
                        </a:cubicBezTo>
                        <a:cubicBezTo>
                          <a:pt x="8579" y="4453"/>
                          <a:pt x="6284" y="6311"/>
                          <a:pt x="6180" y="8717"/>
                        </a:cubicBezTo>
                        <a:close/>
                        <a:moveTo>
                          <a:pt x="6255" y="12302"/>
                        </a:moveTo>
                        <a:cubicBezTo>
                          <a:pt x="6352" y="12710"/>
                          <a:pt x="6379" y="13015"/>
                          <a:pt x="6497" y="13289"/>
                        </a:cubicBezTo>
                        <a:cubicBezTo>
                          <a:pt x="7167" y="14843"/>
                          <a:pt x="8449" y="15693"/>
                          <a:pt x="10242" y="16070"/>
                        </a:cubicBezTo>
                        <a:cubicBezTo>
                          <a:pt x="12434" y="16531"/>
                          <a:pt x="14323" y="15904"/>
                          <a:pt x="16179" y="14980"/>
                        </a:cubicBezTo>
                        <a:cubicBezTo>
                          <a:pt x="16811" y="14667"/>
                          <a:pt x="17463" y="14371"/>
                          <a:pt x="18138" y="14148"/>
                        </a:cubicBezTo>
                        <a:cubicBezTo>
                          <a:pt x="19067" y="13842"/>
                          <a:pt x="19856" y="14190"/>
                          <a:pt x="20447" y="14815"/>
                        </a:cubicBezTo>
                        <a:cubicBezTo>
                          <a:pt x="21083" y="15487"/>
                          <a:pt x="21388" y="16277"/>
                          <a:pt x="20965" y="17163"/>
                        </a:cubicBezTo>
                        <a:cubicBezTo>
                          <a:pt x="20578" y="17972"/>
                          <a:pt x="19876" y="18558"/>
                          <a:pt x="19087" y="19003"/>
                        </a:cubicBezTo>
                        <a:cubicBezTo>
                          <a:pt x="17034" y="20163"/>
                          <a:pt x="14794" y="20821"/>
                          <a:pt x="12354" y="20966"/>
                        </a:cubicBezTo>
                        <a:cubicBezTo>
                          <a:pt x="10534" y="21074"/>
                          <a:pt x="8770" y="20945"/>
                          <a:pt x="7062" y="20363"/>
                        </a:cubicBezTo>
                        <a:cubicBezTo>
                          <a:pt x="4154" y="19371"/>
                          <a:pt x="2134" y="17569"/>
                          <a:pt x="938" y="14974"/>
                        </a:cubicBezTo>
                        <a:cubicBezTo>
                          <a:pt x="315" y="13621"/>
                          <a:pt x="0" y="12205"/>
                          <a:pt x="0" y="10781"/>
                        </a:cubicBezTo>
                        <a:cubicBezTo>
                          <a:pt x="0" y="6567"/>
                          <a:pt x="2380" y="2191"/>
                          <a:pt x="7296" y="601"/>
                        </a:cubicBezTo>
                        <a:cubicBezTo>
                          <a:pt x="10781" y="-526"/>
                          <a:pt x="14063" y="-55"/>
                          <a:pt x="17031" y="1914"/>
                        </a:cubicBezTo>
                        <a:cubicBezTo>
                          <a:pt x="19349" y="3452"/>
                          <a:pt x="20827" y="5540"/>
                          <a:pt x="21407" y="8085"/>
                        </a:cubicBezTo>
                        <a:cubicBezTo>
                          <a:pt x="21600" y="8929"/>
                          <a:pt x="21598" y="9827"/>
                          <a:pt x="21553" y="10694"/>
                        </a:cubicBezTo>
                        <a:cubicBezTo>
                          <a:pt x="21505" y="11614"/>
                          <a:pt x="20731" y="12221"/>
                          <a:pt x="19717" y="12284"/>
                        </a:cubicBezTo>
                        <a:cubicBezTo>
                          <a:pt x="19370" y="12306"/>
                          <a:pt x="19022" y="12303"/>
                          <a:pt x="18675" y="12303"/>
                        </a:cubicBezTo>
                        <a:cubicBezTo>
                          <a:pt x="14923" y="12304"/>
                          <a:pt x="11171" y="12303"/>
                          <a:pt x="7419" y="12302"/>
                        </a:cubicBezTo>
                        <a:cubicBezTo>
                          <a:pt x="7080" y="12302"/>
                          <a:pt x="6742" y="12302"/>
                          <a:pt x="6255" y="12302"/>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p>
                </p:txBody>
              </p:sp>
              <p:sp>
                <p:nvSpPr>
                  <p:cNvPr id="178" name="Shape 332"/>
                  <p:cNvSpPr/>
                  <p:nvPr/>
                </p:nvSpPr>
                <p:spPr>
                  <a:xfrm>
                    <a:off x="1051700" y="204629"/>
                    <a:ext cx="138291" cy="520728"/>
                  </a:xfrm>
                  <a:custGeom>
                    <a:avLst/>
                    <a:gdLst/>
                    <a:ahLst/>
                    <a:cxnLst>
                      <a:cxn ang="0">
                        <a:pos x="wd2" y="hd2"/>
                      </a:cxn>
                      <a:cxn ang="5400000">
                        <a:pos x="wd2" y="hd2"/>
                      </a:cxn>
                      <a:cxn ang="10800000">
                        <a:pos x="wd2" y="hd2"/>
                      </a:cxn>
                      <a:cxn ang="16200000">
                        <a:pos x="wd2" y="hd2"/>
                      </a:cxn>
                    </a:cxnLst>
                    <a:rect l="0" t="0" r="r" b="b"/>
                    <a:pathLst>
                      <a:path w="21522" h="20786" extrusionOk="0">
                        <a:moveTo>
                          <a:pt x="21506" y="10440"/>
                        </a:moveTo>
                        <a:cubicBezTo>
                          <a:pt x="21506" y="12940"/>
                          <a:pt x="21473" y="15441"/>
                          <a:pt x="21522" y="17941"/>
                        </a:cubicBezTo>
                        <a:cubicBezTo>
                          <a:pt x="21541" y="18931"/>
                          <a:pt x="20205" y="19736"/>
                          <a:pt x="16970" y="20289"/>
                        </a:cubicBezTo>
                        <a:cubicBezTo>
                          <a:pt x="10223" y="21443"/>
                          <a:pt x="1233" y="20528"/>
                          <a:pt x="63" y="18178"/>
                        </a:cubicBezTo>
                        <a:cubicBezTo>
                          <a:pt x="-30" y="17991"/>
                          <a:pt x="8" y="17799"/>
                          <a:pt x="8" y="17609"/>
                        </a:cubicBezTo>
                        <a:cubicBezTo>
                          <a:pt x="8" y="12862"/>
                          <a:pt x="-10" y="8114"/>
                          <a:pt x="46" y="3367"/>
                        </a:cubicBezTo>
                        <a:cubicBezTo>
                          <a:pt x="52" y="2869"/>
                          <a:pt x="241" y="2352"/>
                          <a:pt x="792" y="1878"/>
                        </a:cubicBezTo>
                        <a:cubicBezTo>
                          <a:pt x="2281" y="595"/>
                          <a:pt x="7103" y="-157"/>
                          <a:pt x="12239" y="28"/>
                        </a:cubicBezTo>
                        <a:cubicBezTo>
                          <a:pt x="17442" y="215"/>
                          <a:pt x="21348" y="1230"/>
                          <a:pt x="21422" y="2560"/>
                        </a:cubicBezTo>
                        <a:cubicBezTo>
                          <a:pt x="21570" y="5186"/>
                          <a:pt x="21466" y="7813"/>
                          <a:pt x="21466" y="10440"/>
                        </a:cubicBezTo>
                        <a:cubicBezTo>
                          <a:pt x="21479" y="10440"/>
                          <a:pt x="21492" y="10440"/>
                          <a:pt x="21506" y="10440"/>
                        </a:cubicBezTo>
                        <a:close/>
                      </a:path>
                    </a:pathLst>
                  </a:custGeom>
                  <a:grpFill/>
                  <a:ln w="12700" cap="flat">
                    <a:noFill/>
                    <a:miter lim="400000"/>
                  </a:ln>
                  <a:effectLst/>
                </p:spPr>
                <p:txBody>
                  <a:bodyPr wrap="square" lIns="38060" tIns="38060" rIns="38060" bIns="38060" numCol="1" anchor="ctr">
                    <a:noAutofit/>
                  </a:bodyPr>
                  <a:lstStyle/>
                  <a:p>
                    <a:pPr algn="ctr" defTabSz="114077">
                      <a:defRPr sz="28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800">
                      <a:solidFill>
                        <a:srgbClr val="FC4C02"/>
                      </a:solidFill>
                    </a:endParaRPr>
                  </a:p>
                </p:txBody>
              </p:sp>
              <p:sp>
                <p:nvSpPr>
                  <p:cNvPr id="179" name="Shape 333"/>
                  <p:cNvSpPr/>
                  <p:nvPr/>
                </p:nvSpPr>
                <p:spPr>
                  <a:xfrm>
                    <a:off x="1041682" y="-1"/>
                    <a:ext cx="156051" cy="156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0" tIns="0" rIns="0" bIns="0" numCol="1" anchor="ctr">
                    <a:noAutofit/>
                  </a:bodyPr>
                  <a:lstStyle/>
                  <a:p>
                    <a:pPr algn="ctr">
                      <a:defRPr sz="3200" spc="0">
                        <a:solidFill>
                          <a:srgbClr val="FFFFFF"/>
                        </a:solidFill>
                      </a:defRPr>
                    </a:pPr>
                    <a:endParaRPr sz="1800"/>
                  </a:p>
                </p:txBody>
              </p:sp>
            </p:grpSp>
            <p:grpSp>
              <p:nvGrpSpPr>
                <p:cNvPr id="168" name="Group 326"/>
                <p:cNvGrpSpPr/>
                <p:nvPr/>
              </p:nvGrpSpPr>
              <p:grpSpPr>
                <a:xfrm>
                  <a:off x="11235407" y="7279312"/>
                  <a:ext cx="1866789" cy="877012"/>
                  <a:chOff x="0" y="0"/>
                  <a:chExt cx="2029469" cy="953561"/>
                </a:xfrm>
                <a:solidFill>
                  <a:srgbClr val="FFFFFF"/>
                </a:solidFill>
              </p:grpSpPr>
              <p:sp>
                <p:nvSpPr>
                  <p:cNvPr id="169" name="Shape 322"/>
                  <p:cNvSpPr/>
                  <p:nvPr/>
                </p:nvSpPr>
                <p:spPr>
                  <a:xfrm>
                    <a:off x="0"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70" name="Shape 323"/>
                  <p:cNvSpPr/>
                  <p:nvPr/>
                </p:nvSpPr>
                <p:spPr>
                  <a:xfrm>
                    <a:off x="515093" y="0"/>
                    <a:ext cx="443303" cy="751388"/>
                  </a:xfrm>
                  <a:custGeom>
                    <a:avLst/>
                    <a:gdLst/>
                    <a:ahLst/>
                    <a:cxnLst>
                      <a:cxn ang="0">
                        <a:pos x="wd2" y="hd2"/>
                      </a:cxn>
                      <a:cxn ang="5400000">
                        <a:pos x="wd2" y="hd2"/>
                      </a:cxn>
                      <a:cxn ang="10800000">
                        <a:pos x="wd2" y="hd2"/>
                      </a:cxn>
                      <a:cxn ang="16200000">
                        <a:pos x="wd2" y="hd2"/>
                      </a:cxn>
                    </a:cxnLst>
                    <a:rect l="0" t="0" r="r" b="b"/>
                    <a:pathLst>
                      <a:path w="21600" h="21600" extrusionOk="0">
                        <a:moveTo>
                          <a:pt x="17506" y="12105"/>
                        </a:moveTo>
                        <a:cubicBezTo>
                          <a:pt x="17254" y="11476"/>
                          <a:pt x="16854" y="10893"/>
                          <a:pt x="16306" y="10356"/>
                        </a:cubicBezTo>
                        <a:cubicBezTo>
                          <a:pt x="15756" y="9819"/>
                          <a:pt x="15042" y="9394"/>
                          <a:pt x="14165" y="9079"/>
                        </a:cubicBezTo>
                        <a:cubicBezTo>
                          <a:pt x="13286" y="8764"/>
                          <a:pt x="12235" y="8607"/>
                          <a:pt x="11012" y="8607"/>
                        </a:cubicBezTo>
                        <a:cubicBezTo>
                          <a:pt x="9788" y="8607"/>
                          <a:pt x="8737" y="8764"/>
                          <a:pt x="7859" y="9079"/>
                        </a:cubicBezTo>
                        <a:cubicBezTo>
                          <a:pt x="6980" y="9394"/>
                          <a:pt x="6266" y="9819"/>
                          <a:pt x="5718" y="10356"/>
                        </a:cubicBezTo>
                        <a:cubicBezTo>
                          <a:pt x="5168" y="10893"/>
                          <a:pt x="4768" y="11476"/>
                          <a:pt x="4517" y="12105"/>
                        </a:cubicBezTo>
                        <a:cubicBezTo>
                          <a:pt x="4266" y="12734"/>
                          <a:pt x="4141" y="13382"/>
                          <a:pt x="4141" y="14048"/>
                        </a:cubicBezTo>
                        <a:cubicBezTo>
                          <a:pt x="4141" y="14715"/>
                          <a:pt x="4266" y="15363"/>
                          <a:pt x="4517" y="15992"/>
                        </a:cubicBezTo>
                        <a:cubicBezTo>
                          <a:pt x="4768" y="16621"/>
                          <a:pt x="5168" y="17204"/>
                          <a:pt x="5718" y="17741"/>
                        </a:cubicBezTo>
                        <a:cubicBezTo>
                          <a:pt x="6266" y="18278"/>
                          <a:pt x="6980" y="18703"/>
                          <a:pt x="7859" y="19018"/>
                        </a:cubicBezTo>
                        <a:cubicBezTo>
                          <a:pt x="8737" y="19333"/>
                          <a:pt x="9788" y="19490"/>
                          <a:pt x="11012" y="19490"/>
                        </a:cubicBezTo>
                        <a:cubicBezTo>
                          <a:pt x="12235" y="19490"/>
                          <a:pt x="13286" y="19333"/>
                          <a:pt x="14165" y="19018"/>
                        </a:cubicBezTo>
                        <a:cubicBezTo>
                          <a:pt x="15042" y="18703"/>
                          <a:pt x="15756" y="18278"/>
                          <a:pt x="16306" y="17741"/>
                        </a:cubicBezTo>
                        <a:cubicBezTo>
                          <a:pt x="16854" y="17204"/>
                          <a:pt x="17254" y="16621"/>
                          <a:pt x="17506" y="15992"/>
                        </a:cubicBezTo>
                        <a:cubicBezTo>
                          <a:pt x="17757" y="15363"/>
                          <a:pt x="17882" y="14715"/>
                          <a:pt x="17882" y="14048"/>
                        </a:cubicBezTo>
                        <a:cubicBezTo>
                          <a:pt x="17882" y="13382"/>
                          <a:pt x="17757" y="12734"/>
                          <a:pt x="17506" y="12105"/>
                        </a:cubicBezTo>
                        <a:close/>
                        <a:moveTo>
                          <a:pt x="17459" y="19573"/>
                        </a:moveTo>
                        <a:lnTo>
                          <a:pt x="17365" y="19573"/>
                        </a:lnTo>
                        <a:cubicBezTo>
                          <a:pt x="16172" y="20925"/>
                          <a:pt x="13945" y="21600"/>
                          <a:pt x="10682" y="21600"/>
                        </a:cubicBezTo>
                        <a:cubicBezTo>
                          <a:pt x="9019" y="21600"/>
                          <a:pt x="7521" y="21397"/>
                          <a:pt x="6188" y="20989"/>
                        </a:cubicBezTo>
                        <a:cubicBezTo>
                          <a:pt x="4854" y="20582"/>
                          <a:pt x="3733" y="20022"/>
                          <a:pt x="2824" y="19310"/>
                        </a:cubicBezTo>
                        <a:cubicBezTo>
                          <a:pt x="1913" y="18597"/>
                          <a:pt x="1216" y="17787"/>
                          <a:pt x="729" y="16880"/>
                        </a:cubicBezTo>
                        <a:cubicBezTo>
                          <a:pt x="242" y="15974"/>
                          <a:pt x="0" y="15030"/>
                          <a:pt x="0" y="14048"/>
                        </a:cubicBezTo>
                        <a:cubicBezTo>
                          <a:pt x="0" y="13068"/>
                          <a:pt x="242" y="12124"/>
                          <a:pt x="729" y="11216"/>
                        </a:cubicBezTo>
                        <a:cubicBezTo>
                          <a:pt x="1216" y="10310"/>
                          <a:pt x="1921" y="9500"/>
                          <a:pt x="2847" y="8787"/>
                        </a:cubicBezTo>
                        <a:cubicBezTo>
                          <a:pt x="3772" y="8075"/>
                          <a:pt x="4894" y="7515"/>
                          <a:pt x="6212" y="7107"/>
                        </a:cubicBezTo>
                        <a:cubicBezTo>
                          <a:pt x="7529" y="6701"/>
                          <a:pt x="9019" y="6497"/>
                          <a:pt x="10682" y="6497"/>
                        </a:cubicBezTo>
                        <a:cubicBezTo>
                          <a:pt x="12188" y="6497"/>
                          <a:pt x="13521" y="6696"/>
                          <a:pt x="14682" y="7093"/>
                        </a:cubicBezTo>
                        <a:cubicBezTo>
                          <a:pt x="15843" y="7492"/>
                          <a:pt x="16737" y="7959"/>
                          <a:pt x="17365" y="8496"/>
                        </a:cubicBezTo>
                        <a:lnTo>
                          <a:pt x="17459" y="8496"/>
                        </a:lnTo>
                        <a:lnTo>
                          <a:pt x="17459" y="1305"/>
                        </a:lnTo>
                        <a:cubicBezTo>
                          <a:pt x="17459" y="898"/>
                          <a:pt x="17647" y="579"/>
                          <a:pt x="18023" y="347"/>
                        </a:cubicBezTo>
                        <a:cubicBezTo>
                          <a:pt x="18400" y="116"/>
                          <a:pt x="18901" y="0"/>
                          <a:pt x="19529" y="0"/>
                        </a:cubicBezTo>
                        <a:cubicBezTo>
                          <a:pt x="20157" y="0"/>
                          <a:pt x="20659" y="116"/>
                          <a:pt x="21035" y="347"/>
                        </a:cubicBezTo>
                        <a:cubicBezTo>
                          <a:pt x="21412" y="579"/>
                          <a:pt x="21600" y="898"/>
                          <a:pt x="21600" y="1305"/>
                        </a:cubicBezTo>
                        <a:lnTo>
                          <a:pt x="21600" y="20295"/>
                        </a:lnTo>
                        <a:cubicBezTo>
                          <a:pt x="21600" y="20703"/>
                          <a:pt x="21412" y="21022"/>
                          <a:pt x="21035" y="21253"/>
                        </a:cubicBezTo>
                        <a:cubicBezTo>
                          <a:pt x="20659" y="21484"/>
                          <a:pt x="20157" y="21600"/>
                          <a:pt x="19529" y="21600"/>
                        </a:cubicBezTo>
                        <a:cubicBezTo>
                          <a:pt x="18901" y="21600"/>
                          <a:pt x="18400" y="21484"/>
                          <a:pt x="18023" y="21253"/>
                        </a:cubicBezTo>
                        <a:cubicBezTo>
                          <a:pt x="17647" y="21022"/>
                          <a:pt x="17459" y="20703"/>
                          <a:pt x="17459" y="20295"/>
                        </a:cubicBezTo>
                        <a:cubicBezTo>
                          <a:pt x="17459" y="20295"/>
                          <a:pt x="17459" y="19573"/>
                          <a:pt x="17459" y="19573"/>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71" name="Shape 324"/>
                  <p:cNvSpPr/>
                  <p:nvPr/>
                </p:nvSpPr>
                <p:spPr>
                  <a:xfrm>
                    <a:off x="1046283" y="225353"/>
                    <a:ext cx="443303" cy="728209"/>
                  </a:xfrm>
                  <a:custGeom>
                    <a:avLst/>
                    <a:gdLst/>
                    <a:ahLst/>
                    <a:cxnLst>
                      <a:cxn ang="0">
                        <a:pos x="wd2" y="hd2"/>
                      </a:cxn>
                      <a:cxn ang="5400000">
                        <a:pos x="wd2" y="hd2"/>
                      </a:cxn>
                      <a:cxn ang="10800000">
                        <a:pos x="wd2" y="hd2"/>
                      </a:cxn>
                      <a:cxn ang="16200000">
                        <a:pos x="wd2" y="hd2"/>
                      </a:cxn>
                    </a:cxnLst>
                    <a:rect l="0" t="0" r="r" b="b"/>
                    <a:pathLst>
                      <a:path w="21600" h="21600" extrusionOk="0">
                        <a:moveTo>
                          <a:pt x="4517" y="9797"/>
                        </a:moveTo>
                        <a:cubicBezTo>
                          <a:pt x="4768" y="10447"/>
                          <a:pt x="5168" y="11048"/>
                          <a:pt x="5718" y="11602"/>
                        </a:cubicBezTo>
                        <a:cubicBezTo>
                          <a:pt x="6266" y="12156"/>
                          <a:pt x="6980" y="12595"/>
                          <a:pt x="7859" y="12920"/>
                        </a:cubicBezTo>
                        <a:cubicBezTo>
                          <a:pt x="8737" y="13245"/>
                          <a:pt x="9788" y="13407"/>
                          <a:pt x="11012" y="13407"/>
                        </a:cubicBezTo>
                        <a:cubicBezTo>
                          <a:pt x="12235" y="13407"/>
                          <a:pt x="13286" y="13245"/>
                          <a:pt x="14165" y="12920"/>
                        </a:cubicBezTo>
                        <a:cubicBezTo>
                          <a:pt x="15042" y="12595"/>
                          <a:pt x="15756" y="12156"/>
                          <a:pt x="16306" y="11602"/>
                        </a:cubicBezTo>
                        <a:cubicBezTo>
                          <a:pt x="16854" y="11048"/>
                          <a:pt x="17254" y="10447"/>
                          <a:pt x="17506" y="9797"/>
                        </a:cubicBezTo>
                        <a:cubicBezTo>
                          <a:pt x="17757" y="9148"/>
                          <a:pt x="17882" y="8480"/>
                          <a:pt x="17882" y="7792"/>
                        </a:cubicBezTo>
                        <a:cubicBezTo>
                          <a:pt x="17882" y="7104"/>
                          <a:pt x="17757" y="6436"/>
                          <a:pt x="17506" y="5787"/>
                        </a:cubicBezTo>
                        <a:cubicBezTo>
                          <a:pt x="17254" y="5138"/>
                          <a:pt x="16854" y="4536"/>
                          <a:pt x="16306" y="3982"/>
                        </a:cubicBezTo>
                        <a:cubicBezTo>
                          <a:pt x="15756" y="3428"/>
                          <a:pt x="15042" y="2989"/>
                          <a:pt x="14165" y="2664"/>
                        </a:cubicBezTo>
                        <a:cubicBezTo>
                          <a:pt x="13286" y="2339"/>
                          <a:pt x="12235" y="2177"/>
                          <a:pt x="11012" y="2177"/>
                        </a:cubicBezTo>
                        <a:cubicBezTo>
                          <a:pt x="9788" y="2177"/>
                          <a:pt x="8737" y="2339"/>
                          <a:pt x="7859" y="2664"/>
                        </a:cubicBezTo>
                        <a:cubicBezTo>
                          <a:pt x="6980" y="2989"/>
                          <a:pt x="6266" y="3428"/>
                          <a:pt x="5718" y="3982"/>
                        </a:cubicBezTo>
                        <a:cubicBezTo>
                          <a:pt x="5168" y="4536"/>
                          <a:pt x="4768" y="5138"/>
                          <a:pt x="4517" y="5787"/>
                        </a:cubicBezTo>
                        <a:cubicBezTo>
                          <a:pt x="4266" y="6436"/>
                          <a:pt x="4141" y="7104"/>
                          <a:pt x="4141" y="7792"/>
                        </a:cubicBezTo>
                        <a:cubicBezTo>
                          <a:pt x="4141" y="8480"/>
                          <a:pt x="4266" y="9148"/>
                          <a:pt x="4517" y="9797"/>
                        </a:cubicBezTo>
                        <a:close/>
                        <a:moveTo>
                          <a:pt x="21600" y="14324"/>
                        </a:moveTo>
                        <a:cubicBezTo>
                          <a:pt x="21600" y="16558"/>
                          <a:pt x="20572" y="18329"/>
                          <a:pt x="18518" y="19638"/>
                        </a:cubicBezTo>
                        <a:cubicBezTo>
                          <a:pt x="16463" y="20946"/>
                          <a:pt x="13725" y="21600"/>
                          <a:pt x="10306" y="21600"/>
                        </a:cubicBezTo>
                        <a:cubicBezTo>
                          <a:pt x="9270" y="21600"/>
                          <a:pt x="8188" y="21519"/>
                          <a:pt x="7059" y="21357"/>
                        </a:cubicBezTo>
                        <a:cubicBezTo>
                          <a:pt x="5929" y="21194"/>
                          <a:pt x="4878" y="20974"/>
                          <a:pt x="3906" y="20698"/>
                        </a:cubicBezTo>
                        <a:cubicBezTo>
                          <a:pt x="2933" y="20421"/>
                          <a:pt x="2156" y="20115"/>
                          <a:pt x="1576" y="19781"/>
                        </a:cubicBezTo>
                        <a:cubicBezTo>
                          <a:pt x="995" y="19447"/>
                          <a:pt x="706" y="19126"/>
                          <a:pt x="706" y="18821"/>
                        </a:cubicBezTo>
                        <a:cubicBezTo>
                          <a:pt x="706" y="18515"/>
                          <a:pt x="847" y="18243"/>
                          <a:pt x="1129" y="18005"/>
                        </a:cubicBezTo>
                        <a:cubicBezTo>
                          <a:pt x="1412" y="17766"/>
                          <a:pt x="1850" y="17647"/>
                          <a:pt x="2447" y="17647"/>
                        </a:cubicBezTo>
                        <a:cubicBezTo>
                          <a:pt x="2948" y="17647"/>
                          <a:pt x="3733" y="17847"/>
                          <a:pt x="4800" y="18248"/>
                        </a:cubicBezTo>
                        <a:cubicBezTo>
                          <a:pt x="5772" y="18611"/>
                          <a:pt x="6690" y="18897"/>
                          <a:pt x="7553" y="19108"/>
                        </a:cubicBezTo>
                        <a:cubicBezTo>
                          <a:pt x="8415" y="19318"/>
                          <a:pt x="9442" y="19423"/>
                          <a:pt x="10635" y="19423"/>
                        </a:cubicBezTo>
                        <a:cubicBezTo>
                          <a:pt x="11890" y="19423"/>
                          <a:pt x="12965" y="19289"/>
                          <a:pt x="13859" y="19022"/>
                        </a:cubicBezTo>
                        <a:cubicBezTo>
                          <a:pt x="14753" y="18754"/>
                          <a:pt x="15459" y="18392"/>
                          <a:pt x="15977" y="17933"/>
                        </a:cubicBezTo>
                        <a:cubicBezTo>
                          <a:pt x="16494" y="17475"/>
                          <a:pt x="16870" y="16973"/>
                          <a:pt x="17106" y="16429"/>
                        </a:cubicBezTo>
                        <a:cubicBezTo>
                          <a:pt x="17341" y="15885"/>
                          <a:pt x="17459" y="15317"/>
                          <a:pt x="17459" y="14725"/>
                        </a:cubicBezTo>
                        <a:lnTo>
                          <a:pt x="17459" y="13407"/>
                        </a:lnTo>
                        <a:lnTo>
                          <a:pt x="17365" y="13407"/>
                        </a:lnTo>
                        <a:cubicBezTo>
                          <a:pt x="16706" y="14076"/>
                          <a:pt x="15827" y="14606"/>
                          <a:pt x="14729" y="14997"/>
                        </a:cubicBezTo>
                        <a:cubicBezTo>
                          <a:pt x="13631" y="15388"/>
                          <a:pt x="12392" y="15584"/>
                          <a:pt x="11012" y="15584"/>
                        </a:cubicBezTo>
                        <a:cubicBezTo>
                          <a:pt x="9286" y="15584"/>
                          <a:pt x="7741" y="15374"/>
                          <a:pt x="6376" y="14954"/>
                        </a:cubicBezTo>
                        <a:cubicBezTo>
                          <a:pt x="5012" y="14534"/>
                          <a:pt x="3851" y="13956"/>
                          <a:pt x="2894" y="13221"/>
                        </a:cubicBezTo>
                        <a:cubicBezTo>
                          <a:pt x="1937" y="12486"/>
                          <a:pt x="1216" y="11650"/>
                          <a:pt x="729" y="10714"/>
                        </a:cubicBezTo>
                        <a:cubicBezTo>
                          <a:pt x="242" y="9779"/>
                          <a:pt x="0" y="8804"/>
                          <a:pt x="0" y="7792"/>
                        </a:cubicBezTo>
                        <a:cubicBezTo>
                          <a:pt x="0" y="6780"/>
                          <a:pt x="242" y="5806"/>
                          <a:pt x="729" y="4870"/>
                        </a:cubicBezTo>
                        <a:cubicBezTo>
                          <a:pt x="1216" y="3934"/>
                          <a:pt x="1937" y="3099"/>
                          <a:pt x="2894" y="2363"/>
                        </a:cubicBezTo>
                        <a:cubicBezTo>
                          <a:pt x="3851" y="1628"/>
                          <a:pt x="5012" y="1050"/>
                          <a:pt x="6376" y="630"/>
                        </a:cubicBezTo>
                        <a:cubicBezTo>
                          <a:pt x="7741" y="210"/>
                          <a:pt x="9286" y="0"/>
                          <a:pt x="11012" y="0"/>
                        </a:cubicBezTo>
                        <a:cubicBezTo>
                          <a:pt x="12266" y="0"/>
                          <a:pt x="13490" y="196"/>
                          <a:pt x="14682" y="587"/>
                        </a:cubicBezTo>
                        <a:cubicBezTo>
                          <a:pt x="15874" y="979"/>
                          <a:pt x="16768" y="1423"/>
                          <a:pt x="17365" y="1919"/>
                        </a:cubicBezTo>
                        <a:lnTo>
                          <a:pt x="17459" y="1919"/>
                        </a:lnTo>
                        <a:lnTo>
                          <a:pt x="17459" y="1232"/>
                        </a:lnTo>
                        <a:cubicBezTo>
                          <a:pt x="17459" y="812"/>
                          <a:pt x="17670" y="501"/>
                          <a:pt x="18094" y="301"/>
                        </a:cubicBezTo>
                        <a:cubicBezTo>
                          <a:pt x="18518" y="100"/>
                          <a:pt x="19043" y="0"/>
                          <a:pt x="19671" y="0"/>
                        </a:cubicBezTo>
                        <a:cubicBezTo>
                          <a:pt x="20141" y="0"/>
                          <a:pt x="20580" y="105"/>
                          <a:pt x="20988" y="315"/>
                        </a:cubicBezTo>
                        <a:cubicBezTo>
                          <a:pt x="21395" y="525"/>
                          <a:pt x="21600" y="831"/>
                          <a:pt x="21600" y="1232"/>
                        </a:cubicBezTo>
                        <a:cubicBezTo>
                          <a:pt x="21600" y="1232"/>
                          <a:pt x="21600" y="14324"/>
                          <a:pt x="21600" y="14324"/>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sp>
                <p:nvSpPr>
                  <p:cNvPr id="172" name="Shape 325"/>
                  <p:cNvSpPr/>
                  <p:nvPr/>
                </p:nvSpPr>
                <p:spPr>
                  <a:xfrm>
                    <a:off x="1577473" y="225353"/>
                    <a:ext cx="451997" cy="525390"/>
                  </a:xfrm>
                  <a:custGeom>
                    <a:avLst/>
                    <a:gdLst/>
                    <a:ahLst/>
                    <a:cxnLst>
                      <a:cxn ang="0">
                        <a:pos x="wd2" y="hd2"/>
                      </a:cxn>
                      <a:cxn ang="5400000">
                        <a:pos x="wd2" y="hd2"/>
                      </a:cxn>
                      <a:cxn ang="10800000">
                        <a:pos x="wd2" y="hd2"/>
                      </a:cxn>
                      <a:cxn ang="16200000">
                        <a:pos x="wd2" y="hd2"/>
                      </a:cxn>
                    </a:cxnLst>
                    <a:rect l="0" t="0" r="r" b="b"/>
                    <a:pathLst>
                      <a:path w="21600" h="21600" extrusionOk="0">
                        <a:moveTo>
                          <a:pt x="17538" y="9529"/>
                        </a:moveTo>
                        <a:cubicBezTo>
                          <a:pt x="17538" y="8762"/>
                          <a:pt x="17407" y="7995"/>
                          <a:pt x="17146" y="7226"/>
                        </a:cubicBezTo>
                        <a:cubicBezTo>
                          <a:pt x="16884" y="6459"/>
                          <a:pt x="16477" y="5751"/>
                          <a:pt x="15923" y="5102"/>
                        </a:cubicBezTo>
                        <a:cubicBezTo>
                          <a:pt x="15369" y="4454"/>
                          <a:pt x="14684" y="3944"/>
                          <a:pt x="13869" y="3574"/>
                        </a:cubicBezTo>
                        <a:cubicBezTo>
                          <a:pt x="13054" y="3203"/>
                          <a:pt x="12107" y="3017"/>
                          <a:pt x="11031" y="3017"/>
                        </a:cubicBezTo>
                        <a:cubicBezTo>
                          <a:pt x="9800" y="3017"/>
                          <a:pt x="8746" y="3203"/>
                          <a:pt x="7869" y="3574"/>
                        </a:cubicBezTo>
                        <a:cubicBezTo>
                          <a:pt x="6992" y="3944"/>
                          <a:pt x="6284" y="4434"/>
                          <a:pt x="5746" y="5042"/>
                        </a:cubicBezTo>
                        <a:cubicBezTo>
                          <a:pt x="5207" y="5652"/>
                          <a:pt x="4800" y="6340"/>
                          <a:pt x="4523" y="7107"/>
                        </a:cubicBezTo>
                        <a:cubicBezTo>
                          <a:pt x="4246" y="7875"/>
                          <a:pt x="4092" y="8683"/>
                          <a:pt x="4061" y="9529"/>
                        </a:cubicBezTo>
                        <a:cubicBezTo>
                          <a:pt x="4061" y="9529"/>
                          <a:pt x="17538" y="9529"/>
                          <a:pt x="17538" y="9529"/>
                        </a:cubicBezTo>
                        <a:close/>
                        <a:moveTo>
                          <a:pt x="4061" y="12150"/>
                        </a:moveTo>
                        <a:cubicBezTo>
                          <a:pt x="4061" y="14003"/>
                          <a:pt x="4715" y="15539"/>
                          <a:pt x="6023" y="16756"/>
                        </a:cubicBezTo>
                        <a:cubicBezTo>
                          <a:pt x="7331" y="17974"/>
                          <a:pt x="9092" y="18582"/>
                          <a:pt x="11307" y="18582"/>
                        </a:cubicBezTo>
                        <a:cubicBezTo>
                          <a:pt x="12846" y="18582"/>
                          <a:pt x="14092" y="18397"/>
                          <a:pt x="15046" y="18026"/>
                        </a:cubicBezTo>
                        <a:cubicBezTo>
                          <a:pt x="15999" y="17656"/>
                          <a:pt x="16953" y="17153"/>
                          <a:pt x="17907" y="16518"/>
                        </a:cubicBezTo>
                        <a:cubicBezTo>
                          <a:pt x="18708" y="15989"/>
                          <a:pt x="19276" y="15724"/>
                          <a:pt x="19615" y="15724"/>
                        </a:cubicBezTo>
                        <a:cubicBezTo>
                          <a:pt x="20015" y="15724"/>
                          <a:pt x="20361" y="15862"/>
                          <a:pt x="20654" y="16140"/>
                        </a:cubicBezTo>
                        <a:cubicBezTo>
                          <a:pt x="20946" y="16418"/>
                          <a:pt x="21092" y="16796"/>
                          <a:pt x="21092" y="17272"/>
                        </a:cubicBezTo>
                        <a:cubicBezTo>
                          <a:pt x="21092" y="17696"/>
                          <a:pt x="20807" y="18159"/>
                          <a:pt x="20238" y="18662"/>
                        </a:cubicBezTo>
                        <a:cubicBezTo>
                          <a:pt x="19669" y="19165"/>
                          <a:pt x="18907" y="19642"/>
                          <a:pt x="17954" y="20091"/>
                        </a:cubicBezTo>
                        <a:cubicBezTo>
                          <a:pt x="17000" y="20542"/>
                          <a:pt x="15938" y="20905"/>
                          <a:pt x="14769" y="21183"/>
                        </a:cubicBezTo>
                        <a:cubicBezTo>
                          <a:pt x="13599" y="21461"/>
                          <a:pt x="12430" y="21600"/>
                          <a:pt x="11262" y="21600"/>
                        </a:cubicBezTo>
                        <a:cubicBezTo>
                          <a:pt x="9353" y="21600"/>
                          <a:pt x="7684" y="21309"/>
                          <a:pt x="6254" y="20727"/>
                        </a:cubicBezTo>
                        <a:cubicBezTo>
                          <a:pt x="4823" y="20145"/>
                          <a:pt x="3646" y="19350"/>
                          <a:pt x="2723" y="18344"/>
                        </a:cubicBezTo>
                        <a:cubicBezTo>
                          <a:pt x="1800" y="17339"/>
                          <a:pt x="1115" y="16187"/>
                          <a:pt x="669" y="14890"/>
                        </a:cubicBezTo>
                        <a:cubicBezTo>
                          <a:pt x="223" y="13593"/>
                          <a:pt x="0" y="12230"/>
                          <a:pt x="0" y="10800"/>
                        </a:cubicBezTo>
                        <a:cubicBezTo>
                          <a:pt x="0" y="9370"/>
                          <a:pt x="254" y="8001"/>
                          <a:pt x="761" y="6690"/>
                        </a:cubicBezTo>
                        <a:cubicBezTo>
                          <a:pt x="1269" y="5380"/>
                          <a:pt x="2008" y="4222"/>
                          <a:pt x="2977" y="3216"/>
                        </a:cubicBezTo>
                        <a:cubicBezTo>
                          <a:pt x="3946" y="2211"/>
                          <a:pt x="5115" y="1423"/>
                          <a:pt x="6485" y="853"/>
                        </a:cubicBezTo>
                        <a:cubicBezTo>
                          <a:pt x="7853" y="285"/>
                          <a:pt x="9369" y="0"/>
                          <a:pt x="11031" y="0"/>
                        </a:cubicBezTo>
                        <a:cubicBezTo>
                          <a:pt x="12661" y="0"/>
                          <a:pt x="14130" y="285"/>
                          <a:pt x="15438" y="853"/>
                        </a:cubicBezTo>
                        <a:cubicBezTo>
                          <a:pt x="16746" y="1423"/>
                          <a:pt x="17861" y="2203"/>
                          <a:pt x="18785" y="3196"/>
                        </a:cubicBezTo>
                        <a:cubicBezTo>
                          <a:pt x="19708" y="4189"/>
                          <a:pt x="20407" y="5301"/>
                          <a:pt x="20884" y="6531"/>
                        </a:cubicBezTo>
                        <a:cubicBezTo>
                          <a:pt x="21361" y="7763"/>
                          <a:pt x="21600" y="9013"/>
                          <a:pt x="21600" y="10284"/>
                        </a:cubicBezTo>
                        <a:cubicBezTo>
                          <a:pt x="21600" y="10919"/>
                          <a:pt x="21438" y="11389"/>
                          <a:pt x="21115" y="11693"/>
                        </a:cubicBezTo>
                        <a:cubicBezTo>
                          <a:pt x="20792" y="11998"/>
                          <a:pt x="20199" y="12150"/>
                          <a:pt x="19339" y="12150"/>
                        </a:cubicBezTo>
                        <a:cubicBezTo>
                          <a:pt x="19339" y="12150"/>
                          <a:pt x="4061" y="12150"/>
                          <a:pt x="4061" y="12150"/>
                        </a:cubicBezTo>
                        <a:close/>
                      </a:path>
                    </a:pathLst>
                  </a:custGeom>
                  <a:grpFill/>
                  <a:ln w="12700" cap="flat">
                    <a:noFill/>
                    <a:miter lim="400000"/>
                  </a:ln>
                  <a:effectLst/>
                </p:spPr>
                <p:txBody>
                  <a:bodyPr wrap="square" lIns="76200" tIns="76200" rIns="76200" bIns="76200" numCol="1" anchor="ctr">
                    <a:noAutofit/>
                  </a:bodyPr>
                  <a:lstStyle/>
                  <a:p>
                    <a:pPr algn="ctr">
                      <a:defRPr sz="2400" b="1" spc="-72">
                        <a:solidFill>
                          <a:srgbClr val="FFFFFF"/>
                        </a:solidFill>
                        <a:latin typeface="+mn-lt"/>
                        <a:ea typeface="+mn-ea"/>
                        <a:cs typeface="+mn-cs"/>
                        <a:sym typeface="Helvetica"/>
                      </a:defRPr>
                    </a:pPr>
                    <a:endParaRPr sz="1800">
                      <a:solidFill>
                        <a:schemeClr val="bg1"/>
                      </a:solidFill>
                    </a:endParaRPr>
                  </a:p>
                </p:txBody>
              </p:sp>
            </p:grpSp>
          </p:grpSp>
        </p:grpSp>
        <p:grpSp>
          <p:nvGrpSpPr>
            <p:cNvPr id="160" name="Group 159"/>
            <p:cNvGrpSpPr/>
            <p:nvPr/>
          </p:nvGrpSpPr>
          <p:grpSpPr>
            <a:xfrm>
              <a:off x="22088192" y="1213840"/>
              <a:ext cx="290119" cy="290119"/>
              <a:chOff x="7728296" y="6647665"/>
              <a:chExt cx="1367839" cy="1367839"/>
            </a:xfrm>
          </p:grpSpPr>
          <p:sp>
            <p:nvSpPr>
              <p:cNvPr id="161" name="Freeform 239"/>
              <p:cNvSpPr>
                <a:spLocks noChangeArrowheads="1"/>
              </p:cNvSpPr>
              <p:nvPr/>
            </p:nvSpPr>
            <p:spPr bwMode="auto">
              <a:xfrm>
                <a:off x="7728296" y="6647665"/>
                <a:ext cx="1367839" cy="1367839"/>
              </a:xfrm>
              <a:custGeom>
                <a:avLst/>
                <a:gdLst>
                  <a:gd name="T0" fmla="*/ 484 w 485"/>
                  <a:gd name="T1" fmla="*/ 243 h 485"/>
                  <a:gd name="T2" fmla="*/ 452 w 485"/>
                  <a:gd name="T3" fmla="*/ 364 h 485"/>
                  <a:gd name="T4" fmla="*/ 363 w 485"/>
                  <a:gd name="T5" fmla="*/ 451 h 485"/>
                  <a:gd name="T6" fmla="*/ 242 w 485"/>
                  <a:gd name="T7" fmla="*/ 484 h 485"/>
                  <a:gd name="T8" fmla="*/ 121 w 485"/>
                  <a:gd name="T9" fmla="*/ 451 h 485"/>
                  <a:gd name="T10" fmla="*/ 32 w 485"/>
                  <a:gd name="T11" fmla="*/ 364 h 485"/>
                  <a:gd name="T12" fmla="*/ 0 w 485"/>
                  <a:gd name="T13" fmla="*/ 243 h 485"/>
                  <a:gd name="T14" fmla="*/ 32 w 485"/>
                  <a:gd name="T15" fmla="*/ 121 h 485"/>
                  <a:gd name="T16" fmla="*/ 121 w 485"/>
                  <a:gd name="T17" fmla="*/ 33 h 485"/>
                  <a:gd name="T18" fmla="*/ 242 w 485"/>
                  <a:gd name="T19" fmla="*/ 0 h 485"/>
                  <a:gd name="T20" fmla="*/ 363 w 485"/>
                  <a:gd name="T21" fmla="*/ 33 h 485"/>
                  <a:gd name="T22" fmla="*/ 452 w 485"/>
                  <a:gd name="T23" fmla="*/ 121 h 485"/>
                  <a:gd name="T24" fmla="*/ 484 w 485"/>
                  <a:gd name="T25" fmla="*/ 24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5" h="485">
                    <a:moveTo>
                      <a:pt x="484" y="243"/>
                    </a:moveTo>
                    <a:cubicBezTo>
                      <a:pt x="484" y="287"/>
                      <a:pt x="474" y="325"/>
                      <a:pt x="452" y="364"/>
                    </a:cubicBezTo>
                    <a:cubicBezTo>
                      <a:pt x="430" y="402"/>
                      <a:pt x="401" y="429"/>
                      <a:pt x="363" y="451"/>
                    </a:cubicBezTo>
                    <a:cubicBezTo>
                      <a:pt x="324" y="474"/>
                      <a:pt x="286" y="484"/>
                      <a:pt x="242" y="484"/>
                    </a:cubicBezTo>
                    <a:cubicBezTo>
                      <a:pt x="197" y="484"/>
                      <a:pt x="159" y="474"/>
                      <a:pt x="121" y="451"/>
                    </a:cubicBezTo>
                    <a:cubicBezTo>
                      <a:pt x="82" y="429"/>
                      <a:pt x="54" y="402"/>
                      <a:pt x="32" y="364"/>
                    </a:cubicBezTo>
                    <a:cubicBezTo>
                      <a:pt x="9" y="325"/>
                      <a:pt x="0" y="287"/>
                      <a:pt x="0" y="243"/>
                    </a:cubicBezTo>
                    <a:cubicBezTo>
                      <a:pt x="0" y="198"/>
                      <a:pt x="9" y="159"/>
                      <a:pt x="32" y="121"/>
                    </a:cubicBezTo>
                    <a:cubicBezTo>
                      <a:pt x="54" y="82"/>
                      <a:pt x="82" y="55"/>
                      <a:pt x="121" y="33"/>
                    </a:cubicBezTo>
                    <a:cubicBezTo>
                      <a:pt x="159" y="10"/>
                      <a:pt x="198" y="0"/>
                      <a:pt x="242" y="0"/>
                    </a:cubicBezTo>
                    <a:cubicBezTo>
                      <a:pt x="287" y="0"/>
                      <a:pt x="324" y="10"/>
                      <a:pt x="363" y="33"/>
                    </a:cubicBezTo>
                    <a:cubicBezTo>
                      <a:pt x="401" y="55"/>
                      <a:pt x="430" y="82"/>
                      <a:pt x="452" y="121"/>
                    </a:cubicBezTo>
                    <a:cubicBezTo>
                      <a:pt x="474" y="159"/>
                      <a:pt x="484" y="198"/>
                      <a:pt x="484" y="243"/>
                    </a:cubicBezTo>
                  </a:path>
                </a:pathLst>
              </a:custGeom>
              <a:solidFill>
                <a:schemeClr val="bg1">
                  <a:lumMod val="50000"/>
                </a:schemeClr>
              </a:solidFill>
              <a:ln w="6120" cap="rnd">
                <a:noFill/>
                <a:round/>
                <a:headEnd/>
                <a:tailEnd/>
              </a:ln>
              <a:effectLst/>
              <a:extLst/>
            </p:spPr>
            <p:txBody>
              <a:bodyPr wrap="none" anchor="ctr"/>
              <a:lstStyle/>
              <a:p>
                <a:endParaRPr lang="en-US" dirty="0"/>
              </a:p>
            </p:txBody>
          </p:sp>
          <p:grpSp>
            <p:nvGrpSpPr>
              <p:cNvPr id="162" name="Group 161"/>
              <p:cNvGrpSpPr/>
              <p:nvPr/>
            </p:nvGrpSpPr>
            <p:grpSpPr>
              <a:xfrm>
                <a:off x="7948854" y="6858000"/>
                <a:ext cx="816030" cy="820374"/>
                <a:chOff x="15893563" y="7396538"/>
                <a:chExt cx="1062193" cy="1067845"/>
              </a:xfrm>
              <a:solidFill>
                <a:srgbClr val="FFFFFF"/>
              </a:solidFill>
            </p:grpSpPr>
            <p:sp>
              <p:nvSpPr>
                <p:cNvPr id="163" name="Freeform 111"/>
                <p:cNvSpPr>
                  <a:spLocks noChangeArrowheads="1"/>
                </p:cNvSpPr>
                <p:nvPr/>
              </p:nvSpPr>
              <p:spPr bwMode="auto">
                <a:xfrm>
                  <a:off x="15893563" y="7752488"/>
                  <a:ext cx="1062193" cy="711895"/>
                </a:xfrm>
                <a:custGeom>
                  <a:avLst/>
                  <a:gdLst>
                    <a:gd name="T0" fmla="*/ 816 w 830"/>
                    <a:gd name="T1" fmla="*/ 525 h 554"/>
                    <a:gd name="T2" fmla="*/ 774 w 830"/>
                    <a:gd name="T3" fmla="*/ 525 h 554"/>
                    <a:gd name="T4" fmla="*/ 774 w 830"/>
                    <a:gd name="T5" fmla="*/ 13 h 554"/>
                    <a:gd name="T6" fmla="*/ 760 w 830"/>
                    <a:gd name="T7" fmla="*/ 0 h 554"/>
                    <a:gd name="T8" fmla="*/ 650 w 830"/>
                    <a:gd name="T9" fmla="*/ 0 h 554"/>
                    <a:gd name="T10" fmla="*/ 636 w 830"/>
                    <a:gd name="T11" fmla="*/ 13 h 554"/>
                    <a:gd name="T12" fmla="*/ 636 w 830"/>
                    <a:gd name="T13" fmla="*/ 525 h 554"/>
                    <a:gd name="T14" fmla="*/ 580 w 830"/>
                    <a:gd name="T15" fmla="*/ 525 h 554"/>
                    <a:gd name="T16" fmla="*/ 580 w 830"/>
                    <a:gd name="T17" fmla="*/ 262 h 554"/>
                    <a:gd name="T18" fmla="*/ 567 w 830"/>
                    <a:gd name="T19" fmla="*/ 248 h 554"/>
                    <a:gd name="T20" fmla="*/ 456 w 830"/>
                    <a:gd name="T21" fmla="*/ 248 h 554"/>
                    <a:gd name="T22" fmla="*/ 442 w 830"/>
                    <a:gd name="T23" fmla="*/ 262 h 554"/>
                    <a:gd name="T24" fmla="*/ 442 w 830"/>
                    <a:gd name="T25" fmla="*/ 525 h 554"/>
                    <a:gd name="T26" fmla="*/ 387 w 830"/>
                    <a:gd name="T27" fmla="*/ 525 h 554"/>
                    <a:gd name="T28" fmla="*/ 387 w 830"/>
                    <a:gd name="T29" fmla="*/ 179 h 554"/>
                    <a:gd name="T30" fmla="*/ 373 w 830"/>
                    <a:gd name="T31" fmla="*/ 166 h 554"/>
                    <a:gd name="T32" fmla="*/ 262 w 830"/>
                    <a:gd name="T33" fmla="*/ 166 h 554"/>
                    <a:gd name="T34" fmla="*/ 248 w 830"/>
                    <a:gd name="T35" fmla="*/ 179 h 554"/>
                    <a:gd name="T36" fmla="*/ 248 w 830"/>
                    <a:gd name="T37" fmla="*/ 525 h 554"/>
                    <a:gd name="T38" fmla="*/ 193 w 830"/>
                    <a:gd name="T39" fmla="*/ 525 h 554"/>
                    <a:gd name="T40" fmla="*/ 193 w 830"/>
                    <a:gd name="T41" fmla="*/ 373 h 554"/>
                    <a:gd name="T42" fmla="*/ 179 w 830"/>
                    <a:gd name="T43" fmla="*/ 359 h 554"/>
                    <a:gd name="T44" fmla="*/ 69 w 830"/>
                    <a:gd name="T45" fmla="*/ 359 h 554"/>
                    <a:gd name="T46" fmla="*/ 55 w 830"/>
                    <a:gd name="T47" fmla="*/ 373 h 554"/>
                    <a:gd name="T48" fmla="*/ 55 w 830"/>
                    <a:gd name="T49" fmla="*/ 525 h 554"/>
                    <a:gd name="T50" fmla="*/ 13 w 830"/>
                    <a:gd name="T51" fmla="*/ 525 h 554"/>
                    <a:gd name="T52" fmla="*/ 0 w 830"/>
                    <a:gd name="T53" fmla="*/ 539 h 554"/>
                    <a:gd name="T54" fmla="*/ 13 w 830"/>
                    <a:gd name="T55" fmla="*/ 553 h 554"/>
                    <a:gd name="T56" fmla="*/ 69 w 830"/>
                    <a:gd name="T57" fmla="*/ 553 h 554"/>
                    <a:gd name="T58" fmla="*/ 179 w 830"/>
                    <a:gd name="T59" fmla="*/ 553 h 554"/>
                    <a:gd name="T60" fmla="*/ 262 w 830"/>
                    <a:gd name="T61" fmla="*/ 553 h 554"/>
                    <a:gd name="T62" fmla="*/ 373 w 830"/>
                    <a:gd name="T63" fmla="*/ 553 h 554"/>
                    <a:gd name="T64" fmla="*/ 456 w 830"/>
                    <a:gd name="T65" fmla="*/ 553 h 554"/>
                    <a:gd name="T66" fmla="*/ 567 w 830"/>
                    <a:gd name="T67" fmla="*/ 553 h 554"/>
                    <a:gd name="T68" fmla="*/ 650 w 830"/>
                    <a:gd name="T69" fmla="*/ 553 h 554"/>
                    <a:gd name="T70" fmla="*/ 760 w 830"/>
                    <a:gd name="T71" fmla="*/ 553 h 554"/>
                    <a:gd name="T72" fmla="*/ 815 w 830"/>
                    <a:gd name="T73" fmla="*/ 553 h 554"/>
                    <a:gd name="T74" fmla="*/ 829 w 830"/>
                    <a:gd name="T75" fmla="*/ 539 h 554"/>
                    <a:gd name="T76" fmla="*/ 816 w 830"/>
                    <a:gd name="T77" fmla="*/ 52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0" h="554">
                      <a:moveTo>
                        <a:pt x="816" y="525"/>
                      </a:moveTo>
                      <a:lnTo>
                        <a:pt x="774" y="525"/>
                      </a:lnTo>
                      <a:lnTo>
                        <a:pt x="774" y="13"/>
                      </a:lnTo>
                      <a:cubicBezTo>
                        <a:pt x="774" y="6"/>
                        <a:pt x="768" y="0"/>
                        <a:pt x="760" y="0"/>
                      </a:cubicBezTo>
                      <a:lnTo>
                        <a:pt x="650" y="0"/>
                      </a:lnTo>
                      <a:cubicBezTo>
                        <a:pt x="642" y="0"/>
                        <a:pt x="636" y="6"/>
                        <a:pt x="636" y="13"/>
                      </a:cubicBezTo>
                      <a:lnTo>
                        <a:pt x="636" y="525"/>
                      </a:lnTo>
                      <a:lnTo>
                        <a:pt x="580" y="525"/>
                      </a:lnTo>
                      <a:lnTo>
                        <a:pt x="580" y="262"/>
                      </a:lnTo>
                      <a:cubicBezTo>
                        <a:pt x="580" y="255"/>
                        <a:pt x="574" y="248"/>
                        <a:pt x="567" y="248"/>
                      </a:cubicBezTo>
                      <a:lnTo>
                        <a:pt x="456" y="248"/>
                      </a:lnTo>
                      <a:cubicBezTo>
                        <a:pt x="448" y="248"/>
                        <a:pt x="442" y="255"/>
                        <a:pt x="442" y="262"/>
                      </a:cubicBezTo>
                      <a:lnTo>
                        <a:pt x="442" y="525"/>
                      </a:lnTo>
                      <a:lnTo>
                        <a:pt x="387" y="525"/>
                      </a:lnTo>
                      <a:lnTo>
                        <a:pt x="387" y="179"/>
                      </a:lnTo>
                      <a:cubicBezTo>
                        <a:pt x="387" y="172"/>
                        <a:pt x="381" y="166"/>
                        <a:pt x="373" y="166"/>
                      </a:cubicBezTo>
                      <a:lnTo>
                        <a:pt x="262" y="166"/>
                      </a:lnTo>
                      <a:cubicBezTo>
                        <a:pt x="255" y="166"/>
                        <a:pt x="248" y="172"/>
                        <a:pt x="248" y="179"/>
                      </a:cubicBezTo>
                      <a:lnTo>
                        <a:pt x="248" y="525"/>
                      </a:lnTo>
                      <a:lnTo>
                        <a:pt x="193" y="525"/>
                      </a:lnTo>
                      <a:lnTo>
                        <a:pt x="193" y="373"/>
                      </a:lnTo>
                      <a:cubicBezTo>
                        <a:pt x="193" y="365"/>
                        <a:pt x="187" y="359"/>
                        <a:pt x="179" y="359"/>
                      </a:cubicBezTo>
                      <a:lnTo>
                        <a:pt x="69" y="359"/>
                      </a:lnTo>
                      <a:cubicBezTo>
                        <a:pt x="61" y="359"/>
                        <a:pt x="55" y="365"/>
                        <a:pt x="55" y="373"/>
                      </a:cubicBezTo>
                      <a:lnTo>
                        <a:pt x="55" y="525"/>
                      </a:lnTo>
                      <a:lnTo>
                        <a:pt x="13" y="525"/>
                      </a:lnTo>
                      <a:cubicBezTo>
                        <a:pt x="6" y="525"/>
                        <a:pt x="0" y="531"/>
                        <a:pt x="0" y="539"/>
                      </a:cubicBezTo>
                      <a:cubicBezTo>
                        <a:pt x="0" y="547"/>
                        <a:pt x="6" y="553"/>
                        <a:pt x="13" y="553"/>
                      </a:cubicBezTo>
                      <a:lnTo>
                        <a:pt x="69" y="553"/>
                      </a:lnTo>
                      <a:lnTo>
                        <a:pt x="179" y="553"/>
                      </a:lnTo>
                      <a:lnTo>
                        <a:pt x="262" y="553"/>
                      </a:lnTo>
                      <a:lnTo>
                        <a:pt x="373" y="553"/>
                      </a:lnTo>
                      <a:lnTo>
                        <a:pt x="456" y="553"/>
                      </a:lnTo>
                      <a:lnTo>
                        <a:pt x="567" y="553"/>
                      </a:lnTo>
                      <a:lnTo>
                        <a:pt x="650" y="553"/>
                      </a:lnTo>
                      <a:lnTo>
                        <a:pt x="760" y="553"/>
                      </a:lnTo>
                      <a:lnTo>
                        <a:pt x="815" y="553"/>
                      </a:lnTo>
                      <a:cubicBezTo>
                        <a:pt x="823" y="553"/>
                        <a:pt x="829" y="547"/>
                        <a:pt x="829" y="539"/>
                      </a:cubicBezTo>
                      <a:cubicBezTo>
                        <a:pt x="829" y="531"/>
                        <a:pt x="823" y="525"/>
                        <a:pt x="816" y="525"/>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sp>
              <p:nvSpPr>
                <p:cNvPr id="164" name="Freeform 112"/>
                <p:cNvSpPr>
                  <a:spLocks noChangeArrowheads="1"/>
                </p:cNvSpPr>
                <p:nvPr/>
              </p:nvSpPr>
              <p:spPr bwMode="auto">
                <a:xfrm>
                  <a:off x="15967014" y="7396538"/>
                  <a:ext cx="937894" cy="587596"/>
                </a:xfrm>
                <a:custGeom>
                  <a:avLst/>
                  <a:gdLst>
                    <a:gd name="T0" fmla="*/ 55 w 734"/>
                    <a:gd name="T1" fmla="*/ 456 h 457"/>
                    <a:gd name="T2" fmla="*/ 110 w 734"/>
                    <a:gd name="T3" fmla="*/ 401 h 457"/>
                    <a:gd name="T4" fmla="*/ 105 w 734"/>
                    <a:gd name="T5" fmla="*/ 377 h 457"/>
                    <a:gd name="T6" fmla="*/ 231 w 734"/>
                    <a:gd name="T7" fmla="*/ 267 h 457"/>
                    <a:gd name="T8" fmla="*/ 263 w 734"/>
                    <a:gd name="T9" fmla="*/ 277 h 457"/>
                    <a:gd name="T10" fmla="*/ 307 w 734"/>
                    <a:gd name="T11" fmla="*/ 254 h 457"/>
                    <a:gd name="T12" fmla="*/ 415 w 734"/>
                    <a:gd name="T13" fmla="*/ 297 h 457"/>
                    <a:gd name="T14" fmla="*/ 415 w 734"/>
                    <a:gd name="T15" fmla="*/ 304 h 457"/>
                    <a:gd name="T16" fmla="*/ 470 w 734"/>
                    <a:gd name="T17" fmla="*/ 360 h 457"/>
                    <a:gd name="T18" fmla="*/ 525 w 734"/>
                    <a:gd name="T19" fmla="*/ 304 h 457"/>
                    <a:gd name="T20" fmla="*/ 515 w 734"/>
                    <a:gd name="T21" fmla="*/ 272 h 457"/>
                    <a:gd name="T22" fmla="*/ 654 w 734"/>
                    <a:gd name="T23" fmla="*/ 105 h 457"/>
                    <a:gd name="T24" fmla="*/ 678 w 734"/>
                    <a:gd name="T25" fmla="*/ 111 h 457"/>
                    <a:gd name="T26" fmla="*/ 733 w 734"/>
                    <a:gd name="T27" fmla="*/ 55 h 457"/>
                    <a:gd name="T28" fmla="*/ 678 w 734"/>
                    <a:gd name="T29" fmla="*/ 0 h 457"/>
                    <a:gd name="T30" fmla="*/ 622 w 734"/>
                    <a:gd name="T31" fmla="*/ 55 h 457"/>
                    <a:gd name="T32" fmla="*/ 633 w 734"/>
                    <a:gd name="T33" fmla="*/ 87 h 457"/>
                    <a:gd name="T34" fmla="*/ 494 w 734"/>
                    <a:gd name="T35" fmla="*/ 254 h 457"/>
                    <a:gd name="T36" fmla="*/ 470 w 734"/>
                    <a:gd name="T37" fmla="*/ 249 h 457"/>
                    <a:gd name="T38" fmla="*/ 426 w 734"/>
                    <a:gd name="T39" fmla="*/ 272 h 457"/>
                    <a:gd name="T40" fmla="*/ 317 w 734"/>
                    <a:gd name="T41" fmla="*/ 228 h 457"/>
                    <a:gd name="T42" fmla="*/ 318 w 734"/>
                    <a:gd name="T43" fmla="*/ 221 h 457"/>
                    <a:gd name="T44" fmla="*/ 263 w 734"/>
                    <a:gd name="T45" fmla="*/ 166 h 457"/>
                    <a:gd name="T46" fmla="*/ 207 w 734"/>
                    <a:gd name="T47" fmla="*/ 221 h 457"/>
                    <a:gd name="T48" fmla="*/ 213 w 734"/>
                    <a:gd name="T49" fmla="*/ 246 h 457"/>
                    <a:gd name="T50" fmla="*/ 87 w 734"/>
                    <a:gd name="T51" fmla="*/ 356 h 457"/>
                    <a:gd name="T52" fmla="*/ 55 w 734"/>
                    <a:gd name="T53" fmla="*/ 346 h 457"/>
                    <a:gd name="T54" fmla="*/ 0 w 734"/>
                    <a:gd name="T55" fmla="*/ 401 h 457"/>
                    <a:gd name="T56" fmla="*/ 55 w 734"/>
                    <a:gd name="T57" fmla="*/ 45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4" h="457">
                      <a:moveTo>
                        <a:pt x="55" y="456"/>
                      </a:moveTo>
                      <a:cubicBezTo>
                        <a:pt x="86" y="456"/>
                        <a:pt x="110" y="432"/>
                        <a:pt x="110" y="401"/>
                      </a:cubicBezTo>
                      <a:cubicBezTo>
                        <a:pt x="110" y="392"/>
                        <a:pt x="108" y="384"/>
                        <a:pt x="105" y="377"/>
                      </a:cubicBezTo>
                      <a:lnTo>
                        <a:pt x="231" y="267"/>
                      </a:lnTo>
                      <a:cubicBezTo>
                        <a:pt x="240" y="273"/>
                        <a:pt x="251" y="277"/>
                        <a:pt x="263" y="277"/>
                      </a:cubicBezTo>
                      <a:cubicBezTo>
                        <a:pt x="281" y="277"/>
                        <a:pt x="297" y="268"/>
                        <a:pt x="307" y="254"/>
                      </a:cubicBezTo>
                      <a:lnTo>
                        <a:pt x="415" y="297"/>
                      </a:lnTo>
                      <a:cubicBezTo>
                        <a:pt x="415" y="300"/>
                        <a:pt x="415" y="302"/>
                        <a:pt x="415" y="304"/>
                      </a:cubicBezTo>
                      <a:cubicBezTo>
                        <a:pt x="415" y="335"/>
                        <a:pt x="440" y="360"/>
                        <a:pt x="470" y="360"/>
                      </a:cubicBezTo>
                      <a:cubicBezTo>
                        <a:pt x="501" y="360"/>
                        <a:pt x="525" y="335"/>
                        <a:pt x="525" y="304"/>
                      </a:cubicBezTo>
                      <a:cubicBezTo>
                        <a:pt x="525" y="292"/>
                        <a:pt x="521" y="281"/>
                        <a:pt x="515" y="272"/>
                      </a:cubicBezTo>
                      <a:lnTo>
                        <a:pt x="654" y="105"/>
                      </a:lnTo>
                      <a:cubicBezTo>
                        <a:pt x="661" y="109"/>
                        <a:pt x="669" y="111"/>
                        <a:pt x="678" y="111"/>
                      </a:cubicBezTo>
                      <a:cubicBezTo>
                        <a:pt x="708" y="111"/>
                        <a:pt x="733" y="85"/>
                        <a:pt x="733" y="55"/>
                      </a:cubicBezTo>
                      <a:cubicBezTo>
                        <a:pt x="733" y="24"/>
                        <a:pt x="709" y="0"/>
                        <a:pt x="678" y="0"/>
                      </a:cubicBezTo>
                      <a:cubicBezTo>
                        <a:pt x="648" y="0"/>
                        <a:pt x="622" y="25"/>
                        <a:pt x="622" y="55"/>
                      </a:cubicBezTo>
                      <a:cubicBezTo>
                        <a:pt x="622" y="67"/>
                        <a:pt x="626" y="78"/>
                        <a:pt x="633" y="87"/>
                      </a:cubicBezTo>
                      <a:lnTo>
                        <a:pt x="494" y="254"/>
                      </a:lnTo>
                      <a:cubicBezTo>
                        <a:pt x="486" y="251"/>
                        <a:pt x="479" y="249"/>
                        <a:pt x="470" y="249"/>
                      </a:cubicBezTo>
                      <a:cubicBezTo>
                        <a:pt x="452" y="249"/>
                        <a:pt x="436" y="258"/>
                        <a:pt x="426" y="272"/>
                      </a:cubicBezTo>
                      <a:lnTo>
                        <a:pt x="317" y="228"/>
                      </a:lnTo>
                      <a:cubicBezTo>
                        <a:pt x="318" y="226"/>
                        <a:pt x="318" y="224"/>
                        <a:pt x="318" y="221"/>
                      </a:cubicBezTo>
                      <a:cubicBezTo>
                        <a:pt x="318" y="191"/>
                        <a:pt x="294" y="166"/>
                        <a:pt x="263" y="166"/>
                      </a:cubicBezTo>
                      <a:cubicBezTo>
                        <a:pt x="233" y="166"/>
                        <a:pt x="207" y="191"/>
                        <a:pt x="207" y="221"/>
                      </a:cubicBezTo>
                      <a:cubicBezTo>
                        <a:pt x="207" y="230"/>
                        <a:pt x="210" y="238"/>
                        <a:pt x="213" y="246"/>
                      </a:cubicBezTo>
                      <a:lnTo>
                        <a:pt x="87" y="356"/>
                      </a:lnTo>
                      <a:cubicBezTo>
                        <a:pt x="78" y="349"/>
                        <a:pt x="67" y="346"/>
                        <a:pt x="55" y="346"/>
                      </a:cubicBezTo>
                      <a:cubicBezTo>
                        <a:pt x="25" y="346"/>
                        <a:pt x="0" y="370"/>
                        <a:pt x="0" y="401"/>
                      </a:cubicBezTo>
                      <a:cubicBezTo>
                        <a:pt x="0" y="432"/>
                        <a:pt x="25" y="456"/>
                        <a:pt x="55" y="456"/>
                      </a:cubicBezTo>
                    </a:path>
                  </a:pathLst>
                </a:custGeom>
                <a:grp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n-lt"/>
                  </a:endParaRPr>
                </a:p>
              </p:txBody>
            </p:sp>
          </p:grpSp>
        </p:grpSp>
      </p:grpSp>
    </p:spTree>
    <p:extLst>
      <p:ext uri="{BB962C8B-B14F-4D97-AF65-F5344CB8AC3E}">
        <p14:creationId xmlns:p14="http://schemas.microsoft.com/office/powerpoint/2010/main" val="392350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860" y="1245300"/>
            <a:ext cx="5105767" cy="1376515"/>
          </a:xfrm>
        </p:spPr>
        <p:txBody>
          <a:bodyPr/>
          <a:lstStyle/>
          <a:p>
            <a:r>
              <a:rPr lang="en-US" sz="4400" dirty="0">
                <a:latin typeface="Helvetica Neue Light"/>
                <a:cs typeface="Helvetica Neue Light"/>
              </a:rPr>
              <a:t>Apigee Edge </a:t>
            </a:r>
          </a:p>
        </p:txBody>
      </p:sp>
      <p:sp>
        <p:nvSpPr>
          <p:cNvPr id="6" name="Text Placeholder 5"/>
          <p:cNvSpPr>
            <a:spLocks noGrp="1"/>
          </p:cNvSpPr>
          <p:nvPr>
            <p:ph type="body" sz="quarter" idx="10"/>
          </p:nvPr>
        </p:nvSpPr>
        <p:spPr>
          <a:xfrm>
            <a:off x="403858" y="2621817"/>
            <a:ext cx="5048414" cy="730251"/>
          </a:xfrm>
        </p:spPr>
        <p:txBody>
          <a:bodyPr>
            <a:normAutofit/>
          </a:bodyPr>
          <a:lstStyle/>
          <a:p>
            <a:r>
              <a:rPr lang="en-US" sz="2400" b="0" dirty="0">
                <a:latin typeface="Helvetica Neue Light"/>
                <a:cs typeface="Helvetica Neue Light"/>
              </a:rPr>
              <a:t>Value Proposition</a:t>
            </a:r>
          </a:p>
        </p:txBody>
      </p:sp>
      <p:sp>
        <p:nvSpPr>
          <p:cNvPr id="5" name="Content Placeholder 2"/>
          <p:cNvSpPr txBox="1">
            <a:spLocks/>
          </p:cNvSpPr>
          <p:nvPr/>
        </p:nvSpPr>
        <p:spPr>
          <a:xfrm>
            <a:off x="6174383" y="4095879"/>
            <a:ext cx="5771753" cy="2083292"/>
          </a:xfrm>
          <a:prstGeom prst="rect">
            <a:avLst/>
          </a:prstGeom>
        </p:spPr>
        <p:txBody>
          <a:bodyPr vert="horz" lIns="91433" tIns="45717" rIns="91433" bIns="45717" rtlCol="0">
            <a:normAutofit fontScale="62500" lnSpcReduction="20000"/>
          </a:bodyPr>
          <a:lstStyle>
            <a:lvl1pPr marL="342900" indent="-342900" algn="l" defTabSz="457200" rtl="0" eaLnBrk="1" latinLnBrk="0" hangingPunct="1">
              <a:spcBef>
                <a:spcPct val="20000"/>
              </a:spcBef>
              <a:buClr>
                <a:schemeClr val="tx1"/>
              </a:buClr>
              <a:buFont typeface="Arial"/>
              <a:buChar char="•"/>
              <a:defRPr sz="2000" b="0" i="0" kern="1200" spc="30">
                <a:solidFill>
                  <a:schemeClr val="tx1"/>
                </a:solidFill>
                <a:latin typeface="+mn-lt"/>
                <a:ea typeface="+mn-ea"/>
                <a:cs typeface="Helvetica Neue Thin"/>
              </a:defRPr>
            </a:lvl1pPr>
            <a:lvl2pPr marL="742950" indent="-285750" algn="l" defTabSz="457200" rtl="0" eaLnBrk="1" latinLnBrk="0" hangingPunct="1">
              <a:spcBef>
                <a:spcPct val="20000"/>
              </a:spcBef>
              <a:buClr>
                <a:schemeClr val="tx1"/>
              </a:buClr>
              <a:buFont typeface="Arial"/>
              <a:buChar char="–"/>
              <a:defRPr sz="1800" b="0" i="0" kern="1200" spc="30">
                <a:solidFill>
                  <a:schemeClr val="tx1"/>
                </a:solidFill>
                <a:latin typeface="+mn-lt"/>
                <a:ea typeface="+mn-ea"/>
                <a:cs typeface="Helvetica Neue Thin"/>
              </a:defRPr>
            </a:lvl2pPr>
            <a:lvl3pPr marL="11430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3pPr>
            <a:lvl4pPr marL="16002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4pPr>
            <a:lvl5pPr marL="2057400" indent="-228600" algn="l" defTabSz="457200" rtl="0" eaLnBrk="1" latinLnBrk="0" hangingPunct="1">
              <a:spcBef>
                <a:spcPct val="20000"/>
              </a:spcBef>
              <a:buClr>
                <a:schemeClr val="tx1"/>
              </a:buClr>
              <a:buFont typeface="Arial"/>
              <a:buChar char="»"/>
              <a:defRPr sz="1600" b="0" i="0" kern="1200" spc="30">
                <a:solidFill>
                  <a:schemeClr val="tx1"/>
                </a:solidFill>
                <a:latin typeface="+mn-lt"/>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300" dirty="0">
                <a:latin typeface="Helvetica Neue Light"/>
                <a:cs typeface="Helvetica Neue Light"/>
              </a:rPr>
              <a:t>Unified, </a:t>
            </a:r>
            <a:r>
              <a:rPr lang="en-US" sz="2300" dirty="0">
                <a:solidFill>
                  <a:srgbClr val="FF4300"/>
                </a:solidFill>
                <a:latin typeface="Helvetica Neue Light"/>
                <a:cs typeface="Helvetica Neue Light"/>
              </a:rPr>
              <a:t>integrated</a:t>
            </a:r>
            <a:r>
              <a:rPr lang="en-US" sz="2300" dirty="0">
                <a:latin typeface="Helvetica Neue Light"/>
                <a:cs typeface="Helvetica Neue Light"/>
              </a:rPr>
              <a:t> platform for API exposure, discovery, consumption, and operations management</a:t>
            </a:r>
          </a:p>
          <a:p>
            <a:pPr>
              <a:lnSpc>
                <a:spcPct val="120000"/>
              </a:lnSpc>
            </a:pPr>
            <a:r>
              <a:rPr lang="en-US" sz="2300" dirty="0">
                <a:solidFill>
                  <a:srgbClr val="FF4300"/>
                </a:solidFill>
                <a:latin typeface="Helvetica Neue Light"/>
                <a:cs typeface="Helvetica Neue Light"/>
              </a:rPr>
              <a:t>Transforms</a:t>
            </a:r>
            <a:r>
              <a:rPr lang="en-US" sz="2300" dirty="0">
                <a:latin typeface="Helvetica Neue Light"/>
                <a:cs typeface="Helvetica Neue Light"/>
              </a:rPr>
              <a:t> web services into manageable, elegant APIs</a:t>
            </a:r>
          </a:p>
          <a:p>
            <a:pPr>
              <a:lnSpc>
                <a:spcPct val="120000"/>
              </a:lnSpc>
            </a:pPr>
            <a:r>
              <a:rPr lang="en-US" sz="2300" dirty="0">
                <a:latin typeface="Helvetica Neue Light"/>
                <a:cs typeface="Helvetica Neue Light"/>
              </a:rPr>
              <a:t>Enables developers to </a:t>
            </a:r>
            <a:r>
              <a:rPr lang="en-US" sz="2300" dirty="0">
                <a:solidFill>
                  <a:schemeClr val="tx2"/>
                </a:solidFill>
                <a:latin typeface="Helvetica Neue Light"/>
                <a:cs typeface="Helvetica Neue Light"/>
              </a:rPr>
              <a:t>self-discover and test </a:t>
            </a:r>
            <a:r>
              <a:rPr lang="en-US" sz="2300" dirty="0">
                <a:latin typeface="Helvetica Neue Light"/>
                <a:cs typeface="Helvetica Neue Light"/>
              </a:rPr>
              <a:t>APIs</a:t>
            </a:r>
            <a:endParaRPr lang="en-US" sz="2300" dirty="0">
              <a:solidFill>
                <a:srgbClr val="FF4300"/>
              </a:solidFill>
              <a:latin typeface="Helvetica Neue Light"/>
              <a:cs typeface="Helvetica Neue Light"/>
            </a:endParaRPr>
          </a:p>
          <a:p>
            <a:pPr>
              <a:lnSpc>
                <a:spcPct val="120000"/>
              </a:lnSpc>
            </a:pPr>
            <a:r>
              <a:rPr lang="en-US" sz="2300" dirty="0">
                <a:solidFill>
                  <a:srgbClr val="FF4300"/>
                </a:solidFill>
                <a:latin typeface="Helvetica Neue Light"/>
                <a:cs typeface="Helvetica Neue Light"/>
              </a:rPr>
              <a:t>Protects</a:t>
            </a:r>
            <a:r>
              <a:rPr lang="en-US" sz="2300" dirty="0">
                <a:latin typeface="Helvetica Neue Light"/>
                <a:cs typeface="Helvetica Neue Light"/>
              </a:rPr>
              <a:t> systems from internet-based threats through rate limiting, authentication, and authorization policies</a:t>
            </a:r>
          </a:p>
          <a:p>
            <a:pPr>
              <a:lnSpc>
                <a:spcPct val="120000"/>
              </a:lnSpc>
            </a:pPr>
            <a:r>
              <a:rPr lang="en-US" sz="2300" dirty="0">
                <a:latin typeface="Helvetica Neue Light"/>
                <a:cs typeface="Helvetica Neue Light"/>
              </a:rPr>
              <a:t>Provides </a:t>
            </a:r>
            <a:r>
              <a:rPr lang="en-US" sz="2300" dirty="0">
                <a:solidFill>
                  <a:schemeClr val="tx2"/>
                </a:solidFill>
                <a:latin typeface="Helvetica Neue Light"/>
                <a:cs typeface="Helvetica Neue Light"/>
              </a:rPr>
              <a:t>visibility</a:t>
            </a:r>
            <a:r>
              <a:rPr lang="en-US" sz="2300" dirty="0">
                <a:latin typeface="Helvetica Neue Light"/>
                <a:cs typeface="Helvetica Neue Light"/>
              </a:rPr>
              <a:t> of digital interactions from backend to app</a:t>
            </a:r>
          </a:p>
          <a:p>
            <a:pPr>
              <a:lnSpc>
                <a:spcPct val="120000"/>
              </a:lnSpc>
            </a:pPr>
            <a:endParaRPr lang="en-US" sz="2300" dirty="0"/>
          </a:p>
          <a:p>
            <a:pPr>
              <a:lnSpc>
                <a:spcPct val="120000"/>
              </a:lnSpc>
            </a:pPr>
            <a:endParaRPr lang="en-US" sz="2300" dirty="0"/>
          </a:p>
        </p:txBody>
      </p:sp>
      <p:sp>
        <p:nvSpPr>
          <p:cNvPr id="7" name="TextBox 6"/>
          <p:cNvSpPr txBox="1"/>
          <p:nvPr/>
        </p:nvSpPr>
        <p:spPr>
          <a:xfrm>
            <a:off x="403864" y="3269221"/>
            <a:ext cx="4927583" cy="2164695"/>
          </a:xfrm>
          <a:prstGeom prst="rect">
            <a:avLst/>
          </a:prstGeom>
          <a:noFill/>
        </p:spPr>
        <p:txBody>
          <a:bodyPr wrap="square" lIns="45717" tIns="45717" rIns="45717" bIns="91433" rtlCol="0" anchor="t">
            <a:spAutoFit/>
          </a:bodyPr>
          <a:lstStyle/>
          <a:p>
            <a:pPr>
              <a:lnSpc>
                <a:spcPct val="110000"/>
              </a:lnSpc>
            </a:pPr>
            <a:r>
              <a:rPr lang="en-US" sz="2000" dirty="0">
                <a:latin typeface="Helvetica Neue Light"/>
                <a:cs typeface="Helvetica Neue Light"/>
              </a:rPr>
              <a:t>Apigee offers API management software that </a:t>
            </a:r>
            <a:r>
              <a:rPr lang="en-US" sz="2000" dirty="0">
                <a:solidFill>
                  <a:schemeClr val="tx2"/>
                </a:solidFill>
                <a:latin typeface="Helvetica Neue Light"/>
                <a:cs typeface="Helvetica Neue Light"/>
              </a:rPr>
              <a:t>dramatically accelerates </a:t>
            </a:r>
            <a:r>
              <a:rPr lang="en-US" sz="2000" dirty="0">
                <a:latin typeface="Helvetica Neue Light"/>
                <a:cs typeface="Helvetica Neue Light"/>
              </a:rPr>
              <a:t>the transformation of any company into a digital business by reducing the time and cost of creating engaging, innovative digital experiences</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34253" y="1758835"/>
            <a:ext cx="5411879" cy="2270044"/>
          </a:xfrm>
          <a:prstGeom prst="rect">
            <a:avLst/>
          </a:prstGeom>
        </p:spPr>
      </p:pic>
      <p:pic>
        <p:nvPicPr>
          <p:cNvPr id="9" name="Picture 8"/>
          <p:cNvPicPr>
            <a:picLocks noChangeAspect="1"/>
          </p:cNvPicPr>
          <p:nvPr/>
        </p:nvPicPr>
        <p:blipFill>
          <a:blip r:embed="rId4"/>
          <a:stretch>
            <a:fillRect/>
          </a:stretch>
        </p:blipFill>
        <p:spPr>
          <a:xfrm>
            <a:off x="8480277" y="1103669"/>
            <a:ext cx="1327253" cy="506536"/>
          </a:xfrm>
          <a:prstGeom prst="rect">
            <a:avLst/>
          </a:prstGeom>
        </p:spPr>
      </p:pic>
    </p:spTree>
    <p:extLst>
      <p:ext uri="{BB962C8B-B14F-4D97-AF65-F5344CB8AC3E}">
        <p14:creationId xmlns:p14="http://schemas.microsoft.com/office/powerpoint/2010/main" val="27177299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B9CF2066-C172-C043-9656-E2597F9B5BE6}" type="slidenum">
              <a:rPr lang="en-US" smtClean="0"/>
              <a:pPr/>
              <a:t>26</a:t>
            </a:fld>
            <a:endParaRPr lang="en-US" dirty="0"/>
          </a:p>
        </p:txBody>
      </p:sp>
      <p:sp>
        <p:nvSpPr>
          <p:cNvPr id="4" name="Oval 3"/>
          <p:cNvSpPr/>
          <p:nvPr/>
        </p:nvSpPr>
        <p:spPr>
          <a:xfrm>
            <a:off x="4136266" y="1673226"/>
            <a:ext cx="3895725" cy="3895725"/>
          </a:xfrm>
          <a:prstGeom prst="ellipse">
            <a:avLst/>
          </a:prstGeom>
          <a:solidFill>
            <a:srgbClr val="FFFFFF"/>
          </a:solidFill>
          <a:ln w="762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smtClean="0">
              <a:solidFill>
                <a:srgbClr val="5A5A5A"/>
              </a:solidFill>
            </a:endParaRPr>
          </a:p>
        </p:txBody>
      </p:sp>
      <p:sp>
        <p:nvSpPr>
          <p:cNvPr id="5" name="TextBox 4"/>
          <p:cNvSpPr txBox="1"/>
          <p:nvPr/>
        </p:nvSpPr>
        <p:spPr>
          <a:xfrm>
            <a:off x="3288577" y="1338553"/>
            <a:ext cx="5602149" cy="4555093"/>
          </a:xfrm>
          <a:prstGeom prst="rect">
            <a:avLst/>
          </a:prstGeom>
          <a:noFill/>
        </p:spPr>
        <p:txBody>
          <a:bodyPr wrap="square" lIns="45720" tIns="45720" rIns="45720" bIns="91440" rtlCol="0" anchor="t">
            <a:spAutoFit/>
          </a:bodyPr>
          <a:lstStyle/>
          <a:p>
            <a:pPr algn="ctr"/>
            <a:r>
              <a:rPr lang="en-US" sz="28700" dirty="0" smtClean="0">
                <a:solidFill>
                  <a:schemeClr val="tx2"/>
                </a:solidFill>
                <a:latin typeface="Helvetica Neue Thin"/>
                <a:cs typeface="Helvetica Neue Thin"/>
              </a:rPr>
              <a:t>?</a:t>
            </a:r>
          </a:p>
        </p:txBody>
      </p:sp>
    </p:spTree>
    <p:extLst>
      <p:ext uri="{BB962C8B-B14F-4D97-AF65-F5344CB8AC3E}">
        <p14:creationId xmlns:p14="http://schemas.microsoft.com/office/powerpoint/2010/main" val="27231681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2" y="6353178"/>
            <a:ext cx="2841625" cy="365125"/>
          </a:xfrm>
        </p:spPr>
        <p:txBody>
          <a:bodyPr/>
          <a:lstStyle/>
          <a:p>
            <a:fld id="{B9CF2066-C172-C043-9656-E2597F9B5BE6}" type="slidenum">
              <a:rPr lang="en-US" smtClean="0"/>
              <a:pPr/>
              <a:t>27</a:t>
            </a:fld>
            <a:endParaRPr lang="en-US" dirty="0"/>
          </a:p>
        </p:txBody>
      </p:sp>
    </p:spTree>
    <p:extLst>
      <p:ext uri="{BB962C8B-B14F-4D97-AF65-F5344CB8AC3E}">
        <p14:creationId xmlns:p14="http://schemas.microsoft.com/office/powerpoint/2010/main" val="4508869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2800" dirty="0">
                <a:latin typeface="Helvetica Neue Light"/>
                <a:cs typeface="Helvetica Neue Light"/>
              </a:rPr>
              <a:t>Business Drivers</a:t>
            </a:r>
          </a:p>
        </p:txBody>
      </p:sp>
      <p:grpSp>
        <p:nvGrpSpPr>
          <p:cNvPr id="17" name="Group 16"/>
          <p:cNvGrpSpPr/>
          <p:nvPr/>
        </p:nvGrpSpPr>
        <p:grpSpPr>
          <a:xfrm>
            <a:off x="3029843" y="1122018"/>
            <a:ext cx="6022501" cy="5095412"/>
            <a:chOff x="1403211" y="1422428"/>
            <a:chExt cx="6418635" cy="5130772"/>
          </a:xfrm>
        </p:grpSpPr>
        <p:grpSp>
          <p:nvGrpSpPr>
            <p:cNvPr id="18" name="Group 17"/>
            <p:cNvGrpSpPr/>
            <p:nvPr/>
          </p:nvGrpSpPr>
          <p:grpSpPr>
            <a:xfrm>
              <a:off x="1403211" y="1422428"/>
              <a:ext cx="6418635" cy="5130772"/>
              <a:chOff x="1403211" y="1422428"/>
              <a:chExt cx="6418635" cy="5130772"/>
            </a:xfrm>
          </p:grpSpPr>
          <p:grpSp>
            <p:nvGrpSpPr>
              <p:cNvPr id="20" name="Group 19"/>
              <p:cNvGrpSpPr>
                <a:grpSpLocks noChangeAspect="1"/>
              </p:cNvGrpSpPr>
              <p:nvPr/>
            </p:nvGrpSpPr>
            <p:grpSpPr>
              <a:xfrm>
                <a:off x="1403211" y="1422428"/>
                <a:ext cx="6418635" cy="5130772"/>
                <a:chOff x="1637310" y="934281"/>
                <a:chExt cx="5998727" cy="4795114"/>
              </a:xfrm>
            </p:grpSpPr>
            <p:grpSp>
              <p:nvGrpSpPr>
                <p:cNvPr id="22" name="Group 21"/>
                <p:cNvGrpSpPr>
                  <a:grpSpLocks noChangeAspect="1"/>
                </p:cNvGrpSpPr>
                <p:nvPr/>
              </p:nvGrpSpPr>
              <p:grpSpPr>
                <a:xfrm>
                  <a:off x="1637310" y="934281"/>
                  <a:ext cx="5998727" cy="4795114"/>
                  <a:chOff x="1175825" y="1065670"/>
                  <a:chExt cx="6881043" cy="5500400"/>
                </a:xfrm>
              </p:grpSpPr>
              <p:sp>
                <p:nvSpPr>
                  <p:cNvPr id="24" name="Rectangle 23"/>
                  <p:cNvSpPr>
                    <a:spLocks/>
                  </p:cNvSpPr>
                  <p:nvPr/>
                </p:nvSpPr>
                <p:spPr bwMode="auto">
                  <a:xfrm>
                    <a:off x="1206669" y="2981139"/>
                    <a:ext cx="1107230" cy="39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Store </a:t>
                    </a:r>
                    <a:r>
                      <a:rPr lang="en-US" sz="1500" dirty="0" err="1">
                        <a:solidFill>
                          <a:srgbClr val="494949"/>
                        </a:solidFill>
                        <a:latin typeface="Helvetica Neue Light"/>
                        <a:ea typeface="MS PGothic" pitchFamily="34" charset="-128"/>
                        <a:cs typeface="Helvetica Neue Light"/>
                        <a:sym typeface="Helvetica" charset="0"/>
                      </a:rPr>
                      <a:t>PoS</a:t>
                    </a:r>
                    <a:endParaRPr lang="en-US" sz="1500" dirty="0">
                      <a:solidFill>
                        <a:srgbClr val="494949"/>
                      </a:solidFill>
                      <a:latin typeface="Helvetica Neue Light"/>
                      <a:ea typeface="MS PGothic" pitchFamily="34" charset="-128"/>
                      <a:cs typeface="Helvetica Neue Light"/>
                      <a:sym typeface="Helvetica" charset="0"/>
                    </a:endParaRPr>
                  </a:p>
                </p:txBody>
              </p:sp>
              <p:sp>
                <p:nvSpPr>
                  <p:cNvPr id="25" name="Rectangle 24"/>
                  <p:cNvSpPr>
                    <a:spLocks/>
                  </p:cNvSpPr>
                  <p:nvPr/>
                </p:nvSpPr>
                <p:spPr bwMode="auto">
                  <a:xfrm>
                    <a:off x="1175825" y="4144209"/>
                    <a:ext cx="1087457" cy="5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Partner integration</a:t>
                    </a:r>
                  </a:p>
                </p:txBody>
              </p:sp>
              <p:sp>
                <p:nvSpPr>
                  <p:cNvPr id="26" name="Rectangle 25"/>
                  <p:cNvSpPr>
                    <a:spLocks/>
                  </p:cNvSpPr>
                  <p:nvPr/>
                </p:nvSpPr>
                <p:spPr bwMode="auto">
                  <a:xfrm>
                    <a:off x="2003518" y="1715374"/>
                    <a:ext cx="1320163" cy="47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Tablets</a:t>
                    </a:r>
                  </a:p>
                </p:txBody>
              </p:sp>
              <p:sp>
                <p:nvSpPr>
                  <p:cNvPr id="27" name="Rectangle 26"/>
                  <p:cNvSpPr>
                    <a:spLocks/>
                  </p:cNvSpPr>
                  <p:nvPr/>
                </p:nvSpPr>
                <p:spPr bwMode="auto">
                  <a:xfrm>
                    <a:off x="3647032" y="6170368"/>
                    <a:ext cx="1882713" cy="39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Gaming consoles</a:t>
                    </a:r>
                  </a:p>
                </p:txBody>
              </p:sp>
              <p:sp>
                <p:nvSpPr>
                  <p:cNvPr id="40" name="Rectangle 39"/>
                  <p:cNvSpPr>
                    <a:spLocks/>
                  </p:cNvSpPr>
                  <p:nvPr/>
                </p:nvSpPr>
                <p:spPr bwMode="auto">
                  <a:xfrm>
                    <a:off x="6093264" y="5205892"/>
                    <a:ext cx="1403584" cy="7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Connected fitting rooms</a:t>
                    </a:r>
                  </a:p>
                </p:txBody>
              </p:sp>
              <p:sp>
                <p:nvSpPr>
                  <p:cNvPr id="41" name="Rectangle 40"/>
                  <p:cNvSpPr>
                    <a:spLocks/>
                  </p:cNvSpPr>
                  <p:nvPr/>
                </p:nvSpPr>
                <p:spPr bwMode="auto">
                  <a:xfrm>
                    <a:off x="2186036" y="5391603"/>
                    <a:ext cx="901828" cy="47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Smart sensors</a:t>
                    </a:r>
                  </a:p>
                  <a:p>
                    <a:pPr algn="ctr"/>
                    <a:r>
                      <a:rPr lang="en-US" sz="1500" dirty="0" err="1">
                        <a:solidFill>
                          <a:srgbClr val="494949"/>
                        </a:solidFill>
                        <a:latin typeface="Helvetica Neue Light"/>
                        <a:ea typeface="MS PGothic" pitchFamily="34" charset="-128"/>
                        <a:cs typeface="Helvetica Neue Light"/>
                        <a:sym typeface="Helvetica" charset="0"/>
                      </a:rPr>
                      <a:t>IoT</a:t>
                    </a:r>
                    <a:endParaRPr lang="en-US" sz="1500" dirty="0">
                      <a:solidFill>
                        <a:srgbClr val="494949"/>
                      </a:solidFill>
                      <a:latin typeface="Helvetica Neue Light"/>
                      <a:ea typeface="MS PGothic" pitchFamily="34" charset="-128"/>
                      <a:cs typeface="Helvetica Neue Light"/>
                      <a:sym typeface="Helvetica" charset="0"/>
                    </a:endParaRPr>
                  </a:p>
                </p:txBody>
              </p:sp>
              <p:sp>
                <p:nvSpPr>
                  <p:cNvPr id="42" name="Rectangle 41"/>
                  <p:cNvSpPr>
                    <a:spLocks/>
                  </p:cNvSpPr>
                  <p:nvPr/>
                </p:nvSpPr>
                <p:spPr bwMode="auto">
                  <a:xfrm>
                    <a:off x="6092297" y="1593996"/>
                    <a:ext cx="757011" cy="7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Smart phones</a:t>
                    </a:r>
                  </a:p>
                </p:txBody>
              </p:sp>
              <p:sp>
                <p:nvSpPr>
                  <p:cNvPr id="43" name="Rectangle 42"/>
                  <p:cNvSpPr>
                    <a:spLocks/>
                  </p:cNvSpPr>
                  <p:nvPr/>
                </p:nvSpPr>
                <p:spPr bwMode="auto">
                  <a:xfrm>
                    <a:off x="6830737" y="4336929"/>
                    <a:ext cx="1226131" cy="47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Connected cars</a:t>
                    </a:r>
                  </a:p>
                </p:txBody>
              </p:sp>
              <p:sp>
                <p:nvSpPr>
                  <p:cNvPr id="44" name="Rectangle 43"/>
                  <p:cNvSpPr>
                    <a:spLocks/>
                  </p:cNvSpPr>
                  <p:nvPr/>
                </p:nvSpPr>
                <p:spPr bwMode="auto">
                  <a:xfrm>
                    <a:off x="3834876" y="1065670"/>
                    <a:ext cx="1452179" cy="47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Web</a:t>
                    </a:r>
                  </a:p>
                </p:txBody>
              </p:sp>
              <p:sp>
                <p:nvSpPr>
                  <p:cNvPr id="45" name="Rectangle 44"/>
                  <p:cNvSpPr>
                    <a:spLocks/>
                  </p:cNvSpPr>
                  <p:nvPr/>
                </p:nvSpPr>
                <p:spPr bwMode="auto">
                  <a:xfrm>
                    <a:off x="6808921" y="2738725"/>
                    <a:ext cx="757011" cy="7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500" dirty="0">
                        <a:solidFill>
                          <a:srgbClr val="494949"/>
                        </a:solidFill>
                        <a:latin typeface="Helvetica Neue Light"/>
                        <a:ea typeface="MS PGothic" pitchFamily="34" charset="-128"/>
                        <a:cs typeface="Helvetica Neue Light"/>
                        <a:sym typeface="Helvetica" charset="0"/>
                      </a:rPr>
                      <a:t>Kiosks</a:t>
                    </a:r>
                  </a:p>
                </p:txBody>
              </p:sp>
              <p:cxnSp>
                <p:nvCxnSpPr>
                  <p:cNvPr id="46" name="Straight Connector 45"/>
                  <p:cNvCxnSpPr/>
                  <p:nvPr/>
                </p:nvCxnSpPr>
                <p:spPr>
                  <a:xfrm flipH="1">
                    <a:off x="3668354" y="2590229"/>
                    <a:ext cx="1858311" cy="2600436"/>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58" idx="0"/>
                  </p:cNvCxnSpPr>
                  <p:nvPr/>
                </p:nvCxnSpPr>
                <p:spPr>
                  <a:xfrm>
                    <a:off x="4574281" y="2264479"/>
                    <a:ext cx="0" cy="3210840"/>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3044734" y="3356989"/>
                    <a:ext cx="3014983" cy="1062542"/>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3044734" y="3346946"/>
                    <a:ext cx="3065401" cy="1041225"/>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668354" y="2527186"/>
                    <a:ext cx="1873988" cy="2710519"/>
                  </a:xfrm>
                  <a:prstGeom prst="line">
                    <a:avLst/>
                  </a:prstGeom>
                  <a:ln w="762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3656528" y="2924132"/>
                    <a:ext cx="1873214" cy="1899021"/>
                    <a:chOff x="8723947" y="2036701"/>
                    <a:chExt cx="2845464" cy="2883913"/>
                  </a:xfrm>
                </p:grpSpPr>
                <p:sp>
                  <p:nvSpPr>
                    <p:cNvPr id="71" name="Oval 70"/>
                    <p:cNvSpPr/>
                    <p:nvPr/>
                  </p:nvSpPr>
                  <p:spPr>
                    <a:xfrm>
                      <a:off x="9183426" y="2505339"/>
                      <a:ext cx="1949973" cy="194997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tx1"/>
                          </a:solidFill>
                          <a:latin typeface="Helvetica Neue Light"/>
                          <a:cs typeface="Helvetica Neue Light"/>
                        </a:rPr>
                        <a:t>Digital assets</a:t>
                      </a:r>
                    </a:p>
                  </p:txBody>
                </p:sp>
                <p:grpSp>
                  <p:nvGrpSpPr>
                    <p:cNvPr id="72" name="Group 71"/>
                    <p:cNvGrpSpPr/>
                    <p:nvPr/>
                  </p:nvGrpSpPr>
                  <p:grpSpPr>
                    <a:xfrm>
                      <a:off x="8723947" y="2036701"/>
                      <a:ext cx="2845464" cy="2883913"/>
                      <a:chOff x="3671110" y="2789982"/>
                      <a:chExt cx="2845464" cy="2883913"/>
                    </a:xfrm>
                    <a:solidFill>
                      <a:schemeClr val="bg1">
                        <a:lumMod val="65000"/>
                      </a:schemeClr>
                    </a:solidFill>
                  </p:grpSpPr>
                  <p:sp>
                    <p:nvSpPr>
                      <p:cNvPr id="73" name="Donut 72"/>
                      <p:cNvSpPr/>
                      <p:nvPr/>
                    </p:nvSpPr>
                    <p:spPr>
                      <a:xfrm>
                        <a:off x="3671110" y="2828433"/>
                        <a:ext cx="2845464" cy="2845462"/>
                      </a:xfrm>
                      <a:prstGeom prst="donut">
                        <a:avLst>
                          <a:gd name="adj" fmla="val 1732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schemeClr val="tx1"/>
                          </a:solidFill>
                        </a:endParaRPr>
                      </a:p>
                    </p:txBody>
                  </p:sp>
                  <p:sp>
                    <p:nvSpPr>
                      <p:cNvPr id="74" name="TextBox 73"/>
                      <p:cNvSpPr txBox="1"/>
                      <p:nvPr/>
                    </p:nvSpPr>
                    <p:spPr>
                      <a:xfrm>
                        <a:off x="4649422" y="2789982"/>
                        <a:ext cx="815263" cy="529775"/>
                      </a:xfrm>
                      <a:prstGeom prst="rect">
                        <a:avLst/>
                      </a:prstGeom>
                      <a:noFill/>
                    </p:spPr>
                    <p:txBody>
                      <a:bodyPr wrap="none" rtlCol="0">
                        <a:spAutoFit/>
                      </a:bodyPr>
                      <a:lstStyle/>
                      <a:p>
                        <a:r>
                          <a:rPr lang="en-US" sz="1500" dirty="0">
                            <a:solidFill>
                              <a:srgbClr val="FFFFFF"/>
                            </a:solidFill>
                            <a:latin typeface="Helvetica Neue Light"/>
                            <a:cs typeface="Helvetica Neue Light"/>
                          </a:rPr>
                          <a:t>API</a:t>
                        </a:r>
                      </a:p>
                    </p:txBody>
                  </p:sp>
                  <p:sp>
                    <p:nvSpPr>
                      <p:cNvPr id="75" name="TextBox 74"/>
                      <p:cNvSpPr txBox="1"/>
                      <p:nvPr/>
                    </p:nvSpPr>
                    <p:spPr>
                      <a:xfrm>
                        <a:off x="4619511" y="5127346"/>
                        <a:ext cx="815263" cy="529775"/>
                      </a:xfrm>
                      <a:prstGeom prst="rect">
                        <a:avLst/>
                      </a:prstGeom>
                      <a:noFill/>
                    </p:spPr>
                    <p:txBody>
                      <a:bodyPr wrap="none" rtlCol="0">
                        <a:spAutoFit/>
                      </a:bodyPr>
                      <a:lstStyle/>
                      <a:p>
                        <a:r>
                          <a:rPr lang="en-US" sz="1500" dirty="0">
                            <a:solidFill>
                              <a:srgbClr val="FFFFFF"/>
                            </a:solidFill>
                            <a:latin typeface="Helvetica Neue Light"/>
                            <a:cs typeface="Helvetica Neue Light"/>
                          </a:rPr>
                          <a:t>API</a:t>
                        </a:r>
                      </a:p>
                    </p:txBody>
                  </p:sp>
                </p:grpSp>
              </p:grpSp>
              <p:sp>
                <p:nvSpPr>
                  <p:cNvPr id="52" name="Oval 51"/>
                  <p:cNvSpPr/>
                  <p:nvPr/>
                </p:nvSpPr>
                <p:spPr>
                  <a:xfrm>
                    <a:off x="3004841" y="1912613"/>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53" name="Oval 52"/>
                  <p:cNvSpPr/>
                  <p:nvPr/>
                </p:nvSpPr>
                <p:spPr>
                  <a:xfrm>
                    <a:off x="5341740" y="189565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pic>
                <p:nvPicPr>
                  <p:cNvPr id="54" name="Picture 53"/>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5588933" y="2034709"/>
                    <a:ext cx="252129" cy="492477"/>
                  </a:xfrm>
                  <a:prstGeom prst="rect">
                    <a:avLst/>
                  </a:prstGeom>
                </p:spPr>
              </p:pic>
              <p:sp>
                <p:nvSpPr>
                  <p:cNvPr id="55" name="Oval 54"/>
                  <p:cNvSpPr/>
                  <p:nvPr/>
                </p:nvSpPr>
                <p:spPr>
                  <a:xfrm>
                    <a:off x="2303313" y="288880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56" name="Oval 55"/>
                  <p:cNvSpPr/>
                  <p:nvPr/>
                </p:nvSpPr>
                <p:spPr>
                  <a:xfrm>
                    <a:off x="2294176" y="4146594"/>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57" name="Oval 56"/>
                  <p:cNvSpPr/>
                  <p:nvPr/>
                </p:nvSpPr>
                <p:spPr>
                  <a:xfrm>
                    <a:off x="3051190" y="5129098"/>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58" name="Oval 57"/>
                  <p:cNvSpPr/>
                  <p:nvPr/>
                </p:nvSpPr>
                <p:spPr>
                  <a:xfrm>
                    <a:off x="4203570" y="547531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59" name="Oval 58"/>
                  <p:cNvSpPr/>
                  <p:nvPr/>
                </p:nvSpPr>
                <p:spPr>
                  <a:xfrm>
                    <a:off x="6059717" y="2907782"/>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pic>
                <p:nvPicPr>
                  <p:cNvPr id="60" name="Picture 5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6324011" y="3015932"/>
                    <a:ext cx="228420" cy="540760"/>
                  </a:xfrm>
                  <a:prstGeom prst="rect">
                    <a:avLst/>
                  </a:prstGeom>
                </p:spPr>
              </p:pic>
              <p:sp>
                <p:nvSpPr>
                  <p:cNvPr id="61" name="Oval 60"/>
                  <p:cNvSpPr/>
                  <p:nvPr/>
                </p:nvSpPr>
                <p:spPr>
                  <a:xfrm>
                    <a:off x="5368572" y="519089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sp>
                <p:nvSpPr>
                  <p:cNvPr id="62" name="Oval 61"/>
                  <p:cNvSpPr/>
                  <p:nvPr/>
                </p:nvSpPr>
                <p:spPr>
                  <a:xfrm>
                    <a:off x="6094683" y="4171179"/>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pic>
                <p:nvPicPr>
                  <p:cNvPr id="63" name="Picture 6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09769" y="4341131"/>
                    <a:ext cx="518335" cy="412881"/>
                  </a:xfrm>
                  <a:prstGeom prst="rect">
                    <a:avLst/>
                  </a:prstGeom>
                </p:spPr>
              </p:pic>
              <p:sp>
                <p:nvSpPr>
                  <p:cNvPr id="64" name="TextBox 63"/>
                  <p:cNvSpPr txBox="1"/>
                  <p:nvPr/>
                </p:nvSpPr>
                <p:spPr>
                  <a:xfrm rot="16200000">
                    <a:off x="3578980" y="3657155"/>
                    <a:ext cx="487145" cy="358689"/>
                  </a:xfrm>
                  <a:prstGeom prst="rect">
                    <a:avLst/>
                  </a:prstGeom>
                  <a:noFill/>
                </p:spPr>
                <p:txBody>
                  <a:bodyPr wrap="none" lIns="82299" tIns="41150" rIns="82299" bIns="41150" rtlCol="0">
                    <a:spAutoFit/>
                  </a:bodyPr>
                  <a:lstStyle/>
                  <a:p>
                    <a:r>
                      <a:rPr lang="en-US" sz="1500" dirty="0">
                        <a:solidFill>
                          <a:srgbClr val="FFFFFF"/>
                        </a:solidFill>
                        <a:latin typeface="Helvetica Neue Light"/>
                        <a:cs typeface="Helvetica Neue Light"/>
                      </a:rPr>
                      <a:t>API</a:t>
                    </a:r>
                  </a:p>
                </p:txBody>
              </p:sp>
              <p:sp>
                <p:nvSpPr>
                  <p:cNvPr id="65" name="TextBox 64"/>
                  <p:cNvSpPr txBox="1"/>
                  <p:nvPr/>
                </p:nvSpPr>
                <p:spPr>
                  <a:xfrm rot="5400000">
                    <a:off x="5123899" y="3672608"/>
                    <a:ext cx="487145" cy="358689"/>
                  </a:xfrm>
                  <a:prstGeom prst="rect">
                    <a:avLst/>
                  </a:prstGeom>
                  <a:noFill/>
                </p:spPr>
                <p:txBody>
                  <a:bodyPr wrap="none" lIns="82299" tIns="41150" rIns="82299" bIns="41150" rtlCol="0">
                    <a:spAutoFit/>
                  </a:bodyPr>
                  <a:lstStyle/>
                  <a:p>
                    <a:r>
                      <a:rPr lang="en-US" sz="1500" dirty="0">
                        <a:solidFill>
                          <a:srgbClr val="FFFFFF"/>
                        </a:solidFill>
                        <a:latin typeface="Helvetica Neue Light"/>
                        <a:cs typeface="Helvetica Neue Light"/>
                      </a:rPr>
                      <a:t>API</a:t>
                    </a:r>
                  </a:p>
                </p:txBody>
              </p:sp>
              <p:pic>
                <p:nvPicPr>
                  <p:cNvPr id="66" name="Picture 6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286458" y="5621651"/>
                    <a:ext cx="577368" cy="399136"/>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14643" y="4263242"/>
                    <a:ext cx="500486" cy="508319"/>
                  </a:xfrm>
                  <a:prstGeom prst="rect">
                    <a:avLst/>
                  </a:prstGeom>
                </p:spPr>
              </p:pic>
              <p:pic>
                <p:nvPicPr>
                  <p:cNvPr id="68" name="Picture 6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205610" y="2062610"/>
                    <a:ext cx="339883" cy="441621"/>
                  </a:xfrm>
                  <a:prstGeom prst="rect">
                    <a:avLst/>
                  </a:prstGeom>
                </p:spPr>
              </p:pic>
              <p:sp>
                <p:nvSpPr>
                  <p:cNvPr id="69" name="Oval 68"/>
                  <p:cNvSpPr/>
                  <p:nvPr/>
                </p:nvSpPr>
                <p:spPr>
                  <a:xfrm>
                    <a:off x="4196168" y="1522865"/>
                    <a:ext cx="741421" cy="741614"/>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a:solidFill>
                        <a:schemeClr val="tx1"/>
                      </a:solidFill>
                    </a:endParaRPr>
                  </a:p>
                </p:txBody>
              </p:sp>
              <p:pic>
                <p:nvPicPr>
                  <p:cNvPr id="70" name="Picture 6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57499" y="1719936"/>
                    <a:ext cx="618758" cy="347472"/>
                  </a:xfrm>
                  <a:prstGeom prst="rect">
                    <a:avLst/>
                  </a:prstGeom>
                </p:spPr>
              </p:pic>
            </p:grpSp>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17282" y="2595040"/>
                  <a:ext cx="422672" cy="467287"/>
                </a:xfrm>
                <a:prstGeom prst="rect">
                  <a:avLst/>
                </a:prstGeom>
              </p:spPr>
            </p:pic>
          </p:grpSp>
          <p:pic>
            <p:nvPicPr>
              <p:cNvPr id="21" name="Picture 20"/>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254566" y="5317927"/>
                <a:ext cx="487568" cy="481508"/>
              </a:xfrm>
              <a:prstGeom prst="rect">
                <a:avLst/>
              </a:prstGeom>
            </p:spPr>
          </p:pic>
        </p:grpSp>
        <p:pic>
          <p:nvPicPr>
            <p:cNvPr id="19" name="Picture 1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46334" y="5384489"/>
              <a:ext cx="427341" cy="463680"/>
            </a:xfrm>
            <a:prstGeom prst="rect">
              <a:avLst/>
            </a:prstGeom>
          </p:spPr>
        </p:pic>
      </p:grpSp>
    </p:spTree>
    <p:extLst>
      <p:ext uri="{BB962C8B-B14F-4D97-AF65-F5344CB8AC3E}">
        <p14:creationId xmlns:p14="http://schemas.microsoft.com/office/powerpoint/2010/main" val="10989728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560"/>
          <p:cNvGrpSpPr/>
          <p:nvPr/>
        </p:nvGrpSpPr>
        <p:grpSpPr>
          <a:xfrm>
            <a:off x="682" y="4627852"/>
            <a:ext cx="1484849" cy="1487949"/>
            <a:chOff x="0" y="0"/>
            <a:chExt cx="3601085" cy="3601085"/>
          </a:xfrm>
        </p:grpSpPr>
        <p:sp>
          <p:nvSpPr>
            <p:cNvPr id="187" name="Shape 552"/>
            <p:cNvSpPr/>
            <p:nvPr/>
          </p:nvSpPr>
          <p:spPr>
            <a:xfrm>
              <a:off x="0" y="0"/>
              <a:ext cx="3601086" cy="36010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defTabSz="913729">
                <a:defRPr sz="3200" spc="0">
                  <a:solidFill>
                    <a:srgbClr val="FFFFFF"/>
                  </a:solidFill>
                </a:defRPr>
              </a:pPr>
              <a:endParaRPr sz="4300">
                <a:solidFill>
                  <a:srgbClr val="FFFFFF"/>
                </a:solidFill>
                <a:latin typeface="Helvetica Neue"/>
              </a:endParaRPr>
            </a:p>
          </p:txBody>
        </p:sp>
        <p:grpSp>
          <p:nvGrpSpPr>
            <p:cNvPr id="188" name="Group 559"/>
            <p:cNvGrpSpPr/>
            <p:nvPr/>
          </p:nvGrpSpPr>
          <p:grpSpPr>
            <a:xfrm flipH="1">
              <a:off x="543735" y="651976"/>
              <a:ext cx="2188543" cy="2141636"/>
              <a:chOff x="0" y="0"/>
              <a:chExt cx="2188541" cy="2141635"/>
            </a:xfrm>
          </p:grpSpPr>
          <p:sp>
            <p:nvSpPr>
              <p:cNvPr id="189" name="Shape 553"/>
              <p:cNvSpPr/>
              <p:nvPr/>
            </p:nvSpPr>
            <p:spPr>
              <a:xfrm>
                <a:off x="1606512" y="911804"/>
                <a:ext cx="582030" cy="414177"/>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0" name="Shape 554"/>
              <p:cNvSpPr/>
              <p:nvPr/>
            </p:nvSpPr>
            <p:spPr>
              <a:xfrm>
                <a:off x="1194029" y="911804"/>
                <a:ext cx="707504" cy="1162658"/>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1" name="Shape 555"/>
              <p:cNvSpPr/>
              <p:nvPr/>
            </p:nvSpPr>
            <p:spPr>
              <a:xfrm>
                <a:off x="325644" y="0"/>
                <a:ext cx="484569" cy="499932"/>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2" name="Shape 556"/>
              <p:cNvSpPr/>
              <p:nvPr/>
            </p:nvSpPr>
            <p:spPr>
              <a:xfrm>
                <a:off x="325644" y="217096"/>
                <a:ext cx="1341439" cy="327107"/>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3" name="Shape 557"/>
              <p:cNvSpPr/>
              <p:nvPr/>
            </p:nvSpPr>
            <p:spPr>
              <a:xfrm>
                <a:off x="173677" y="1628222"/>
                <a:ext cx="481874" cy="513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94" name="Shape 558"/>
              <p:cNvSpPr/>
              <p:nvPr/>
            </p:nvSpPr>
            <p:spPr>
              <a:xfrm>
                <a:off x="-1" y="868385"/>
                <a:ext cx="641567" cy="1208856"/>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19050" cap="flat" cmpd="sng">
                <a:solidFill>
                  <a:srgbClr val="A6AAA9"/>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89" name="Shape 310"/>
          <p:cNvSpPr/>
          <p:nvPr/>
        </p:nvSpPr>
        <p:spPr>
          <a:xfrm>
            <a:off x="15265419" y="10303196"/>
            <a:ext cx="6675145" cy="254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4500"/>
              </a:spcBef>
              <a:defRPr sz="2500" spc="-75">
                <a:latin typeface="Helvetica Neue"/>
                <a:ea typeface="Helvetica Neue"/>
                <a:cs typeface="Helvetica Neue"/>
                <a:sym typeface="Helvetica Neue"/>
              </a:defRPr>
            </a:lvl1pPr>
          </a:lstStyle>
          <a:p>
            <a:pPr defTabSz="913729">
              <a:defRPr sz="1800" spc="0">
                <a:solidFill>
                  <a:srgbClr val="000000"/>
                </a:solidFill>
              </a:defRPr>
            </a:pPr>
            <a:r>
              <a:rPr sz="2400" spc="0">
                <a:solidFill>
                  <a:srgbClr val="2E2E2E"/>
                </a:solidFill>
              </a:rPr>
              <a:t>Analytics</a:t>
            </a:r>
          </a:p>
        </p:txBody>
      </p:sp>
      <p:grpSp>
        <p:nvGrpSpPr>
          <p:cNvPr id="201" name="Group 200"/>
          <p:cNvGrpSpPr/>
          <p:nvPr/>
        </p:nvGrpSpPr>
        <p:grpSpPr>
          <a:xfrm>
            <a:off x="1440715" y="4148547"/>
            <a:ext cx="10020612" cy="2335280"/>
            <a:chOff x="1081663" y="3111409"/>
            <a:chExt cx="7523296" cy="1751460"/>
          </a:xfrm>
        </p:grpSpPr>
        <p:grpSp>
          <p:nvGrpSpPr>
            <p:cNvPr id="20" name="Group 536"/>
            <p:cNvGrpSpPr/>
            <p:nvPr/>
          </p:nvGrpSpPr>
          <p:grpSpPr>
            <a:xfrm>
              <a:off x="1081663" y="3459420"/>
              <a:ext cx="7523296" cy="1033975"/>
              <a:chOff x="0" y="0"/>
              <a:chExt cx="15875000" cy="2179528"/>
            </a:xfrm>
          </p:grpSpPr>
          <p:sp>
            <p:nvSpPr>
              <p:cNvPr id="21" name="Shape 529"/>
              <p:cNvSpPr/>
              <p:nvPr/>
            </p:nvSpPr>
            <p:spPr>
              <a:xfrm>
                <a:off x="0" y="0"/>
                <a:ext cx="15875000" cy="2179529"/>
              </a:xfrm>
              <a:prstGeom prst="rect">
                <a:avLst/>
              </a:prstGeom>
              <a:solidFill>
                <a:srgbClr val="F0F0F1"/>
              </a:solidFill>
              <a:ln w="12700" cap="flat">
                <a:noFill/>
                <a:miter lim="400000"/>
              </a:ln>
              <a:effectLst/>
            </p:spPr>
            <p:txBody>
              <a:bodyPr wrap="square" lIns="0" tIns="0" rIns="0" bIns="0" numCol="1" anchor="ctr">
                <a:noAutofit/>
              </a:bodyPr>
              <a:lstStyle/>
              <a:p>
                <a:pPr algn="ctr" defTabSz="913729">
                  <a:defRPr sz="3200" spc="0">
                    <a:solidFill>
                      <a:srgbClr val="FFFFFF"/>
                    </a:solidFill>
                  </a:defRPr>
                </a:pPr>
                <a:endParaRPr sz="4300">
                  <a:solidFill>
                    <a:srgbClr val="FFFFFF"/>
                  </a:solidFill>
                  <a:latin typeface="Helvetica Neue"/>
                </a:endParaRPr>
              </a:p>
            </p:txBody>
          </p:sp>
          <p:pic>
            <p:nvPicPr>
              <p:cNvPr id="22" name="pasted-image.pdf"/>
              <p:cNvPicPr/>
              <p:nvPr/>
            </p:nvPicPr>
            <p:blipFill>
              <a:blip r:embed="rId3">
                <a:extLst/>
              </a:blip>
              <a:stretch>
                <a:fillRect/>
              </a:stretch>
            </p:blipFill>
            <p:spPr>
              <a:xfrm>
                <a:off x="1059003" y="816812"/>
                <a:ext cx="986443" cy="986443"/>
              </a:xfrm>
              <a:prstGeom prst="rect">
                <a:avLst/>
              </a:prstGeom>
              <a:ln w="12700" cap="flat">
                <a:noFill/>
                <a:miter lim="400000"/>
              </a:ln>
              <a:effectLst/>
            </p:spPr>
          </p:pic>
          <p:pic>
            <p:nvPicPr>
              <p:cNvPr id="23" name="pasted-image.pdf"/>
              <p:cNvPicPr/>
              <p:nvPr/>
            </p:nvPicPr>
            <p:blipFill>
              <a:blip r:embed="rId4">
                <a:extLst/>
              </a:blip>
              <a:stretch>
                <a:fillRect/>
              </a:stretch>
            </p:blipFill>
            <p:spPr>
              <a:xfrm>
                <a:off x="3847322" y="739093"/>
                <a:ext cx="1141881" cy="1141881"/>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6794441" y="801727"/>
                <a:ext cx="1079247" cy="1079247"/>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9999367" y="832683"/>
                <a:ext cx="1544637" cy="823807"/>
              </a:xfrm>
              <a:prstGeom prst="rect">
                <a:avLst/>
              </a:prstGeom>
              <a:ln w="12700" cap="flat">
                <a:noFill/>
                <a:miter lim="400000"/>
              </a:ln>
              <a:effectLst/>
            </p:spPr>
          </p:pic>
          <p:pic>
            <p:nvPicPr>
              <p:cNvPr id="26" name="pasted-image.pdf"/>
              <p:cNvPicPr/>
              <p:nvPr/>
            </p:nvPicPr>
            <p:blipFill>
              <a:blip r:embed="rId7">
                <a:extLst/>
              </a:blip>
              <a:stretch>
                <a:fillRect/>
              </a:stretch>
            </p:blipFill>
            <p:spPr>
              <a:xfrm>
                <a:off x="13665730" y="898131"/>
                <a:ext cx="1261238" cy="742488"/>
              </a:xfrm>
              <a:prstGeom prst="rect">
                <a:avLst/>
              </a:prstGeom>
              <a:ln w="12700" cap="flat">
                <a:noFill/>
                <a:miter lim="400000"/>
              </a:ln>
              <a:effectLst/>
            </p:spPr>
          </p:pic>
          <p:pic>
            <p:nvPicPr>
              <p:cNvPr id="27" name="pasted-image.pdf"/>
              <p:cNvPicPr/>
              <p:nvPr/>
            </p:nvPicPr>
            <p:blipFill>
              <a:blip r:embed="rId8">
                <a:extLst/>
              </a:blip>
              <a:stretch>
                <a:fillRect/>
              </a:stretch>
            </p:blipFill>
            <p:spPr>
              <a:xfrm>
                <a:off x="13719568" y="1088961"/>
                <a:ext cx="1051802" cy="375642"/>
              </a:xfrm>
              <a:prstGeom prst="rect">
                <a:avLst/>
              </a:prstGeom>
              <a:ln w="12700" cap="flat">
                <a:noFill/>
                <a:miter lim="400000"/>
              </a:ln>
              <a:effectLst/>
            </p:spPr>
          </p:pic>
        </p:grpSp>
        <p:sp>
          <p:nvSpPr>
            <p:cNvPr id="28" name="Shape 546"/>
            <p:cNvSpPr/>
            <p:nvPr/>
          </p:nvSpPr>
          <p:spPr>
            <a:xfrm>
              <a:off x="5031062" y="3478322"/>
              <a:ext cx="2385345" cy="288485"/>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sz="1900">
                  <a:solidFill>
                    <a:srgbClr val="2E2E2E"/>
                  </a:solidFill>
                  <a:latin typeface="Helvetica Neue Light"/>
                  <a:cs typeface="Helvetica Neue Light"/>
                </a:rPr>
                <a:t>Data Warehouse</a:t>
              </a:r>
            </a:p>
          </p:txBody>
        </p:sp>
        <p:sp>
          <p:nvSpPr>
            <p:cNvPr id="29" name="Shape 547"/>
            <p:cNvSpPr/>
            <p:nvPr/>
          </p:nvSpPr>
          <p:spPr>
            <a:xfrm>
              <a:off x="1298870" y="3501743"/>
              <a:ext cx="1049336" cy="288485"/>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sz="1900" dirty="0">
                  <a:solidFill>
                    <a:srgbClr val="2E2E2E"/>
                  </a:solidFill>
                  <a:latin typeface="Helvetica Neue Light"/>
                  <a:cs typeface="Helvetica Neue Light"/>
                </a:rPr>
                <a:t>CRM</a:t>
              </a:r>
            </a:p>
          </p:txBody>
        </p:sp>
        <p:sp>
          <p:nvSpPr>
            <p:cNvPr id="30" name="Shape 548"/>
            <p:cNvSpPr/>
            <p:nvPr/>
          </p:nvSpPr>
          <p:spPr>
            <a:xfrm>
              <a:off x="2805954" y="3493479"/>
              <a:ext cx="751644" cy="288485"/>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sz="1900">
                  <a:solidFill>
                    <a:srgbClr val="2E2E2E"/>
                  </a:solidFill>
                  <a:latin typeface="Helvetica Neue Light"/>
                  <a:cs typeface="Helvetica Neue Light"/>
                </a:rPr>
                <a:t>ERP</a:t>
              </a:r>
            </a:p>
          </p:txBody>
        </p:sp>
        <p:sp>
          <p:nvSpPr>
            <p:cNvPr id="31" name="Shape 549"/>
            <p:cNvSpPr/>
            <p:nvPr/>
          </p:nvSpPr>
          <p:spPr>
            <a:xfrm>
              <a:off x="3934927" y="3493479"/>
              <a:ext cx="1261283" cy="288485"/>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sz="1900" dirty="0">
                  <a:solidFill>
                    <a:srgbClr val="2E2E2E"/>
                  </a:solidFill>
                  <a:latin typeface="Helvetica Neue Light"/>
                  <a:cs typeface="Helvetica Neue Light"/>
                </a:rPr>
                <a:t>Database</a:t>
              </a:r>
            </a:p>
          </p:txBody>
        </p:sp>
        <p:sp>
          <p:nvSpPr>
            <p:cNvPr id="32" name="Shape 550"/>
            <p:cNvSpPr/>
            <p:nvPr/>
          </p:nvSpPr>
          <p:spPr>
            <a:xfrm>
              <a:off x="7338417" y="3488038"/>
              <a:ext cx="1049336" cy="288485"/>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sz="1900">
                  <a:solidFill>
                    <a:srgbClr val="2E2E2E"/>
                  </a:solidFill>
                  <a:latin typeface="Helvetica Neue Light"/>
                  <a:cs typeface="Helvetica Neue Light"/>
                </a:rPr>
                <a:t>Data Lake</a:t>
              </a:r>
            </a:p>
          </p:txBody>
        </p:sp>
        <p:sp>
          <p:nvSpPr>
            <p:cNvPr id="33" name="Shape 551"/>
            <p:cNvSpPr/>
            <p:nvPr/>
          </p:nvSpPr>
          <p:spPr>
            <a:xfrm>
              <a:off x="1081663" y="3111409"/>
              <a:ext cx="7523296" cy="352934"/>
            </a:xfrm>
            <a:prstGeom prst="rect">
              <a:avLst/>
            </a:prstGeom>
            <a:solidFill>
              <a:srgbClr val="A6AAA9"/>
            </a:solidFill>
            <a:ln w="12700">
              <a:miter lim="400000"/>
            </a:ln>
            <a:extLst>
              <a:ext uri="{C572A759-6A51-4108-AA02-DFA0A04FC94B}">
                <ma14:wrappingTextBoxFlag xmlns:ma14="http://schemas.microsoft.com/office/mac/drawingml/2011/main" val="1"/>
              </a:ext>
            </a:extLst>
          </p:spPr>
          <p:txBody>
            <a:bodyPr lIns="0" tIns="0" rIns="0" bIns="0" anchor="ctr"/>
            <a:lstStyle>
              <a:lvl1pPr algn="ctr">
                <a:spcBef>
                  <a:spcPts val="0"/>
                </a:spcBef>
                <a:defRPr sz="3200" spc="0">
                  <a:solidFill>
                    <a:srgbClr val="FFFFFF"/>
                  </a:solidFill>
                </a:defRPr>
              </a:lvl1pPr>
            </a:lstStyle>
            <a:p>
              <a:pPr defTabSz="913729">
                <a:defRPr sz="1800">
                  <a:solidFill>
                    <a:srgbClr val="000000"/>
                  </a:solidFill>
                </a:defRPr>
              </a:pPr>
              <a:r>
                <a:rPr sz="1900">
                  <a:solidFill>
                    <a:srgbClr val="000000"/>
                  </a:solidFill>
                  <a:latin typeface="Helvetica Neue Light"/>
                  <a:cs typeface="Helvetica Neue Light"/>
                </a:rPr>
                <a:t>ESB / Integration</a:t>
              </a:r>
            </a:p>
          </p:txBody>
        </p:sp>
        <p:sp>
          <p:nvSpPr>
            <p:cNvPr id="34" name="Shape 564"/>
            <p:cNvSpPr/>
            <p:nvPr/>
          </p:nvSpPr>
          <p:spPr>
            <a:xfrm>
              <a:off x="3134831" y="4596170"/>
              <a:ext cx="3303887" cy="266699"/>
            </a:xfrm>
            <a:prstGeom prst="rect">
              <a:avLst/>
            </a:prstGeom>
            <a:ln w="12700">
              <a:miter lim="400000"/>
            </a:ln>
            <a:extLst>
              <a:ext uri="{C572A759-6A51-4108-AA02-DFA0A04FC94B}">
                <ma14:wrappingTextBoxFlag xmlns:ma14="http://schemas.microsoft.com/office/mac/drawingml/2011/main" val="1"/>
              </a:ext>
            </a:extLst>
          </p:spPr>
          <p:txBody>
            <a:bodyPr lIns="25380" tIns="25380" rIns="25380" bIns="25380" anchor="ctr">
              <a:spAutoFit/>
            </a:bodyPr>
            <a:lstStyle>
              <a:lvl1pPr algn="ctr">
                <a:defRPr sz="3400" b="1" spc="-102">
                  <a:solidFill>
                    <a:srgbClr val="686868"/>
                  </a:solidFill>
                  <a:latin typeface="Helvetica"/>
                  <a:ea typeface="Helvetica"/>
                  <a:cs typeface="Helvetica"/>
                  <a:sym typeface="Helvetica"/>
                </a:defRPr>
              </a:lvl1pPr>
            </a:lstStyle>
            <a:p>
              <a:pPr defTabSz="913729">
                <a:defRPr sz="1800" b="0" spc="0">
                  <a:solidFill>
                    <a:srgbClr val="000000"/>
                  </a:solidFill>
                </a:defRPr>
              </a:pPr>
              <a:r>
                <a:rPr sz="1900" b="0" spc="-68" dirty="0">
                  <a:solidFill>
                    <a:srgbClr val="000000"/>
                  </a:solidFill>
                  <a:latin typeface="Helvetica Neue Light"/>
                  <a:cs typeface="Helvetica Neue Light"/>
                </a:rPr>
                <a:t>System of Record</a:t>
              </a:r>
            </a:p>
          </p:txBody>
        </p:sp>
      </p:grpSp>
      <p:grpSp>
        <p:nvGrpSpPr>
          <p:cNvPr id="174" name="Group 173"/>
          <p:cNvGrpSpPr/>
          <p:nvPr/>
        </p:nvGrpSpPr>
        <p:grpSpPr>
          <a:xfrm>
            <a:off x="2026845" y="1175314"/>
            <a:ext cx="8822328" cy="629500"/>
            <a:chOff x="1521719" y="881484"/>
            <a:chExt cx="6623646" cy="472125"/>
          </a:xfrm>
        </p:grpSpPr>
        <p:grpSp>
          <p:nvGrpSpPr>
            <p:cNvPr id="35" name="Group 1474"/>
            <p:cNvGrpSpPr/>
            <p:nvPr/>
          </p:nvGrpSpPr>
          <p:grpSpPr>
            <a:xfrm>
              <a:off x="6956356" y="882716"/>
              <a:ext cx="360073" cy="469660"/>
              <a:chOff x="0" y="0"/>
              <a:chExt cx="834159" cy="1088033"/>
            </a:xfrm>
          </p:grpSpPr>
          <p:sp>
            <p:nvSpPr>
              <p:cNvPr id="36"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7"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8"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9"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40"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41"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42"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43"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44"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2E2E2E"/>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grpSp>
        <p:grpSp>
          <p:nvGrpSpPr>
            <p:cNvPr id="45" name="Group 1493"/>
            <p:cNvGrpSpPr/>
            <p:nvPr/>
          </p:nvGrpSpPr>
          <p:grpSpPr>
            <a:xfrm>
              <a:off x="3045334" y="891130"/>
              <a:ext cx="164612" cy="452834"/>
              <a:chOff x="0" y="0"/>
              <a:chExt cx="490517" cy="1349387"/>
            </a:xfrm>
          </p:grpSpPr>
          <p:sp>
            <p:nvSpPr>
              <p:cNvPr id="46"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47"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48"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49"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0"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1"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2"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3"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4"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5"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6"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7"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8"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59"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0"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1"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2"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3"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solidFill>
                <a:srgbClr val="1F9B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64" name="Group 1497"/>
            <p:cNvGrpSpPr/>
            <p:nvPr/>
          </p:nvGrpSpPr>
          <p:grpSpPr>
            <a:xfrm>
              <a:off x="5131388" y="1035003"/>
              <a:ext cx="449705" cy="165088"/>
              <a:chOff x="0" y="0"/>
              <a:chExt cx="1252698" cy="459873"/>
            </a:xfrm>
          </p:grpSpPr>
          <p:sp>
            <p:nvSpPr>
              <p:cNvPr id="65"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solidFill>
                <a:srgbClr val="00D7D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6"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solidFill>
                <a:srgbClr val="00D7D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67"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solidFill>
                <a:srgbClr val="00D7D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68" name="Group 1501"/>
            <p:cNvGrpSpPr/>
            <p:nvPr/>
          </p:nvGrpSpPr>
          <p:grpSpPr>
            <a:xfrm>
              <a:off x="3609629" y="945536"/>
              <a:ext cx="343426" cy="344022"/>
              <a:chOff x="0" y="0"/>
              <a:chExt cx="956644" cy="958304"/>
            </a:xfrm>
          </p:grpSpPr>
          <p:sp>
            <p:nvSpPr>
              <p:cNvPr id="69"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F4300"/>
              </a:solid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sp>
            <p:nvSpPr>
              <p:cNvPr id="70"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solidFill>
                <a:srgbClr val="FF4300"/>
              </a:solid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sp>
            <p:nvSpPr>
              <p:cNvPr id="71"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solidFill>
                <a:srgbClr val="FF4300"/>
              </a:solid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grpSp>
        <p:grpSp>
          <p:nvGrpSpPr>
            <p:cNvPr id="72" name="Group 1506"/>
            <p:cNvGrpSpPr/>
            <p:nvPr/>
          </p:nvGrpSpPr>
          <p:grpSpPr>
            <a:xfrm>
              <a:off x="1521719" y="881484"/>
              <a:ext cx="472127" cy="472125"/>
              <a:chOff x="0" y="0"/>
              <a:chExt cx="1088033" cy="1088033"/>
            </a:xfrm>
          </p:grpSpPr>
          <p:sp>
            <p:nvSpPr>
              <p:cNvPr id="73"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1B97D1"/>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74"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solidFill>
                <a:srgbClr val="1B97D1"/>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75"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solidFill>
                <a:srgbClr val="1B97D1"/>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76"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1B97D1"/>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77" name="Group 1510"/>
            <p:cNvGrpSpPr/>
            <p:nvPr/>
          </p:nvGrpSpPr>
          <p:grpSpPr>
            <a:xfrm>
              <a:off x="4408624" y="929121"/>
              <a:ext cx="319275" cy="376852"/>
              <a:chOff x="0" y="0"/>
              <a:chExt cx="742078" cy="875907"/>
            </a:xfrm>
          </p:grpSpPr>
          <p:sp>
            <p:nvSpPr>
              <p:cNvPr id="78"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79"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solidFill>
                <a:srgbClr val="51A7F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80"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solidFill>
                <a:srgbClr val="51A7F9"/>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sp>
          <p:nvSpPr>
            <p:cNvPr id="81"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solidFill>
              <a:srgbClr val="9F67B2"/>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nvGrpSpPr>
            <p:cNvPr id="82" name="Group 1233"/>
            <p:cNvGrpSpPr/>
            <p:nvPr/>
          </p:nvGrpSpPr>
          <p:grpSpPr>
            <a:xfrm>
              <a:off x="6039959" y="929385"/>
              <a:ext cx="470404" cy="376321"/>
              <a:chOff x="0" y="0"/>
              <a:chExt cx="1110177" cy="888137"/>
            </a:xfrm>
          </p:grpSpPr>
          <p:sp>
            <p:nvSpPr>
              <p:cNvPr id="83"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solidFill>
                <a:srgbClr val="A041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84"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solidFill>
                <a:srgbClr val="A04150"/>
              </a:solid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sp>
          <p:nvSpPr>
            <p:cNvPr id="85"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solidFill>
              <a:srgbClr val="4C7082"/>
            </a:solid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defTabSz="913729"/>
              <a:endParaRPr lang="en-US" b="1" spc="-96">
                <a:solidFill>
                  <a:srgbClr val="FFFFFF"/>
                </a:solidFill>
                <a:latin typeface="Helvetica"/>
                <a:ea typeface="Helvetica"/>
                <a:cs typeface="Helvetica"/>
              </a:endParaRPr>
            </a:p>
          </p:txBody>
        </p:sp>
      </p:grpSp>
      <p:grpSp>
        <p:nvGrpSpPr>
          <p:cNvPr id="176" name="Group 175"/>
          <p:cNvGrpSpPr/>
          <p:nvPr/>
        </p:nvGrpSpPr>
        <p:grpSpPr>
          <a:xfrm>
            <a:off x="1838595" y="3024314"/>
            <a:ext cx="9253772" cy="1036215"/>
            <a:chOff x="1380384" y="2268235"/>
            <a:chExt cx="6947566" cy="777161"/>
          </a:xfrm>
        </p:grpSpPr>
        <p:sp>
          <p:nvSpPr>
            <p:cNvPr id="6" name="Shape 283"/>
            <p:cNvSpPr/>
            <p:nvPr/>
          </p:nvSpPr>
          <p:spPr>
            <a:xfrm>
              <a:off x="1836524" y="2268235"/>
              <a:ext cx="321391" cy="459129"/>
            </a:xfrm>
            <a:custGeom>
              <a:avLst/>
              <a:gdLst/>
              <a:ahLst/>
              <a:cxnLst>
                <a:cxn ang="0">
                  <a:pos x="wd2" y="hd2"/>
                </a:cxn>
                <a:cxn ang="5400000">
                  <a:pos x="wd2" y="hd2"/>
                </a:cxn>
                <a:cxn ang="10800000">
                  <a:pos x="wd2" y="hd2"/>
                </a:cxn>
                <a:cxn ang="16200000">
                  <a:pos x="wd2" y="hd2"/>
                </a:cxn>
              </a:cxnLst>
              <a:rect l="0" t="0" r="r" b="b"/>
              <a:pathLst>
                <a:path w="21600" h="21600" extrusionOk="0">
                  <a:moveTo>
                    <a:pt x="17486" y="8640"/>
                  </a:moveTo>
                  <a:lnTo>
                    <a:pt x="4114" y="8640"/>
                  </a:lnTo>
                  <a:lnTo>
                    <a:pt x="4114" y="5760"/>
                  </a:lnTo>
                  <a:cubicBezTo>
                    <a:pt x="4114" y="3326"/>
                    <a:pt x="6801" y="720"/>
                    <a:pt x="10800" y="720"/>
                  </a:cubicBezTo>
                  <a:cubicBezTo>
                    <a:pt x="14799" y="720"/>
                    <a:pt x="17486" y="3326"/>
                    <a:pt x="17486" y="5760"/>
                  </a:cubicBezTo>
                  <a:cubicBezTo>
                    <a:pt x="17486" y="5760"/>
                    <a:pt x="17486" y="8640"/>
                    <a:pt x="17486" y="8640"/>
                  </a:cubicBezTo>
                  <a:close/>
                  <a:moveTo>
                    <a:pt x="11314" y="14300"/>
                  </a:moveTo>
                  <a:lnTo>
                    <a:pt x="11314" y="16764"/>
                  </a:lnTo>
                  <a:cubicBezTo>
                    <a:pt x="11314" y="16963"/>
                    <a:pt x="11084" y="17124"/>
                    <a:pt x="10800" y="17124"/>
                  </a:cubicBezTo>
                  <a:cubicBezTo>
                    <a:pt x="10516" y="17124"/>
                    <a:pt x="10286" y="16963"/>
                    <a:pt x="10286" y="16764"/>
                  </a:cubicBezTo>
                  <a:lnTo>
                    <a:pt x="10286" y="14300"/>
                  </a:lnTo>
                  <a:cubicBezTo>
                    <a:pt x="9980" y="14175"/>
                    <a:pt x="9771" y="13945"/>
                    <a:pt x="9771" y="13680"/>
                  </a:cubicBezTo>
                  <a:cubicBezTo>
                    <a:pt x="9771" y="13283"/>
                    <a:pt x="10233" y="12960"/>
                    <a:pt x="10800" y="12960"/>
                  </a:cubicBezTo>
                  <a:cubicBezTo>
                    <a:pt x="11367" y="12960"/>
                    <a:pt x="11829" y="13283"/>
                    <a:pt x="11829" y="13680"/>
                  </a:cubicBezTo>
                  <a:cubicBezTo>
                    <a:pt x="11829" y="13945"/>
                    <a:pt x="11620" y="14175"/>
                    <a:pt x="11314" y="14300"/>
                  </a:cubicBezTo>
                  <a:close/>
                  <a:moveTo>
                    <a:pt x="18514" y="8640"/>
                  </a:moveTo>
                  <a:lnTo>
                    <a:pt x="18514" y="5760"/>
                  </a:lnTo>
                  <a:cubicBezTo>
                    <a:pt x="18514" y="2978"/>
                    <a:pt x="15415" y="0"/>
                    <a:pt x="10800" y="0"/>
                  </a:cubicBezTo>
                  <a:cubicBezTo>
                    <a:pt x="6185" y="0"/>
                    <a:pt x="3086" y="2978"/>
                    <a:pt x="3086" y="5760"/>
                  </a:cubicBezTo>
                  <a:lnTo>
                    <a:pt x="3086" y="8640"/>
                  </a:lnTo>
                  <a:lnTo>
                    <a:pt x="0" y="8640"/>
                  </a:lnTo>
                  <a:lnTo>
                    <a:pt x="0" y="21600"/>
                  </a:lnTo>
                  <a:lnTo>
                    <a:pt x="21600" y="21600"/>
                  </a:lnTo>
                  <a:lnTo>
                    <a:pt x="21600" y="8640"/>
                  </a:lnTo>
                  <a:cubicBezTo>
                    <a:pt x="21600" y="8640"/>
                    <a:pt x="18514" y="8640"/>
                    <a:pt x="18514" y="8640"/>
                  </a:cubicBezTo>
                  <a:close/>
                </a:path>
              </a:pathLst>
            </a:custGeom>
            <a:solidFill>
              <a:srgbClr val="FC2A07"/>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grpSp>
          <p:nvGrpSpPr>
            <p:cNvPr id="7" name="Group 294"/>
            <p:cNvGrpSpPr/>
            <p:nvPr/>
          </p:nvGrpSpPr>
          <p:grpSpPr>
            <a:xfrm>
              <a:off x="5419756" y="2333942"/>
              <a:ext cx="406850" cy="420879"/>
              <a:chOff x="0" y="0"/>
              <a:chExt cx="1002329" cy="1036890"/>
            </a:xfrm>
            <a:solidFill>
              <a:srgbClr val="FC2A07"/>
            </a:solidFill>
          </p:grpSpPr>
          <p:sp>
            <p:nvSpPr>
              <p:cNvPr id="8" name="Shape 287"/>
              <p:cNvSpPr/>
              <p:nvPr/>
            </p:nvSpPr>
            <p:spPr>
              <a:xfrm>
                <a:off x="276504" y="0"/>
                <a:ext cx="449320" cy="1036891"/>
              </a:xfrm>
              <a:custGeom>
                <a:avLst/>
                <a:gdLst/>
                <a:ahLst/>
                <a:cxnLst>
                  <a:cxn ang="0">
                    <a:pos x="wd2" y="hd2"/>
                  </a:cxn>
                  <a:cxn ang="5400000">
                    <a:pos x="wd2" y="hd2"/>
                  </a:cxn>
                  <a:cxn ang="10800000">
                    <a:pos x="wd2" y="hd2"/>
                  </a:cxn>
                  <a:cxn ang="16200000">
                    <a:pos x="wd2" y="hd2"/>
                  </a:cxn>
                </a:cxnLst>
                <a:rect l="0" t="0" r="r" b="b"/>
                <a:pathLst>
                  <a:path w="21600" h="21600" extrusionOk="0">
                    <a:moveTo>
                      <a:pt x="10800" y="7200"/>
                    </a:moveTo>
                    <a:cubicBezTo>
                      <a:pt x="7594" y="7200"/>
                      <a:pt x="4985" y="6070"/>
                      <a:pt x="4985" y="4680"/>
                    </a:cubicBezTo>
                    <a:cubicBezTo>
                      <a:pt x="4985" y="3290"/>
                      <a:pt x="7594" y="2160"/>
                      <a:pt x="10800" y="2160"/>
                    </a:cubicBezTo>
                    <a:cubicBezTo>
                      <a:pt x="14006" y="2160"/>
                      <a:pt x="16615" y="3290"/>
                      <a:pt x="16615" y="4680"/>
                    </a:cubicBezTo>
                    <a:cubicBezTo>
                      <a:pt x="16615" y="6070"/>
                      <a:pt x="14006" y="7200"/>
                      <a:pt x="10800" y="7200"/>
                    </a:cubicBezTo>
                    <a:close/>
                    <a:moveTo>
                      <a:pt x="10800" y="12960"/>
                    </a:moveTo>
                    <a:cubicBezTo>
                      <a:pt x="7594" y="12960"/>
                      <a:pt x="4985" y="11830"/>
                      <a:pt x="4985" y="10440"/>
                    </a:cubicBezTo>
                    <a:cubicBezTo>
                      <a:pt x="4985" y="9050"/>
                      <a:pt x="7594" y="7920"/>
                      <a:pt x="10800" y="7920"/>
                    </a:cubicBezTo>
                    <a:cubicBezTo>
                      <a:pt x="14006" y="7920"/>
                      <a:pt x="16615" y="9050"/>
                      <a:pt x="16615" y="10440"/>
                    </a:cubicBezTo>
                    <a:cubicBezTo>
                      <a:pt x="16615" y="11830"/>
                      <a:pt x="14006" y="12960"/>
                      <a:pt x="10800" y="12960"/>
                    </a:cubicBezTo>
                    <a:close/>
                    <a:moveTo>
                      <a:pt x="10800" y="18720"/>
                    </a:moveTo>
                    <a:cubicBezTo>
                      <a:pt x="7594" y="18720"/>
                      <a:pt x="4985" y="17590"/>
                      <a:pt x="4985" y="16200"/>
                    </a:cubicBezTo>
                    <a:cubicBezTo>
                      <a:pt x="4985" y="14810"/>
                      <a:pt x="7594" y="13680"/>
                      <a:pt x="10800" y="13680"/>
                    </a:cubicBezTo>
                    <a:cubicBezTo>
                      <a:pt x="14006" y="13680"/>
                      <a:pt x="16615" y="14810"/>
                      <a:pt x="16615" y="16200"/>
                    </a:cubicBezTo>
                    <a:cubicBezTo>
                      <a:pt x="16615" y="17590"/>
                      <a:pt x="14006" y="18720"/>
                      <a:pt x="10800" y="18720"/>
                    </a:cubicBezTo>
                    <a:close/>
                    <a:moveTo>
                      <a:pt x="16615" y="1"/>
                    </a:moveTo>
                    <a:lnTo>
                      <a:pt x="4985" y="0"/>
                    </a:lnTo>
                    <a:cubicBezTo>
                      <a:pt x="865" y="0"/>
                      <a:pt x="0" y="979"/>
                      <a:pt x="0" y="1800"/>
                    </a:cubicBezTo>
                    <a:lnTo>
                      <a:pt x="0" y="19440"/>
                    </a:lnTo>
                    <a:cubicBezTo>
                      <a:pt x="0" y="20712"/>
                      <a:pt x="2050" y="21600"/>
                      <a:pt x="4985" y="21600"/>
                    </a:cubicBezTo>
                    <a:lnTo>
                      <a:pt x="16615" y="21600"/>
                    </a:lnTo>
                    <a:cubicBezTo>
                      <a:pt x="19550" y="21600"/>
                      <a:pt x="21600" y="20712"/>
                      <a:pt x="21600" y="19440"/>
                    </a:cubicBezTo>
                    <a:lnTo>
                      <a:pt x="21600" y="2160"/>
                    </a:lnTo>
                    <a:cubicBezTo>
                      <a:pt x="21600" y="889"/>
                      <a:pt x="19551" y="1"/>
                      <a:pt x="16615" y="1"/>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9" name="Shape 288"/>
              <p:cNvSpPr/>
              <p:nvPr/>
            </p:nvSpPr>
            <p:spPr>
              <a:xfrm>
                <a:off x="-1" y="103689"/>
                <a:ext cx="241946" cy="241942"/>
              </a:xfrm>
              <a:custGeom>
                <a:avLst/>
                <a:gdLst/>
                <a:ahLst/>
                <a:cxnLst>
                  <a:cxn ang="0">
                    <a:pos x="wd2" y="hd2"/>
                  </a:cxn>
                  <a:cxn ang="5400000">
                    <a:pos x="wd2" y="hd2"/>
                  </a:cxn>
                  <a:cxn ang="10800000">
                    <a:pos x="wd2" y="hd2"/>
                  </a:cxn>
                  <a:cxn ang="16200000">
                    <a:pos x="wd2" y="hd2"/>
                  </a:cxn>
                </a:cxnLst>
                <a:rect l="0" t="0" r="r" b="b"/>
                <a:pathLst>
                  <a:path w="21479" h="21600" extrusionOk="0">
                    <a:moveTo>
                      <a:pt x="19945" y="0"/>
                    </a:moveTo>
                    <a:lnTo>
                      <a:pt x="1535" y="0"/>
                    </a:lnTo>
                    <a:cubicBezTo>
                      <a:pt x="914" y="0"/>
                      <a:pt x="354" y="376"/>
                      <a:pt x="117" y="952"/>
                    </a:cubicBezTo>
                    <a:cubicBezTo>
                      <a:pt x="-121" y="1529"/>
                      <a:pt x="11" y="2192"/>
                      <a:pt x="450" y="2634"/>
                    </a:cubicBezTo>
                    <a:lnTo>
                      <a:pt x="18860" y="21148"/>
                    </a:lnTo>
                    <a:cubicBezTo>
                      <a:pt x="19154" y="21443"/>
                      <a:pt x="19546" y="21600"/>
                      <a:pt x="19945" y="21600"/>
                    </a:cubicBezTo>
                    <a:cubicBezTo>
                      <a:pt x="20142" y="21600"/>
                      <a:pt x="20342" y="21562"/>
                      <a:pt x="20532" y="21482"/>
                    </a:cubicBezTo>
                    <a:cubicBezTo>
                      <a:pt x="21106" y="21244"/>
                      <a:pt x="21479" y="20681"/>
                      <a:pt x="21479" y="20057"/>
                    </a:cubicBezTo>
                    <a:lnTo>
                      <a:pt x="21479" y="1543"/>
                    </a:lnTo>
                    <a:cubicBezTo>
                      <a:pt x="21479" y="691"/>
                      <a:pt x="20793" y="0"/>
                      <a:pt x="19945"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0" name="Shape 289"/>
              <p:cNvSpPr/>
              <p:nvPr/>
            </p:nvSpPr>
            <p:spPr>
              <a:xfrm>
                <a:off x="-1" y="380193"/>
                <a:ext cx="241946" cy="241942"/>
              </a:xfrm>
              <a:custGeom>
                <a:avLst/>
                <a:gdLst/>
                <a:ahLst/>
                <a:cxnLst>
                  <a:cxn ang="0">
                    <a:pos x="wd2" y="hd2"/>
                  </a:cxn>
                  <a:cxn ang="5400000">
                    <a:pos x="wd2" y="hd2"/>
                  </a:cxn>
                  <a:cxn ang="10800000">
                    <a:pos x="wd2" y="hd2"/>
                  </a:cxn>
                  <a:cxn ang="16200000">
                    <a:pos x="wd2" y="hd2"/>
                  </a:cxn>
                </a:cxnLst>
                <a:rect l="0" t="0" r="r" b="b"/>
                <a:pathLst>
                  <a:path w="21479" h="21600" extrusionOk="0">
                    <a:moveTo>
                      <a:pt x="19945" y="0"/>
                    </a:moveTo>
                    <a:lnTo>
                      <a:pt x="1535" y="0"/>
                    </a:lnTo>
                    <a:cubicBezTo>
                      <a:pt x="914" y="0"/>
                      <a:pt x="354" y="376"/>
                      <a:pt x="117" y="952"/>
                    </a:cubicBezTo>
                    <a:cubicBezTo>
                      <a:pt x="-121" y="1529"/>
                      <a:pt x="11" y="2192"/>
                      <a:pt x="450" y="2634"/>
                    </a:cubicBezTo>
                    <a:lnTo>
                      <a:pt x="18860" y="21148"/>
                    </a:lnTo>
                    <a:cubicBezTo>
                      <a:pt x="19154" y="21443"/>
                      <a:pt x="19546" y="21600"/>
                      <a:pt x="19945" y="21600"/>
                    </a:cubicBezTo>
                    <a:cubicBezTo>
                      <a:pt x="20142" y="21600"/>
                      <a:pt x="20342" y="21562"/>
                      <a:pt x="20532" y="21482"/>
                    </a:cubicBezTo>
                    <a:cubicBezTo>
                      <a:pt x="21106" y="21244"/>
                      <a:pt x="21479" y="20681"/>
                      <a:pt x="21479" y="20057"/>
                    </a:cubicBezTo>
                    <a:lnTo>
                      <a:pt x="21479" y="1543"/>
                    </a:lnTo>
                    <a:cubicBezTo>
                      <a:pt x="21479" y="691"/>
                      <a:pt x="20793" y="0"/>
                      <a:pt x="19945"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1" name="Shape 290"/>
              <p:cNvSpPr/>
              <p:nvPr/>
            </p:nvSpPr>
            <p:spPr>
              <a:xfrm>
                <a:off x="-1" y="656697"/>
                <a:ext cx="241946" cy="241942"/>
              </a:xfrm>
              <a:custGeom>
                <a:avLst/>
                <a:gdLst/>
                <a:ahLst/>
                <a:cxnLst>
                  <a:cxn ang="0">
                    <a:pos x="wd2" y="hd2"/>
                  </a:cxn>
                  <a:cxn ang="5400000">
                    <a:pos x="wd2" y="hd2"/>
                  </a:cxn>
                  <a:cxn ang="10800000">
                    <a:pos x="wd2" y="hd2"/>
                  </a:cxn>
                  <a:cxn ang="16200000">
                    <a:pos x="wd2" y="hd2"/>
                  </a:cxn>
                </a:cxnLst>
                <a:rect l="0" t="0" r="r" b="b"/>
                <a:pathLst>
                  <a:path w="21479" h="21600" extrusionOk="0">
                    <a:moveTo>
                      <a:pt x="19945" y="0"/>
                    </a:moveTo>
                    <a:lnTo>
                      <a:pt x="1535" y="0"/>
                    </a:lnTo>
                    <a:cubicBezTo>
                      <a:pt x="914" y="0"/>
                      <a:pt x="354" y="376"/>
                      <a:pt x="117" y="952"/>
                    </a:cubicBezTo>
                    <a:cubicBezTo>
                      <a:pt x="-121" y="1529"/>
                      <a:pt x="11" y="2192"/>
                      <a:pt x="450" y="2634"/>
                    </a:cubicBezTo>
                    <a:lnTo>
                      <a:pt x="18860" y="21148"/>
                    </a:lnTo>
                    <a:cubicBezTo>
                      <a:pt x="19154" y="21443"/>
                      <a:pt x="19546" y="21600"/>
                      <a:pt x="19945" y="21600"/>
                    </a:cubicBezTo>
                    <a:cubicBezTo>
                      <a:pt x="20142" y="21600"/>
                      <a:pt x="20342" y="21562"/>
                      <a:pt x="20532" y="21482"/>
                    </a:cubicBezTo>
                    <a:cubicBezTo>
                      <a:pt x="21106" y="21244"/>
                      <a:pt x="21479" y="20681"/>
                      <a:pt x="21479" y="20057"/>
                    </a:cubicBezTo>
                    <a:lnTo>
                      <a:pt x="21479" y="1543"/>
                    </a:lnTo>
                    <a:cubicBezTo>
                      <a:pt x="21479" y="691"/>
                      <a:pt x="20793" y="0"/>
                      <a:pt x="19945"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2" name="Shape 291"/>
              <p:cNvSpPr/>
              <p:nvPr/>
            </p:nvSpPr>
            <p:spPr>
              <a:xfrm>
                <a:off x="760386" y="103689"/>
                <a:ext cx="241944" cy="241942"/>
              </a:xfrm>
              <a:custGeom>
                <a:avLst/>
                <a:gdLst/>
                <a:ahLst/>
                <a:cxnLst>
                  <a:cxn ang="0">
                    <a:pos x="wd2" y="hd2"/>
                  </a:cxn>
                  <a:cxn ang="5400000">
                    <a:pos x="wd2" y="hd2"/>
                  </a:cxn>
                  <a:cxn ang="10800000">
                    <a:pos x="wd2" y="hd2"/>
                  </a:cxn>
                  <a:cxn ang="16200000">
                    <a:pos x="wd2" y="hd2"/>
                  </a:cxn>
                </a:cxnLst>
                <a:rect l="0" t="0" r="r" b="b"/>
                <a:pathLst>
                  <a:path w="21479" h="21600" extrusionOk="0">
                    <a:moveTo>
                      <a:pt x="947" y="21482"/>
                    </a:moveTo>
                    <a:cubicBezTo>
                      <a:pt x="1137" y="21562"/>
                      <a:pt x="1336" y="21600"/>
                      <a:pt x="1534" y="21600"/>
                    </a:cubicBezTo>
                    <a:cubicBezTo>
                      <a:pt x="1933" y="21600"/>
                      <a:pt x="2325" y="21443"/>
                      <a:pt x="2619" y="21148"/>
                    </a:cubicBezTo>
                    <a:lnTo>
                      <a:pt x="21029" y="2634"/>
                    </a:lnTo>
                    <a:cubicBezTo>
                      <a:pt x="21468" y="2192"/>
                      <a:pt x="21600" y="1529"/>
                      <a:pt x="21362" y="952"/>
                    </a:cubicBezTo>
                    <a:cubicBezTo>
                      <a:pt x="21125" y="376"/>
                      <a:pt x="20565" y="0"/>
                      <a:pt x="19945" y="0"/>
                    </a:cubicBezTo>
                    <a:lnTo>
                      <a:pt x="1534" y="0"/>
                    </a:lnTo>
                    <a:cubicBezTo>
                      <a:pt x="686" y="0"/>
                      <a:pt x="0" y="691"/>
                      <a:pt x="0" y="1543"/>
                    </a:cubicBezTo>
                    <a:lnTo>
                      <a:pt x="0" y="20057"/>
                    </a:lnTo>
                    <a:cubicBezTo>
                      <a:pt x="0" y="20681"/>
                      <a:pt x="373" y="21244"/>
                      <a:pt x="947" y="21482"/>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3" name="Shape 292"/>
              <p:cNvSpPr/>
              <p:nvPr/>
            </p:nvSpPr>
            <p:spPr>
              <a:xfrm>
                <a:off x="760386" y="380193"/>
                <a:ext cx="241944" cy="241942"/>
              </a:xfrm>
              <a:custGeom>
                <a:avLst/>
                <a:gdLst/>
                <a:ahLst/>
                <a:cxnLst>
                  <a:cxn ang="0">
                    <a:pos x="wd2" y="hd2"/>
                  </a:cxn>
                  <a:cxn ang="5400000">
                    <a:pos x="wd2" y="hd2"/>
                  </a:cxn>
                  <a:cxn ang="10800000">
                    <a:pos x="wd2" y="hd2"/>
                  </a:cxn>
                  <a:cxn ang="16200000">
                    <a:pos x="wd2" y="hd2"/>
                  </a:cxn>
                </a:cxnLst>
                <a:rect l="0" t="0" r="r" b="b"/>
                <a:pathLst>
                  <a:path w="21479" h="21600" extrusionOk="0">
                    <a:moveTo>
                      <a:pt x="19945" y="0"/>
                    </a:moveTo>
                    <a:lnTo>
                      <a:pt x="1534" y="0"/>
                    </a:lnTo>
                    <a:cubicBezTo>
                      <a:pt x="686" y="0"/>
                      <a:pt x="0" y="691"/>
                      <a:pt x="0" y="1543"/>
                    </a:cubicBezTo>
                    <a:lnTo>
                      <a:pt x="0" y="20057"/>
                    </a:lnTo>
                    <a:cubicBezTo>
                      <a:pt x="0" y="20681"/>
                      <a:pt x="373" y="21244"/>
                      <a:pt x="947" y="21482"/>
                    </a:cubicBezTo>
                    <a:cubicBezTo>
                      <a:pt x="1137" y="21562"/>
                      <a:pt x="1336" y="21600"/>
                      <a:pt x="1534" y="21600"/>
                    </a:cubicBezTo>
                    <a:cubicBezTo>
                      <a:pt x="1933" y="21600"/>
                      <a:pt x="2325" y="21443"/>
                      <a:pt x="2619" y="21148"/>
                    </a:cubicBezTo>
                    <a:lnTo>
                      <a:pt x="21029" y="2634"/>
                    </a:lnTo>
                    <a:cubicBezTo>
                      <a:pt x="21468" y="2192"/>
                      <a:pt x="21600" y="1529"/>
                      <a:pt x="21362" y="952"/>
                    </a:cubicBezTo>
                    <a:cubicBezTo>
                      <a:pt x="21125" y="376"/>
                      <a:pt x="20565" y="0"/>
                      <a:pt x="19945"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4" name="Shape 293"/>
              <p:cNvSpPr/>
              <p:nvPr/>
            </p:nvSpPr>
            <p:spPr>
              <a:xfrm>
                <a:off x="760386" y="656697"/>
                <a:ext cx="241944" cy="241942"/>
              </a:xfrm>
              <a:custGeom>
                <a:avLst/>
                <a:gdLst/>
                <a:ahLst/>
                <a:cxnLst>
                  <a:cxn ang="0">
                    <a:pos x="wd2" y="hd2"/>
                  </a:cxn>
                  <a:cxn ang="5400000">
                    <a:pos x="wd2" y="hd2"/>
                  </a:cxn>
                  <a:cxn ang="10800000">
                    <a:pos x="wd2" y="hd2"/>
                  </a:cxn>
                  <a:cxn ang="16200000">
                    <a:pos x="wd2" y="hd2"/>
                  </a:cxn>
                </a:cxnLst>
                <a:rect l="0" t="0" r="r" b="b"/>
                <a:pathLst>
                  <a:path w="21479" h="21600" extrusionOk="0">
                    <a:moveTo>
                      <a:pt x="19945" y="0"/>
                    </a:moveTo>
                    <a:lnTo>
                      <a:pt x="1534" y="0"/>
                    </a:lnTo>
                    <a:cubicBezTo>
                      <a:pt x="686" y="0"/>
                      <a:pt x="0" y="691"/>
                      <a:pt x="0" y="1543"/>
                    </a:cubicBezTo>
                    <a:lnTo>
                      <a:pt x="0" y="20057"/>
                    </a:lnTo>
                    <a:cubicBezTo>
                      <a:pt x="0" y="20681"/>
                      <a:pt x="373" y="21244"/>
                      <a:pt x="947" y="21482"/>
                    </a:cubicBezTo>
                    <a:cubicBezTo>
                      <a:pt x="1137" y="21562"/>
                      <a:pt x="1336" y="21600"/>
                      <a:pt x="1534" y="21600"/>
                    </a:cubicBezTo>
                    <a:cubicBezTo>
                      <a:pt x="1933" y="21600"/>
                      <a:pt x="2325" y="21443"/>
                      <a:pt x="2619" y="21148"/>
                    </a:cubicBezTo>
                    <a:lnTo>
                      <a:pt x="21029" y="2634"/>
                    </a:lnTo>
                    <a:cubicBezTo>
                      <a:pt x="21468" y="2192"/>
                      <a:pt x="21600" y="1529"/>
                      <a:pt x="21362" y="952"/>
                    </a:cubicBezTo>
                    <a:cubicBezTo>
                      <a:pt x="21125" y="376"/>
                      <a:pt x="20565" y="0"/>
                      <a:pt x="19945"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grpSp>
        <p:sp>
          <p:nvSpPr>
            <p:cNvPr id="15" name="Shape 301"/>
            <p:cNvSpPr/>
            <p:nvPr/>
          </p:nvSpPr>
          <p:spPr>
            <a:xfrm>
              <a:off x="3604335" y="2367321"/>
              <a:ext cx="453193" cy="355001"/>
            </a:xfrm>
            <a:custGeom>
              <a:avLst/>
              <a:gdLst/>
              <a:ahLst/>
              <a:cxnLst>
                <a:cxn ang="0">
                  <a:pos x="wd2" y="hd2"/>
                </a:cxn>
                <a:cxn ang="5400000">
                  <a:pos x="wd2" y="hd2"/>
                </a:cxn>
                <a:cxn ang="10800000">
                  <a:pos x="wd2" y="hd2"/>
                </a:cxn>
                <a:cxn ang="16200000">
                  <a:pos x="wd2" y="hd2"/>
                </a:cxn>
              </a:cxnLst>
              <a:rect l="0" t="0" r="r" b="b"/>
              <a:pathLst>
                <a:path w="21600" h="21600" extrusionOk="0">
                  <a:moveTo>
                    <a:pt x="17280" y="14247"/>
                  </a:moveTo>
                  <a:cubicBezTo>
                    <a:pt x="17280" y="14501"/>
                    <a:pt x="17119" y="14706"/>
                    <a:pt x="16920" y="14706"/>
                  </a:cubicBezTo>
                  <a:lnTo>
                    <a:pt x="15840" y="14706"/>
                  </a:lnTo>
                  <a:lnTo>
                    <a:pt x="15840" y="16685"/>
                  </a:lnTo>
                  <a:cubicBezTo>
                    <a:pt x="15840" y="16939"/>
                    <a:pt x="15679" y="17144"/>
                    <a:pt x="15480" y="17144"/>
                  </a:cubicBezTo>
                  <a:cubicBezTo>
                    <a:pt x="15281" y="17144"/>
                    <a:pt x="15120" y="16939"/>
                    <a:pt x="15120" y="16685"/>
                  </a:cubicBezTo>
                  <a:lnTo>
                    <a:pt x="15120" y="14706"/>
                  </a:lnTo>
                  <a:lnTo>
                    <a:pt x="14040" y="14706"/>
                  </a:lnTo>
                  <a:cubicBezTo>
                    <a:pt x="13841" y="14706"/>
                    <a:pt x="13680" y="14501"/>
                    <a:pt x="13680" y="14247"/>
                  </a:cubicBezTo>
                  <a:lnTo>
                    <a:pt x="13680" y="12409"/>
                  </a:lnTo>
                  <a:cubicBezTo>
                    <a:pt x="13680" y="12155"/>
                    <a:pt x="13841" y="11949"/>
                    <a:pt x="14040" y="11949"/>
                  </a:cubicBezTo>
                  <a:lnTo>
                    <a:pt x="15120" y="11949"/>
                  </a:lnTo>
                  <a:lnTo>
                    <a:pt x="15120" y="3936"/>
                  </a:lnTo>
                  <a:cubicBezTo>
                    <a:pt x="15120" y="3682"/>
                    <a:pt x="15281" y="3477"/>
                    <a:pt x="15480" y="3477"/>
                  </a:cubicBezTo>
                  <a:cubicBezTo>
                    <a:pt x="15679" y="3477"/>
                    <a:pt x="15840" y="3682"/>
                    <a:pt x="15840" y="3936"/>
                  </a:cubicBezTo>
                  <a:lnTo>
                    <a:pt x="15840" y="11949"/>
                  </a:lnTo>
                  <a:lnTo>
                    <a:pt x="16920" y="11949"/>
                  </a:lnTo>
                  <a:cubicBezTo>
                    <a:pt x="17119" y="11949"/>
                    <a:pt x="17280" y="12155"/>
                    <a:pt x="17280" y="12409"/>
                  </a:cubicBezTo>
                  <a:cubicBezTo>
                    <a:pt x="17280" y="12409"/>
                    <a:pt x="17280" y="14247"/>
                    <a:pt x="17280" y="14247"/>
                  </a:cubicBezTo>
                  <a:close/>
                  <a:moveTo>
                    <a:pt x="12960" y="8732"/>
                  </a:moveTo>
                  <a:cubicBezTo>
                    <a:pt x="12960" y="8986"/>
                    <a:pt x="12799" y="9191"/>
                    <a:pt x="12600" y="9191"/>
                  </a:cubicBezTo>
                  <a:lnTo>
                    <a:pt x="11520" y="9191"/>
                  </a:lnTo>
                  <a:lnTo>
                    <a:pt x="11520" y="16685"/>
                  </a:lnTo>
                  <a:cubicBezTo>
                    <a:pt x="11520" y="16939"/>
                    <a:pt x="11359" y="17144"/>
                    <a:pt x="11160" y="17144"/>
                  </a:cubicBezTo>
                  <a:cubicBezTo>
                    <a:pt x="10961" y="17144"/>
                    <a:pt x="10800" y="16939"/>
                    <a:pt x="10800" y="16685"/>
                  </a:cubicBezTo>
                  <a:lnTo>
                    <a:pt x="10800" y="9191"/>
                  </a:lnTo>
                  <a:lnTo>
                    <a:pt x="9720" y="9191"/>
                  </a:lnTo>
                  <a:cubicBezTo>
                    <a:pt x="9521" y="9191"/>
                    <a:pt x="9360" y="8986"/>
                    <a:pt x="9360" y="8732"/>
                  </a:cubicBezTo>
                  <a:lnTo>
                    <a:pt x="9360" y="6894"/>
                  </a:lnTo>
                  <a:cubicBezTo>
                    <a:pt x="9360" y="6640"/>
                    <a:pt x="9521" y="6434"/>
                    <a:pt x="9720" y="6434"/>
                  </a:cubicBezTo>
                  <a:lnTo>
                    <a:pt x="10800" y="6434"/>
                  </a:lnTo>
                  <a:lnTo>
                    <a:pt x="10800" y="3936"/>
                  </a:lnTo>
                  <a:cubicBezTo>
                    <a:pt x="10800" y="3682"/>
                    <a:pt x="10961" y="3477"/>
                    <a:pt x="11160" y="3477"/>
                  </a:cubicBezTo>
                  <a:cubicBezTo>
                    <a:pt x="11359" y="3477"/>
                    <a:pt x="11520" y="3682"/>
                    <a:pt x="11520" y="3936"/>
                  </a:cubicBezTo>
                  <a:lnTo>
                    <a:pt x="11520" y="6434"/>
                  </a:lnTo>
                  <a:lnTo>
                    <a:pt x="12600" y="6434"/>
                  </a:lnTo>
                  <a:cubicBezTo>
                    <a:pt x="12799" y="6434"/>
                    <a:pt x="12960" y="6640"/>
                    <a:pt x="12960" y="6894"/>
                  </a:cubicBezTo>
                  <a:cubicBezTo>
                    <a:pt x="12960" y="6894"/>
                    <a:pt x="12960" y="8732"/>
                    <a:pt x="12960" y="8732"/>
                  </a:cubicBezTo>
                  <a:close/>
                  <a:moveTo>
                    <a:pt x="7920" y="12409"/>
                  </a:moveTo>
                  <a:cubicBezTo>
                    <a:pt x="7920" y="12663"/>
                    <a:pt x="7759" y="12868"/>
                    <a:pt x="7560" y="12868"/>
                  </a:cubicBezTo>
                  <a:lnTo>
                    <a:pt x="6480" y="12868"/>
                  </a:lnTo>
                  <a:lnTo>
                    <a:pt x="6480" y="16685"/>
                  </a:lnTo>
                  <a:cubicBezTo>
                    <a:pt x="6480" y="16939"/>
                    <a:pt x="6319" y="17144"/>
                    <a:pt x="6120" y="17144"/>
                  </a:cubicBezTo>
                  <a:cubicBezTo>
                    <a:pt x="5921" y="17144"/>
                    <a:pt x="5760" y="16939"/>
                    <a:pt x="5760" y="16685"/>
                  </a:cubicBezTo>
                  <a:lnTo>
                    <a:pt x="5760" y="12868"/>
                  </a:lnTo>
                  <a:lnTo>
                    <a:pt x="4680" y="12868"/>
                  </a:lnTo>
                  <a:cubicBezTo>
                    <a:pt x="4481" y="12868"/>
                    <a:pt x="4320" y="12663"/>
                    <a:pt x="4320" y="12409"/>
                  </a:cubicBezTo>
                  <a:lnTo>
                    <a:pt x="4320" y="10570"/>
                  </a:lnTo>
                  <a:cubicBezTo>
                    <a:pt x="4320" y="10316"/>
                    <a:pt x="4481" y="10111"/>
                    <a:pt x="4680" y="10111"/>
                  </a:cubicBezTo>
                  <a:lnTo>
                    <a:pt x="5760" y="10111"/>
                  </a:lnTo>
                  <a:lnTo>
                    <a:pt x="5760" y="3936"/>
                  </a:lnTo>
                  <a:cubicBezTo>
                    <a:pt x="5760" y="3682"/>
                    <a:pt x="5921" y="3477"/>
                    <a:pt x="6120" y="3477"/>
                  </a:cubicBezTo>
                  <a:cubicBezTo>
                    <a:pt x="6319" y="3477"/>
                    <a:pt x="6480" y="3682"/>
                    <a:pt x="6480" y="3936"/>
                  </a:cubicBezTo>
                  <a:lnTo>
                    <a:pt x="6480" y="10111"/>
                  </a:lnTo>
                  <a:lnTo>
                    <a:pt x="7560" y="10111"/>
                  </a:lnTo>
                  <a:cubicBezTo>
                    <a:pt x="7759" y="10111"/>
                    <a:pt x="7920" y="10316"/>
                    <a:pt x="7920" y="10570"/>
                  </a:cubicBezTo>
                  <a:cubicBezTo>
                    <a:pt x="7920" y="10570"/>
                    <a:pt x="7920" y="12409"/>
                    <a:pt x="7920" y="12409"/>
                  </a:cubicBezTo>
                  <a:close/>
                  <a:moveTo>
                    <a:pt x="21240" y="0"/>
                  </a:moveTo>
                  <a:lnTo>
                    <a:pt x="360" y="0"/>
                  </a:lnTo>
                  <a:cubicBezTo>
                    <a:pt x="161" y="0"/>
                    <a:pt x="0" y="206"/>
                    <a:pt x="0" y="460"/>
                  </a:cubicBezTo>
                  <a:lnTo>
                    <a:pt x="0" y="21140"/>
                  </a:lnTo>
                  <a:cubicBezTo>
                    <a:pt x="0" y="21394"/>
                    <a:pt x="161" y="21600"/>
                    <a:pt x="360" y="21600"/>
                  </a:cubicBezTo>
                  <a:lnTo>
                    <a:pt x="21240" y="21600"/>
                  </a:lnTo>
                  <a:cubicBezTo>
                    <a:pt x="21439" y="21600"/>
                    <a:pt x="21600" y="21394"/>
                    <a:pt x="21600" y="21140"/>
                  </a:cubicBezTo>
                  <a:lnTo>
                    <a:pt x="21600" y="460"/>
                  </a:lnTo>
                  <a:cubicBezTo>
                    <a:pt x="21600" y="206"/>
                    <a:pt x="21439" y="0"/>
                    <a:pt x="21240" y="0"/>
                  </a:cubicBezTo>
                  <a:close/>
                </a:path>
              </a:pathLst>
            </a:custGeom>
            <a:solidFill>
              <a:srgbClr val="FC2A07"/>
            </a:solid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grpSp>
          <p:nvGrpSpPr>
            <p:cNvPr id="16" name="Group 306"/>
            <p:cNvGrpSpPr/>
            <p:nvPr/>
          </p:nvGrpSpPr>
          <p:grpSpPr>
            <a:xfrm>
              <a:off x="7416407" y="2321054"/>
              <a:ext cx="406850" cy="406850"/>
              <a:chOff x="0" y="0"/>
              <a:chExt cx="1002329" cy="1002329"/>
            </a:xfrm>
            <a:solidFill>
              <a:srgbClr val="FC2A07"/>
            </a:solidFill>
          </p:grpSpPr>
          <p:sp>
            <p:nvSpPr>
              <p:cNvPr id="17" name="Shape 304"/>
              <p:cNvSpPr/>
              <p:nvPr/>
            </p:nvSpPr>
            <p:spPr>
              <a:xfrm>
                <a:off x="0" y="334109"/>
                <a:ext cx="1002330" cy="668221"/>
              </a:xfrm>
              <a:custGeom>
                <a:avLst/>
                <a:gdLst/>
                <a:ahLst/>
                <a:cxnLst>
                  <a:cxn ang="0">
                    <a:pos x="wd2" y="hd2"/>
                  </a:cxn>
                  <a:cxn ang="5400000">
                    <a:pos x="wd2" y="hd2"/>
                  </a:cxn>
                  <a:cxn ang="10800000">
                    <a:pos x="wd2" y="hd2"/>
                  </a:cxn>
                  <a:cxn ang="16200000">
                    <a:pos x="wd2" y="hd2"/>
                  </a:cxn>
                </a:cxnLst>
                <a:rect l="0" t="0" r="r" b="b"/>
                <a:pathLst>
                  <a:path w="21600" h="21600" extrusionOk="0">
                    <a:moveTo>
                      <a:pt x="21240" y="20520"/>
                    </a:moveTo>
                    <a:lnTo>
                      <a:pt x="20160" y="20520"/>
                    </a:lnTo>
                    <a:lnTo>
                      <a:pt x="20160" y="540"/>
                    </a:lnTo>
                    <a:cubicBezTo>
                      <a:pt x="20160" y="242"/>
                      <a:pt x="19999" y="0"/>
                      <a:pt x="19800" y="0"/>
                    </a:cubicBezTo>
                    <a:lnTo>
                      <a:pt x="16920" y="0"/>
                    </a:lnTo>
                    <a:cubicBezTo>
                      <a:pt x="16721" y="0"/>
                      <a:pt x="16560" y="242"/>
                      <a:pt x="16560" y="540"/>
                    </a:cubicBezTo>
                    <a:lnTo>
                      <a:pt x="16560" y="20520"/>
                    </a:lnTo>
                    <a:lnTo>
                      <a:pt x="15120" y="20520"/>
                    </a:lnTo>
                    <a:lnTo>
                      <a:pt x="15120" y="10260"/>
                    </a:lnTo>
                    <a:cubicBezTo>
                      <a:pt x="15120" y="9962"/>
                      <a:pt x="14959" y="9720"/>
                      <a:pt x="14760" y="9720"/>
                    </a:cubicBezTo>
                    <a:lnTo>
                      <a:pt x="11880" y="9720"/>
                    </a:lnTo>
                    <a:cubicBezTo>
                      <a:pt x="11681" y="9720"/>
                      <a:pt x="11520" y="9962"/>
                      <a:pt x="11520" y="10260"/>
                    </a:cubicBezTo>
                    <a:lnTo>
                      <a:pt x="11520" y="20520"/>
                    </a:lnTo>
                    <a:lnTo>
                      <a:pt x="10080" y="20520"/>
                    </a:lnTo>
                    <a:lnTo>
                      <a:pt x="10080" y="7020"/>
                    </a:lnTo>
                    <a:cubicBezTo>
                      <a:pt x="10080" y="6722"/>
                      <a:pt x="9919" y="6480"/>
                      <a:pt x="9720" y="6480"/>
                    </a:cubicBezTo>
                    <a:lnTo>
                      <a:pt x="6840" y="6480"/>
                    </a:lnTo>
                    <a:cubicBezTo>
                      <a:pt x="6641" y="6480"/>
                      <a:pt x="6480" y="6722"/>
                      <a:pt x="6480" y="7020"/>
                    </a:cubicBezTo>
                    <a:lnTo>
                      <a:pt x="6480" y="20520"/>
                    </a:lnTo>
                    <a:lnTo>
                      <a:pt x="5040" y="20520"/>
                    </a:lnTo>
                    <a:lnTo>
                      <a:pt x="5040" y="14580"/>
                    </a:lnTo>
                    <a:cubicBezTo>
                      <a:pt x="5040" y="14282"/>
                      <a:pt x="4879" y="14040"/>
                      <a:pt x="4680" y="14040"/>
                    </a:cubicBezTo>
                    <a:lnTo>
                      <a:pt x="1800" y="14040"/>
                    </a:lnTo>
                    <a:cubicBezTo>
                      <a:pt x="1601" y="14040"/>
                      <a:pt x="1440" y="14282"/>
                      <a:pt x="1440" y="14580"/>
                    </a:cubicBezTo>
                    <a:lnTo>
                      <a:pt x="1440" y="20520"/>
                    </a:lnTo>
                    <a:lnTo>
                      <a:pt x="360" y="20520"/>
                    </a:lnTo>
                    <a:cubicBezTo>
                      <a:pt x="161" y="20520"/>
                      <a:pt x="0" y="20762"/>
                      <a:pt x="0" y="21060"/>
                    </a:cubicBezTo>
                    <a:cubicBezTo>
                      <a:pt x="0" y="21358"/>
                      <a:pt x="161" y="21600"/>
                      <a:pt x="360" y="21600"/>
                    </a:cubicBezTo>
                    <a:lnTo>
                      <a:pt x="1800" y="21600"/>
                    </a:lnTo>
                    <a:lnTo>
                      <a:pt x="4680" y="21600"/>
                    </a:lnTo>
                    <a:lnTo>
                      <a:pt x="6840" y="21600"/>
                    </a:lnTo>
                    <a:lnTo>
                      <a:pt x="9720" y="21600"/>
                    </a:lnTo>
                    <a:lnTo>
                      <a:pt x="11880" y="21600"/>
                    </a:lnTo>
                    <a:lnTo>
                      <a:pt x="14760" y="21600"/>
                    </a:lnTo>
                    <a:lnTo>
                      <a:pt x="16920" y="21600"/>
                    </a:lnTo>
                    <a:lnTo>
                      <a:pt x="19800" y="21600"/>
                    </a:lnTo>
                    <a:lnTo>
                      <a:pt x="21240" y="21600"/>
                    </a:lnTo>
                    <a:cubicBezTo>
                      <a:pt x="21439" y="21600"/>
                      <a:pt x="21600" y="21358"/>
                      <a:pt x="21600" y="21060"/>
                    </a:cubicBezTo>
                    <a:cubicBezTo>
                      <a:pt x="21600" y="20762"/>
                      <a:pt x="21439" y="20520"/>
                      <a:pt x="21240" y="2052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sp>
            <p:nvSpPr>
              <p:cNvPr id="18" name="Shape 305"/>
              <p:cNvSpPr/>
              <p:nvPr/>
            </p:nvSpPr>
            <p:spPr>
              <a:xfrm>
                <a:off x="66821" y="0"/>
                <a:ext cx="885393" cy="551282"/>
              </a:xfrm>
              <a:custGeom>
                <a:avLst/>
                <a:gdLst/>
                <a:ahLst/>
                <a:cxnLst>
                  <a:cxn ang="0">
                    <a:pos x="wd2" y="hd2"/>
                  </a:cxn>
                  <a:cxn ang="5400000">
                    <a:pos x="wd2" y="hd2"/>
                  </a:cxn>
                  <a:cxn ang="10800000">
                    <a:pos x="wd2" y="hd2"/>
                  </a:cxn>
                  <a:cxn ang="16200000">
                    <a:pos x="wd2" y="hd2"/>
                  </a:cxn>
                </a:cxnLst>
                <a:rect l="0" t="0" r="r" b="b"/>
                <a:pathLst>
                  <a:path w="21600" h="21600" extrusionOk="0">
                    <a:moveTo>
                      <a:pt x="1630" y="21600"/>
                    </a:moveTo>
                    <a:cubicBezTo>
                      <a:pt x="2529" y="21600"/>
                      <a:pt x="3260" y="20426"/>
                      <a:pt x="3260" y="18982"/>
                    </a:cubicBezTo>
                    <a:cubicBezTo>
                      <a:pt x="3260" y="18564"/>
                      <a:pt x="3193" y="18175"/>
                      <a:pt x="3085" y="17824"/>
                    </a:cubicBezTo>
                    <a:lnTo>
                      <a:pt x="6819" y="12626"/>
                    </a:lnTo>
                    <a:cubicBezTo>
                      <a:pt x="7082" y="12918"/>
                      <a:pt x="7400" y="13091"/>
                      <a:pt x="7743" y="13091"/>
                    </a:cubicBezTo>
                    <a:cubicBezTo>
                      <a:pt x="8281" y="13091"/>
                      <a:pt x="8755" y="12665"/>
                      <a:pt x="9052" y="12018"/>
                    </a:cubicBezTo>
                    <a:lnTo>
                      <a:pt x="12247" y="14071"/>
                    </a:lnTo>
                    <a:cubicBezTo>
                      <a:pt x="12239" y="14180"/>
                      <a:pt x="12226" y="14288"/>
                      <a:pt x="12226" y="14400"/>
                    </a:cubicBezTo>
                    <a:cubicBezTo>
                      <a:pt x="12226" y="15844"/>
                      <a:pt x="12958" y="17018"/>
                      <a:pt x="13857" y="17018"/>
                    </a:cubicBezTo>
                    <a:cubicBezTo>
                      <a:pt x="14756" y="17018"/>
                      <a:pt x="15487" y="15844"/>
                      <a:pt x="15487" y="14400"/>
                    </a:cubicBezTo>
                    <a:cubicBezTo>
                      <a:pt x="15487" y="13831"/>
                      <a:pt x="15370" y="13308"/>
                      <a:pt x="15178" y="12878"/>
                    </a:cubicBezTo>
                    <a:lnTo>
                      <a:pt x="19276" y="4978"/>
                    </a:lnTo>
                    <a:cubicBezTo>
                      <a:pt x="19487" y="5139"/>
                      <a:pt x="19721" y="5236"/>
                      <a:pt x="19970" y="5236"/>
                    </a:cubicBezTo>
                    <a:cubicBezTo>
                      <a:pt x="20869" y="5236"/>
                      <a:pt x="21600" y="4062"/>
                      <a:pt x="21600" y="2618"/>
                    </a:cubicBezTo>
                    <a:cubicBezTo>
                      <a:pt x="21600" y="1175"/>
                      <a:pt x="20869" y="0"/>
                      <a:pt x="19970" y="0"/>
                    </a:cubicBezTo>
                    <a:cubicBezTo>
                      <a:pt x="19071" y="0"/>
                      <a:pt x="18340" y="1175"/>
                      <a:pt x="18340" y="2618"/>
                    </a:cubicBezTo>
                    <a:cubicBezTo>
                      <a:pt x="18340" y="3187"/>
                      <a:pt x="18456" y="3711"/>
                      <a:pt x="18649" y="4141"/>
                    </a:cubicBezTo>
                    <a:lnTo>
                      <a:pt x="14551" y="12040"/>
                    </a:lnTo>
                    <a:cubicBezTo>
                      <a:pt x="14339" y="11879"/>
                      <a:pt x="14106" y="11782"/>
                      <a:pt x="13857" y="11782"/>
                    </a:cubicBezTo>
                    <a:cubicBezTo>
                      <a:pt x="13319" y="11782"/>
                      <a:pt x="12845" y="12208"/>
                      <a:pt x="12548" y="12854"/>
                    </a:cubicBezTo>
                    <a:lnTo>
                      <a:pt x="9353" y="10802"/>
                    </a:lnTo>
                    <a:cubicBezTo>
                      <a:pt x="9361" y="10693"/>
                      <a:pt x="9374" y="10585"/>
                      <a:pt x="9374" y="10473"/>
                    </a:cubicBezTo>
                    <a:cubicBezTo>
                      <a:pt x="9374" y="9029"/>
                      <a:pt x="8642" y="7855"/>
                      <a:pt x="7743" y="7855"/>
                    </a:cubicBezTo>
                    <a:cubicBezTo>
                      <a:pt x="6844" y="7855"/>
                      <a:pt x="6113" y="9029"/>
                      <a:pt x="6113" y="10473"/>
                    </a:cubicBezTo>
                    <a:cubicBezTo>
                      <a:pt x="6113" y="10890"/>
                      <a:pt x="6180" y="11280"/>
                      <a:pt x="6289" y="11631"/>
                    </a:cubicBezTo>
                    <a:lnTo>
                      <a:pt x="2554" y="16829"/>
                    </a:lnTo>
                    <a:cubicBezTo>
                      <a:pt x="2291" y="16537"/>
                      <a:pt x="1973" y="16364"/>
                      <a:pt x="1630" y="16364"/>
                    </a:cubicBezTo>
                    <a:cubicBezTo>
                      <a:pt x="731" y="16364"/>
                      <a:pt x="0" y="17538"/>
                      <a:pt x="0" y="18982"/>
                    </a:cubicBezTo>
                    <a:cubicBezTo>
                      <a:pt x="0" y="20426"/>
                      <a:pt x="731" y="21600"/>
                      <a:pt x="1630" y="2160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defRPr>
                </a:pPr>
                <a:endParaRPr sz="3200" b="1" spc="-96">
                  <a:solidFill>
                    <a:srgbClr val="FFFFFF"/>
                  </a:solidFill>
                  <a:latin typeface="Helvetica Neue"/>
                </a:endParaRPr>
              </a:p>
            </p:txBody>
          </p:sp>
        </p:grpSp>
        <p:sp>
          <p:nvSpPr>
            <p:cNvPr id="90" name="Shape 549"/>
            <p:cNvSpPr/>
            <p:nvPr/>
          </p:nvSpPr>
          <p:spPr>
            <a:xfrm>
              <a:off x="1380384" y="2756912"/>
              <a:ext cx="1261283" cy="28848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lang="en-US" sz="1900" dirty="0">
                  <a:solidFill>
                    <a:srgbClr val="FC4C02"/>
                  </a:solidFill>
                  <a:latin typeface="Helvetica Neue Light"/>
                  <a:cs typeface="Helvetica Neue Light"/>
                </a:rPr>
                <a:t>Security</a:t>
              </a:r>
              <a:endParaRPr sz="1900" dirty="0">
                <a:solidFill>
                  <a:srgbClr val="FC4C02"/>
                </a:solidFill>
                <a:latin typeface="Helvetica Neue Light"/>
                <a:cs typeface="Helvetica Neue Light"/>
              </a:endParaRPr>
            </a:p>
          </p:txBody>
        </p:sp>
        <p:sp>
          <p:nvSpPr>
            <p:cNvPr id="91" name="Shape 549"/>
            <p:cNvSpPr/>
            <p:nvPr/>
          </p:nvSpPr>
          <p:spPr>
            <a:xfrm>
              <a:off x="3191367" y="2756912"/>
              <a:ext cx="1261283" cy="288484"/>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lang="en-US" sz="1900" dirty="0">
                  <a:solidFill>
                    <a:srgbClr val="FC4C02"/>
                  </a:solidFill>
                  <a:latin typeface="Helvetica Neue Light"/>
                  <a:cs typeface="Helvetica Neue Light"/>
                </a:rPr>
                <a:t>Mediation</a:t>
              </a:r>
              <a:endParaRPr sz="1900" dirty="0">
                <a:solidFill>
                  <a:srgbClr val="FC4C02"/>
                </a:solidFill>
                <a:latin typeface="Helvetica Neue Light"/>
                <a:cs typeface="Helvetica Neue Light"/>
              </a:endParaRPr>
            </a:p>
          </p:txBody>
        </p:sp>
        <p:sp>
          <p:nvSpPr>
            <p:cNvPr id="92" name="Shape 549"/>
            <p:cNvSpPr/>
            <p:nvPr/>
          </p:nvSpPr>
          <p:spPr>
            <a:xfrm>
              <a:off x="4679028" y="2756912"/>
              <a:ext cx="1965349" cy="288484"/>
            </a:xfrm>
            <a:prstGeom prst="rect">
              <a:avLst/>
            </a:prstGeom>
            <a:ln w="12700">
              <a:miter lim="400000"/>
            </a:ln>
            <a:extLst>
              <a:ext uri="{C572A759-6A51-4108-AA02-DFA0A04FC94B}">
                <ma14:wrappingTextBoxFlag xmlns:ma14="http://schemas.microsoft.com/office/mac/drawingml/2011/main" val="1"/>
              </a:ext>
            </a:extLst>
          </p:spPr>
          <p:txBody>
            <a:bodyPr wrap="square" lIns="45683" tIns="45683" rIns="45683" bIns="45683">
              <a:spAutoFit/>
            </a:bodyPr>
            <a:lstStyle>
              <a:lvl1pPr algn="ctr">
                <a:spcBef>
                  <a:spcPts val="1200"/>
                </a:spcBef>
                <a:defRPr sz="3200" spc="0"/>
              </a:lvl1pPr>
            </a:lstStyle>
            <a:p>
              <a:pPr defTabSz="913729">
                <a:defRPr sz="1800">
                  <a:solidFill>
                    <a:srgbClr val="000000"/>
                  </a:solidFill>
                </a:defRPr>
              </a:pPr>
              <a:r>
                <a:rPr lang="en-US" sz="1900" dirty="0">
                  <a:solidFill>
                    <a:srgbClr val="FC4C02"/>
                  </a:solidFill>
                  <a:latin typeface="Helvetica Neue Light"/>
                  <a:cs typeface="Helvetica Neue Light"/>
                </a:rPr>
                <a:t>Traffic Management</a:t>
              </a:r>
              <a:endParaRPr sz="1900" dirty="0">
                <a:solidFill>
                  <a:srgbClr val="FC4C02"/>
                </a:solidFill>
                <a:latin typeface="Helvetica Neue Light"/>
                <a:cs typeface="Helvetica Neue Light"/>
              </a:endParaRPr>
            </a:p>
          </p:txBody>
        </p:sp>
        <p:sp>
          <p:nvSpPr>
            <p:cNvPr id="93" name="Shape 549"/>
            <p:cNvSpPr/>
            <p:nvPr/>
          </p:nvSpPr>
          <p:spPr>
            <a:xfrm>
              <a:off x="6962954" y="2756912"/>
              <a:ext cx="1364996" cy="288484"/>
            </a:xfrm>
            <a:prstGeom prst="rect">
              <a:avLst/>
            </a:prstGeom>
            <a:ln w="12700">
              <a:miter lim="400000"/>
            </a:ln>
            <a:extLst>
              <a:ext uri="{C572A759-6A51-4108-AA02-DFA0A04FC94B}">
                <ma14:wrappingTextBoxFlag xmlns:ma14="http://schemas.microsoft.com/office/mac/drawingml/2011/main" val="1"/>
              </a:ext>
            </a:extLst>
          </p:spPr>
          <p:txBody>
            <a:bodyPr wrap="square" lIns="45683" tIns="45683" rIns="45683" bIns="45683">
              <a:spAutoFit/>
            </a:bodyPr>
            <a:lstStyle>
              <a:lvl1pPr algn="ctr">
                <a:spcBef>
                  <a:spcPts val="1200"/>
                </a:spcBef>
                <a:defRPr sz="3200" spc="0"/>
              </a:lvl1pPr>
            </a:lstStyle>
            <a:p>
              <a:pPr defTabSz="913729">
                <a:defRPr sz="1800">
                  <a:solidFill>
                    <a:srgbClr val="000000"/>
                  </a:solidFill>
                </a:defRPr>
              </a:pPr>
              <a:r>
                <a:rPr lang="en-US" sz="1900" dirty="0">
                  <a:solidFill>
                    <a:srgbClr val="FC4C02"/>
                  </a:solidFill>
                  <a:latin typeface="Helvetica Neue Light"/>
                  <a:cs typeface="Helvetica Neue Light"/>
                </a:rPr>
                <a:t>Analytics</a:t>
              </a:r>
              <a:endParaRPr sz="1900" dirty="0">
                <a:solidFill>
                  <a:srgbClr val="FC4C02"/>
                </a:solidFill>
                <a:latin typeface="Helvetica Neue Light"/>
                <a:cs typeface="Helvetica Neue Light"/>
              </a:endParaRPr>
            </a:p>
          </p:txBody>
        </p:sp>
      </p:grpSp>
      <p:grpSp>
        <p:nvGrpSpPr>
          <p:cNvPr id="175" name="Group 174"/>
          <p:cNvGrpSpPr/>
          <p:nvPr/>
        </p:nvGrpSpPr>
        <p:grpSpPr>
          <a:xfrm>
            <a:off x="2333574" y="1719409"/>
            <a:ext cx="8266733" cy="1392515"/>
            <a:chOff x="1752004" y="1289557"/>
            <a:chExt cx="6206515" cy="1044386"/>
          </a:xfrm>
        </p:grpSpPr>
        <p:cxnSp>
          <p:nvCxnSpPr>
            <p:cNvPr id="95" name="Straight Connector 94"/>
            <p:cNvCxnSpPr/>
            <p:nvPr/>
          </p:nvCxnSpPr>
          <p:spPr>
            <a:xfrm flipV="1">
              <a:off x="1993846" y="1343964"/>
              <a:ext cx="1813828" cy="897739"/>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3807674" y="1343964"/>
              <a:ext cx="59601" cy="967445"/>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5364401" y="1289557"/>
              <a:ext cx="242532" cy="957800"/>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6275377" y="1353610"/>
              <a:ext cx="1329056" cy="980332"/>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993846" y="1416874"/>
              <a:ext cx="1108184" cy="830484"/>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1993846" y="1416874"/>
              <a:ext cx="493493" cy="824829"/>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1761061" y="1416874"/>
              <a:ext cx="232786" cy="824830"/>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102030" y="1416874"/>
              <a:ext cx="765245" cy="894535"/>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flipV="1">
              <a:off x="2487339" y="1416874"/>
              <a:ext cx="1379935" cy="894535"/>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flipV="1">
              <a:off x="1761061" y="1416874"/>
              <a:ext cx="2106213" cy="894535"/>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3867275" y="1366498"/>
              <a:ext cx="689935" cy="944911"/>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867273" y="1296793"/>
              <a:ext cx="1497128" cy="1014616"/>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3867275" y="1353610"/>
              <a:ext cx="2399251" cy="957799"/>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867275" y="1418233"/>
              <a:ext cx="3230619" cy="893177"/>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3867275" y="1375058"/>
              <a:ext cx="4091242" cy="936351"/>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993846" y="1375059"/>
              <a:ext cx="2559249" cy="866644"/>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1993846" y="1296793"/>
              <a:ext cx="3371357" cy="944910"/>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4553095" y="1363254"/>
              <a:ext cx="1053838" cy="884103"/>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flipV="1">
              <a:off x="3807674" y="1352377"/>
              <a:ext cx="1799259" cy="894981"/>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3101455" y="1416428"/>
              <a:ext cx="2479639" cy="830930"/>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flipV="1">
              <a:off x="2487340" y="1416429"/>
              <a:ext cx="3093754" cy="830928"/>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flipV="1">
              <a:off x="1752004" y="1410776"/>
              <a:ext cx="3854929" cy="836581"/>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5606933" y="1343964"/>
              <a:ext cx="659593" cy="897739"/>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5606933" y="1413671"/>
              <a:ext cx="1508530" cy="833688"/>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5606933" y="1375060"/>
              <a:ext cx="2351584" cy="872298"/>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flipV="1">
              <a:off x="7115463" y="1418233"/>
              <a:ext cx="488970" cy="902821"/>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7604433" y="1375061"/>
              <a:ext cx="354086" cy="936348"/>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5385454" y="1289557"/>
              <a:ext cx="2218979" cy="1044385"/>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flipV="1">
              <a:off x="4553096" y="1363255"/>
              <a:ext cx="3051336" cy="970687"/>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flipV="1">
              <a:off x="3807674" y="1340723"/>
              <a:ext cx="3775808" cy="993220"/>
            </a:xfrm>
            <a:prstGeom prst="line">
              <a:avLst/>
            </a:prstGeom>
            <a:ln w="9525" cmpd="sng">
              <a:solidFill>
                <a:schemeClr val="tx1">
                  <a:lumMod val="65000"/>
                  <a:lumOff val="35000"/>
                </a:schemeClr>
              </a:solidFill>
              <a:prstDash val="dot"/>
            </a:ln>
          </p:spPr>
          <p:style>
            <a:lnRef idx="1">
              <a:schemeClr val="accent1"/>
            </a:lnRef>
            <a:fillRef idx="0">
              <a:schemeClr val="accent1"/>
            </a:fillRef>
            <a:effectRef idx="0">
              <a:schemeClr val="accent1"/>
            </a:effectRef>
            <a:fontRef idx="minor">
              <a:schemeClr val="tx1"/>
            </a:fontRef>
          </p:style>
        </p:cxnSp>
      </p:grpSp>
      <p:grpSp>
        <p:nvGrpSpPr>
          <p:cNvPr id="195" name="Group 569"/>
          <p:cNvGrpSpPr/>
          <p:nvPr/>
        </p:nvGrpSpPr>
        <p:grpSpPr>
          <a:xfrm>
            <a:off x="377108" y="2627717"/>
            <a:ext cx="655647" cy="1642723"/>
            <a:chOff x="-158023" y="-1"/>
            <a:chExt cx="1556415" cy="3891489"/>
          </a:xfrm>
        </p:grpSpPr>
        <p:sp>
          <p:nvSpPr>
            <p:cNvPr id="196" name="Shape 567"/>
            <p:cNvSpPr/>
            <p:nvPr/>
          </p:nvSpPr>
          <p:spPr>
            <a:xfrm rot="16186331">
              <a:off x="-1619103" y="1477494"/>
              <a:ext cx="3859788" cy="9376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defRPr sz="3300" b="1" spc="-98">
                  <a:solidFill>
                    <a:srgbClr val="A6AAA9"/>
                  </a:solidFill>
                  <a:latin typeface="Helvetica"/>
                  <a:ea typeface="Helvetica"/>
                  <a:cs typeface="Helvetica"/>
                  <a:sym typeface="Helvetica"/>
                </a:defRPr>
              </a:lvl1pPr>
            </a:lstStyle>
            <a:p>
              <a:pPr defTabSz="913729">
                <a:defRPr sz="1800" b="0" spc="0">
                  <a:solidFill>
                    <a:srgbClr val="000000"/>
                  </a:solidFill>
                </a:defRPr>
              </a:pPr>
              <a:r>
                <a:rPr sz="1900" b="0" spc="-65" dirty="0">
                  <a:solidFill>
                    <a:srgbClr val="000000"/>
                  </a:solidFill>
                  <a:latin typeface="Helvetica Neue Light"/>
                  <a:cs typeface="Helvetica Neue Light"/>
                </a:rPr>
                <a:t>Pace of change</a:t>
              </a:r>
            </a:p>
          </p:txBody>
        </p:sp>
        <p:sp>
          <p:nvSpPr>
            <p:cNvPr id="197" name="Shape 568"/>
            <p:cNvSpPr/>
            <p:nvPr/>
          </p:nvSpPr>
          <p:spPr>
            <a:xfrm rot="16200000">
              <a:off x="-926918" y="1566179"/>
              <a:ext cx="3891489" cy="759130"/>
            </a:xfrm>
            <a:prstGeom prst="rightArrow">
              <a:avLst>
                <a:gd name="adj1" fmla="val 52612"/>
                <a:gd name="adj2" fmla="val 49515"/>
              </a:avLst>
            </a:prstGeom>
            <a:gradFill flip="none" rotWithShape="1">
              <a:gsLst>
                <a:gs pos="0">
                  <a:srgbClr val="FFFFFF"/>
                </a:gs>
                <a:gs pos="100000">
                  <a:srgbClr val="7798A8"/>
                </a:gs>
              </a:gsLst>
              <a:lin ang="289085" scaled="0"/>
            </a:gradFill>
            <a:ln w="12700" cap="flat">
              <a:noFill/>
              <a:miter lim="400000"/>
            </a:ln>
            <a:effectLst/>
          </p:spPr>
          <p:txBody>
            <a:bodyPr wrap="square" lIns="0" tIns="0" rIns="0" bIns="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grpSp>
      <p:grpSp>
        <p:nvGrpSpPr>
          <p:cNvPr id="323" name="Group 322"/>
          <p:cNvGrpSpPr/>
          <p:nvPr/>
        </p:nvGrpSpPr>
        <p:grpSpPr>
          <a:xfrm>
            <a:off x="36855" y="764044"/>
            <a:ext cx="1484849" cy="1487949"/>
            <a:chOff x="27669" y="573032"/>
            <a:chExt cx="1114798" cy="1115962"/>
          </a:xfrm>
        </p:grpSpPr>
        <p:grpSp>
          <p:nvGrpSpPr>
            <p:cNvPr id="177" name="Group 545"/>
            <p:cNvGrpSpPr/>
            <p:nvPr/>
          </p:nvGrpSpPr>
          <p:grpSpPr>
            <a:xfrm>
              <a:off x="27669" y="573032"/>
              <a:ext cx="1114798" cy="1115962"/>
              <a:chOff x="0" y="0"/>
              <a:chExt cx="3601085" cy="3601085"/>
            </a:xfrm>
          </p:grpSpPr>
          <p:sp>
            <p:nvSpPr>
              <p:cNvPr id="178" name="Shape 537"/>
              <p:cNvSpPr/>
              <p:nvPr/>
            </p:nvSpPr>
            <p:spPr>
              <a:xfrm>
                <a:off x="0" y="0"/>
                <a:ext cx="3601086" cy="36010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algn="ctr" defTabSz="913729">
                  <a:defRPr sz="3200" spc="0">
                    <a:solidFill>
                      <a:srgbClr val="FFFFFF"/>
                    </a:solidFill>
                  </a:defRPr>
                </a:pPr>
                <a:endParaRPr sz="4300">
                  <a:solidFill>
                    <a:srgbClr val="FFFFFF"/>
                  </a:solidFill>
                  <a:latin typeface="Helvetica Neue"/>
                </a:endParaRPr>
              </a:p>
            </p:txBody>
          </p:sp>
          <p:grpSp>
            <p:nvGrpSpPr>
              <p:cNvPr id="179" name="Group 544"/>
              <p:cNvGrpSpPr/>
              <p:nvPr/>
            </p:nvGrpSpPr>
            <p:grpSpPr>
              <a:xfrm flipH="1">
                <a:off x="552385" y="649181"/>
                <a:ext cx="2188542" cy="2141637"/>
                <a:chOff x="0" y="0"/>
                <a:chExt cx="2188541" cy="2141635"/>
              </a:xfrm>
            </p:grpSpPr>
            <p:sp>
              <p:nvSpPr>
                <p:cNvPr id="180" name="Shape 538"/>
                <p:cNvSpPr/>
                <p:nvPr/>
              </p:nvSpPr>
              <p:spPr>
                <a:xfrm>
                  <a:off x="1606512" y="911804"/>
                  <a:ext cx="582030" cy="414177"/>
                </a:xfrm>
                <a:custGeom>
                  <a:avLst/>
                  <a:gdLst/>
                  <a:ahLst/>
                  <a:cxnLst>
                    <a:cxn ang="0">
                      <a:pos x="wd2" y="hd2"/>
                    </a:cxn>
                    <a:cxn ang="5400000">
                      <a:pos x="wd2" y="hd2"/>
                    </a:cxn>
                    <a:cxn ang="10800000">
                      <a:pos x="wd2" y="hd2"/>
                    </a:cxn>
                    <a:cxn ang="16200000">
                      <a:pos x="wd2" y="hd2"/>
                    </a:cxn>
                  </a:cxnLst>
                  <a:rect l="0" t="0" r="r" b="b"/>
                  <a:pathLst>
                    <a:path w="21600" h="21600" extrusionOk="0">
                      <a:moveTo>
                        <a:pt x="21600" y="18871"/>
                      </a:moveTo>
                      <a:lnTo>
                        <a:pt x="9504" y="0"/>
                      </a:lnTo>
                      <a:lnTo>
                        <a:pt x="0" y="21600"/>
                      </a:ln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1" name="Shape 539"/>
                <p:cNvSpPr/>
                <p:nvPr/>
              </p:nvSpPr>
              <p:spPr>
                <a:xfrm>
                  <a:off x="1194029" y="911804"/>
                  <a:ext cx="707504" cy="1162658"/>
                </a:xfrm>
                <a:custGeom>
                  <a:avLst/>
                  <a:gdLst/>
                  <a:ahLst/>
                  <a:cxnLst>
                    <a:cxn ang="0">
                      <a:pos x="wd2" y="hd2"/>
                    </a:cxn>
                    <a:cxn ang="5400000">
                      <a:pos x="wd2" y="hd2"/>
                    </a:cxn>
                    <a:cxn ang="10800000">
                      <a:pos x="wd2" y="hd2"/>
                    </a:cxn>
                    <a:cxn ang="16200000">
                      <a:pos x="wd2" y="hd2"/>
                    </a:cxn>
                  </a:cxnLst>
                  <a:rect l="0" t="0" r="r" b="b"/>
                  <a:pathLst>
                    <a:path w="18960" h="21600" extrusionOk="0">
                      <a:moveTo>
                        <a:pt x="18167" y="0"/>
                      </a:moveTo>
                      <a:cubicBezTo>
                        <a:pt x="21600" y="9414"/>
                        <a:pt x="13580" y="19219"/>
                        <a:pt x="0" y="21600"/>
                      </a:cubicBez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2" name="Shape 540"/>
                <p:cNvSpPr/>
                <p:nvPr/>
              </p:nvSpPr>
              <p:spPr>
                <a:xfrm>
                  <a:off x="325644" y="0"/>
                  <a:ext cx="484569" cy="499932"/>
                </a:xfrm>
                <a:custGeom>
                  <a:avLst/>
                  <a:gdLst/>
                  <a:ahLst/>
                  <a:cxnLst>
                    <a:cxn ang="0">
                      <a:pos x="wd2" y="hd2"/>
                    </a:cxn>
                    <a:cxn ang="5400000">
                      <a:pos x="wd2" y="hd2"/>
                    </a:cxn>
                    <a:cxn ang="10800000">
                      <a:pos x="wd2" y="hd2"/>
                    </a:cxn>
                    <a:cxn ang="16200000">
                      <a:pos x="wd2" y="hd2"/>
                    </a:cxn>
                  </a:cxnLst>
                  <a:rect l="0" t="0" r="r" b="b"/>
                  <a:pathLst>
                    <a:path w="21600" h="21600" extrusionOk="0">
                      <a:moveTo>
                        <a:pt x="8109" y="0"/>
                      </a:moveTo>
                      <a:lnTo>
                        <a:pt x="0" y="19519"/>
                      </a:lnTo>
                      <a:lnTo>
                        <a:pt x="21600" y="21600"/>
                      </a:ln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3" name="Shape 541"/>
                <p:cNvSpPr/>
                <p:nvPr/>
              </p:nvSpPr>
              <p:spPr>
                <a:xfrm>
                  <a:off x="325644" y="217096"/>
                  <a:ext cx="1341439" cy="327107"/>
                </a:xfrm>
                <a:custGeom>
                  <a:avLst/>
                  <a:gdLst/>
                  <a:ahLst/>
                  <a:cxnLst>
                    <a:cxn ang="0">
                      <a:pos x="wd2" y="hd2"/>
                    </a:cxn>
                    <a:cxn ang="5400000">
                      <a:pos x="wd2" y="hd2"/>
                    </a:cxn>
                    <a:cxn ang="10800000">
                      <a:pos x="wd2" y="hd2"/>
                    </a:cxn>
                    <a:cxn ang="16200000">
                      <a:pos x="wd2" y="hd2"/>
                    </a:cxn>
                  </a:cxnLst>
                  <a:rect l="0" t="0" r="r" b="b"/>
                  <a:pathLst>
                    <a:path w="21600" h="16246" extrusionOk="0">
                      <a:moveTo>
                        <a:pt x="0" y="11418"/>
                      </a:moveTo>
                      <a:cubicBezTo>
                        <a:pt x="6423" y="-5354"/>
                        <a:pt x="16163" y="-3569"/>
                        <a:pt x="21600" y="16246"/>
                      </a:cubicBez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4" name="Shape 542"/>
                <p:cNvSpPr/>
                <p:nvPr/>
              </p:nvSpPr>
              <p:spPr>
                <a:xfrm>
                  <a:off x="173677" y="1628222"/>
                  <a:ext cx="481874" cy="513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8626"/>
                      </a:lnTo>
                      <a:lnTo>
                        <a:pt x="12510" y="0"/>
                      </a:ln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85" name="Shape 543"/>
                <p:cNvSpPr/>
                <p:nvPr/>
              </p:nvSpPr>
              <p:spPr>
                <a:xfrm>
                  <a:off x="-1" y="868385"/>
                  <a:ext cx="641567" cy="1208856"/>
                </a:xfrm>
                <a:custGeom>
                  <a:avLst/>
                  <a:gdLst/>
                  <a:ahLst/>
                  <a:cxnLst>
                    <a:cxn ang="0">
                      <a:pos x="wd2" y="hd2"/>
                    </a:cxn>
                    <a:cxn ang="5400000">
                      <a:pos x="wd2" y="hd2"/>
                    </a:cxn>
                    <a:cxn ang="10800000">
                      <a:pos x="wd2" y="hd2"/>
                    </a:cxn>
                    <a:cxn ang="16200000">
                      <a:pos x="wd2" y="hd2"/>
                    </a:cxn>
                  </a:cxnLst>
                  <a:rect l="0" t="0" r="r" b="b"/>
                  <a:pathLst>
                    <a:path w="18169" h="21600" extrusionOk="0">
                      <a:moveTo>
                        <a:pt x="18169" y="21600"/>
                      </a:moveTo>
                      <a:cubicBezTo>
                        <a:pt x="4215" y="18487"/>
                        <a:pt x="-3431" y="8805"/>
                        <a:pt x="1503" y="0"/>
                      </a:cubicBezTo>
                    </a:path>
                  </a:pathLst>
                </a:custGeom>
                <a:noFill/>
                <a:ln w="19050" cap="flat" cmpd="sng">
                  <a:solidFill>
                    <a:srgbClr val="86ABBC"/>
                  </a:solidFill>
                  <a:prstDash val="solid"/>
                  <a:miter lim="400000"/>
                </a:ln>
                <a:effectLst/>
              </p:spPr>
              <p:txBody>
                <a:bodyPr wrap="square" lIns="38100" tIns="38100" rIns="38100" bIns="38100" numCol="1" anchor="ctr">
                  <a:noAutofit/>
                </a:bodyPr>
                <a:lstStyle/>
                <a:p>
                  <a:pPr algn="ctr" defTabSz="304332">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199" name="Shape 547"/>
            <p:cNvSpPr/>
            <p:nvPr/>
          </p:nvSpPr>
          <p:spPr>
            <a:xfrm>
              <a:off x="59191" y="985684"/>
              <a:ext cx="1049336" cy="242318"/>
            </a:xfrm>
            <a:prstGeom prst="rect">
              <a:avLst/>
            </a:prstGeom>
            <a:ln w="12700">
              <a:miter lim="400000"/>
            </a:ln>
            <a:extLst>
              <a:ext uri="{C572A759-6A51-4108-AA02-DFA0A04FC94B}">
                <ma14:wrappingTextBoxFlag xmlns:ma14="http://schemas.microsoft.com/office/mac/drawingml/2011/main" val="1"/>
              </a:ext>
            </a:extLst>
          </p:spPr>
          <p:txBody>
            <a:bodyPr lIns="45683" tIns="45683" rIns="45683" bIns="45683">
              <a:spAutoFit/>
            </a:bodyPr>
            <a:lstStyle>
              <a:lvl1pPr algn="ctr">
                <a:spcBef>
                  <a:spcPts val="1200"/>
                </a:spcBef>
                <a:defRPr sz="3200" spc="0"/>
              </a:lvl1pPr>
            </a:lstStyle>
            <a:p>
              <a:pPr defTabSz="913729">
                <a:defRPr sz="1800">
                  <a:solidFill>
                    <a:srgbClr val="000000"/>
                  </a:solidFill>
                </a:defRPr>
              </a:pPr>
              <a:r>
                <a:rPr lang="en-US" sz="1500" dirty="0">
                  <a:solidFill>
                    <a:srgbClr val="2E2E2E"/>
                  </a:solidFill>
                  <a:latin typeface="Helvetica Neue Light"/>
                  <a:cs typeface="Helvetica Neue Light"/>
                </a:rPr>
                <a:t>Days</a:t>
              </a:r>
              <a:endParaRPr sz="1500" dirty="0">
                <a:solidFill>
                  <a:srgbClr val="2E2E2E"/>
                </a:solidFill>
                <a:latin typeface="Helvetica Neue Light"/>
                <a:cs typeface="Helvetica Neue Light"/>
              </a:endParaRPr>
            </a:p>
          </p:txBody>
        </p:sp>
      </p:grpSp>
      <p:sp>
        <p:nvSpPr>
          <p:cNvPr id="200" name="Shape 547"/>
          <p:cNvSpPr/>
          <p:nvPr/>
        </p:nvSpPr>
        <p:spPr>
          <a:xfrm>
            <a:off x="50170" y="5204618"/>
            <a:ext cx="1397657" cy="353757"/>
          </a:xfrm>
          <a:prstGeom prst="rect">
            <a:avLst/>
          </a:prstGeom>
          <a:ln w="12700">
            <a:miter lim="400000"/>
          </a:ln>
          <a:extLst>
            <a:ext uri="{C572A759-6A51-4108-AA02-DFA0A04FC94B}">
              <ma14:wrappingTextBoxFlag xmlns:ma14="http://schemas.microsoft.com/office/mac/drawingml/2011/main" val="1"/>
            </a:ext>
          </a:extLst>
        </p:spPr>
        <p:txBody>
          <a:bodyPr lIns="60865" tIns="60865" rIns="60865" bIns="60865">
            <a:spAutoFit/>
          </a:bodyPr>
          <a:lstStyle>
            <a:lvl1pPr algn="ctr">
              <a:spcBef>
                <a:spcPts val="1200"/>
              </a:spcBef>
              <a:defRPr sz="3200" spc="0"/>
            </a:lvl1pPr>
          </a:lstStyle>
          <a:p>
            <a:pPr defTabSz="913729">
              <a:defRPr sz="1800">
                <a:solidFill>
                  <a:srgbClr val="000000"/>
                </a:solidFill>
              </a:defRPr>
            </a:pPr>
            <a:r>
              <a:rPr lang="en-US" sz="1500" dirty="0">
                <a:solidFill>
                  <a:srgbClr val="2E2E2E"/>
                </a:solidFill>
                <a:latin typeface="Helvetica Neue Light"/>
                <a:cs typeface="Helvetica Neue Light"/>
              </a:rPr>
              <a:t>Years</a:t>
            </a:r>
            <a:endParaRPr sz="1500" dirty="0">
              <a:solidFill>
                <a:srgbClr val="2E2E2E"/>
              </a:solidFill>
              <a:latin typeface="Helvetica Neue Light"/>
              <a:cs typeface="Helvetica Neue Light"/>
            </a:endParaRPr>
          </a:p>
        </p:txBody>
      </p:sp>
      <p:sp>
        <p:nvSpPr>
          <p:cNvPr id="202" name="Shape 564"/>
          <p:cNvSpPr/>
          <p:nvPr/>
        </p:nvSpPr>
        <p:spPr>
          <a:xfrm>
            <a:off x="4234296" y="752401"/>
            <a:ext cx="4400594" cy="360680"/>
          </a:xfrm>
          <a:prstGeom prst="rect">
            <a:avLst/>
          </a:prstGeom>
          <a:ln w="12700">
            <a:miter lim="400000"/>
          </a:ln>
          <a:extLst>
            <a:ext uri="{C572A759-6A51-4108-AA02-DFA0A04FC94B}">
              <ma14:wrappingTextBoxFlag xmlns:ma14="http://schemas.microsoft.com/office/mac/drawingml/2011/main" val="1"/>
            </a:ext>
          </a:extLst>
        </p:spPr>
        <p:txBody>
          <a:bodyPr lIns="33815" tIns="33815" rIns="33815" bIns="33815" anchor="ctr">
            <a:spAutoFit/>
          </a:bodyPr>
          <a:lstStyle>
            <a:lvl1pPr algn="ctr">
              <a:defRPr sz="3400" b="1" spc="-102">
                <a:solidFill>
                  <a:srgbClr val="686868"/>
                </a:solidFill>
                <a:latin typeface="Helvetica"/>
                <a:ea typeface="Helvetica"/>
                <a:cs typeface="Helvetica"/>
                <a:sym typeface="Helvetica"/>
              </a:defRPr>
            </a:lvl1pPr>
          </a:lstStyle>
          <a:p>
            <a:pPr defTabSz="913729">
              <a:defRPr sz="1800" b="0" spc="0">
                <a:solidFill>
                  <a:srgbClr val="000000"/>
                </a:solidFill>
              </a:defRPr>
            </a:pPr>
            <a:r>
              <a:rPr lang="en-US" sz="1900" b="0" spc="-68" dirty="0">
                <a:solidFill>
                  <a:srgbClr val="000000"/>
                </a:solidFill>
                <a:latin typeface="Helvetica Neue Light"/>
                <a:cs typeface="Helvetica Neue Light"/>
              </a:rPr>
              <a:t>Connected Experience</a:t>
            </a:r>
            <a:endParaRPr sz="1900" b="0" spc="-68" dirty="0">
              <a:solidFill>
                <a:srgbClr val="000000"/>
              </a:solidFill>
              <a:latin typeface="Helvetica Neue Light"/>
              <a:cs typeface="Helvetica Neue Light"/>
            </a:endParaRPr>
          </a:p>
        </p:txBody>
      </p:sp>
      <p:grpSp>
        <p:nvGrpSpPr>
          <p:cNvPr id="264" name="Group 263"/>
          <p:cNvGrpSpPr/>
          <p:nvPr/>
        </p:nvGrpSpPr>
        <p:grpSpPr>
          <a:xfrm>
            <a:off x="1440715" y="696028"/>
            <a:ext cx="10013500" cy="1392285"/>
            <a:chOff x="1081663" y="511256"/>
            <a:chExt cx="7517956" cy="1044214"/>
          </a:xfrm>
        </p:grpSpPr>
        <p:sp>
          <p:nvSpPr>
            <p:cNvPr id="265" name="Rectangle 264"/>
            <p:cNvSpPr/>
            <p:nvPr/>
          </p:nvSpPr>
          <p:spPr>
            <a:xfrm>
              <a:off x="1081663" y="511256"/>
              <a:ext cx="7517956" cy="10442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9"/>
              <a:endParaRPr lang="en-US">
                <a:solidFill>
                  <a:prstClr val="white"/>
                </a:solidFill>
                <a:latin typeface="Helvetica Neue"/>
              </a:endParaRPr>
            </a:p>
          </p:txBody>
        </p:sp>
        <p:grpSp>
          <p:nvGrpSpPr>
            <p:cNvPr id="266" name="Group 265"/>
            <p:cNvGrpSpPr/>
            <p:nvPr/>
          </p:nvGrpSpPr>
          <p:grpSpPr>
            <a:xfrm>
              <a:off x="1523451" y="567909"/>
              <a:ext cx="6623646" cy="787404"/>
              <a:chOff x="1523451" y="567909"/>
              <a:chExt cx="6623646" cy="787404"/>
            </a:xfrm>
          </p:grpSpPr>
          <p:grpSp>
            <p:nvGrpSpPr>
              <p:cNvPr id="267" name="Group 266"/>
              <p:cNvGrpSpPr/>
              <p:nvPr/>
            </p:nvGrpSpPr>
            <p:grpSpPr>
              <a:xfrm>
                <a:off x="1523451" y="883188"/>
                <a:ext cx="6623646" cy="472125"/>
                <a:chOff x="1521719" y="881484"/>
                <a:chExt cx="6623646" cy="472125"/>
              </a:xfrm>
              <a:solidFill>
                <a:schemeClr val="bg1"/>
              </a:solidFill>
            </p:grpSpPr>
            <p:grpSp>
              <p:nvGrpSpPr>
                <p:cNvPr id="269" name="Group 1474"/>
                <p:cNvGrpSpPr/>
                <p:nvPr/>
              </p:nvGrpSpPr>
              <p:grpSpPr>
                <a:xfrm>
                  <a:off x="6956356" y="882716"/>
                  <a:ext cx="360073" cy="469660"/>
                  <a:chOff x="0" y="0"/>
                  <a:chExt cx="834159" cy="1088033"/>
                </a:xfrm>
                <a:grpFill/>
              </p:grpSpPr>
              <p:sp>
                <p:nvSpPr>
                  <p:cNvPr id="311" name="Shape 1465"/>
                  <p:cNvSpPr/>
                  <p:nvPr/>
                </p:nvSpPr>
                <p:spPr>
                  <a:xfrm>
                    <a:off x="0" y="0"/>
                    <a:ext cx="834160" cy="1088034"/>
                  </a:xfrm>
                  <a:custGeom>
                    <a:avLst/>
                    <a:gdLst/>
                    <a:ahLst/>
                    <a:cxnLst>
                      <a:cxn ang="0">
                        <a:pos x="wd2" y="hd2"/>
                      </a:cxn>
                      <a:cxn ang="5400000">
                        <a:pos x="wd2" y="hd2"/>
                      </a:cxn>
                      <a:cxn ang="10800000">
                        <a:pos x="wd2" y="hd2"/>
                      </a:cxn>
                      <a:cxn ang="16200000">
                        <a:pos x="wd2" y="hd2"/>
                      </a:cxn>
                    </a:cxnLst>
                    <a:rect l="0" t="0" r="r" b="b"/>
                    <a:pathLst>
                      <a:path w="21600" h="21600" extrusionOk="0">
                        <a:moveTo>
                          <a:pt x="18783" y="17280"/>
                        </a:moveTo>
                        <a:lnTo>
                          <a:pt x="2817" y="17280"/>
                        </a:lnTo>
                        <a:lnTo>
                          <a:pt x="2817" y="2880"/>
                        </a:lnTo>
                        <a:lnTo>
                          <a:pt x="18783" y="2880"/>
                        </a:lnTo>
                        <a:cubicBezTo>
                          <a:pt x="18783" y="2880"/>
                          <a:pt x="18783" y="17280"/>
                          <a:pt x="18783" y="17280"/>
                        </a:cubicBezTo>
                        <a:close/>
                        <a:moveTo>
                          <a:pt x="10800" y="20160"/>
                        </a:moveTo>
                        <a:cubicBezTo>
                          <a:pt x="10023" y="20160"/>
                          <a:pt x="9391" y="19676"/>
                          <a:pt x="9391" y="19080"/>
                        </a:cubicBezTo>
                        <a:cubicBezTo>
                          <a:pt x="9391" y="18484"/>
                          <a:pt x="10023" y="18000"/>
                          <a:pt x="10800" y="18000"/>
                        </a:cubicBezTo>
                        <a:cubicBezTo>
                          <a:pt x="11577" y="18000"/>
                          <a:pt x="12209" y="18484"/>
                          <a:pt x="12209" y="19080"/>
                        </a:cubicBezTo>
                        <a:cubicBezTo>
                          <a:pt x="12209" y="19676"/>
                          <a:pt x="11577" y="20160"/>
                          <a:pt x="10800" y="20160"/>
                        </a:cubicBezTo>
                        <a:close/>
                        <a:moveTo>
                          <a:pt x="10800" y="1260"/>
                        </a:moveTo>
                        <a:cubicBezTo>
                          <a:pt x="11188" y="1260"/>
                          <a:pt x="11504" y="1502"/>
                          <a:pt x="11504" y="1800"/>
                        </a:cubicBezTo>
                        <a:cubicBezTo>
                          <a:pt x="11504" y="2098"/>
                          <a:pt x="11188" y="2340"/>
                          <a:pt x="10800" y="2340"/>
                        </a:cubicBezTo>
                        <a:cubicBezTo>
                          <a:pt x="10412" y="2340"/>
                          <a:pt x="10096" y="2098"/>
                          <a:pt x="10096" y="1800"/>
                        </a:cubicBezTo>
                        <a:cubicBezTo>
                          <a:pt x="10096" y="1502"/>
                          <a:pt x="10412" y="1260"/>
                          <a:pt x="10800" y="1260"/>
                        </a:cubicBezTo>
                        <a:close/>
                        <a:moveTo>
                          <a:pt x="18783" y="0"/>
                        </a:moveTo>
                        <a:lnTo>
                          <a:pt x="2817" y="0"/>
                        </a:lnTo>
                        <a:cubicBezTo>
                          <a:pt x="1264" y="0"/>
                          <a:pt x="0" y="969"/>
                          <a:pt x="0" y="2160"/>
                        </a:cubicBezTo>
                        <a:lnTo>
                          <a:pt x="0" y="19440"/>
                        </a:lnTo>
                        <a:cubicBezTo>
                          <a:pt x="0" y="20631"/>
                          <a:pt x="1264" y="21600"/>
                          <a:pt x="2817" y="21600"/>
                        </a:cubicBezTo>
                        <a:lnTo>
                          <a:pt x="18783" y="21600"/>
                        </a:lnTo>
                        <a:cubicBezTo>
                          <a:pt x="20336" y="21600"/>
                          <a:pt x="21600" y="20631"/>
                          <a:pt x="21600" y="19440"/>
                        </a:cubicBezTo>
                        <a:lnTo>
                          <a:pt x="21600" y="2160"/>
                        </a:lnTo>
                        <a:cubicBezTo>
                          <a:pt x="21600" y="969"/>
                          <a:pt x="20336" y="0"/>
                          <a:pt x="18783"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2" name="Shape 1466"/>
                  <p:cNvSpPr/>
                  <p:nvPr/>
                </p:nvSpPr>
                <p:spPr>
                  <a:xfrm>
                    <a:off x="219088"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3" name="Shape 1467"/>
                  <p:cNvSpPr/>
                  <p:nvPr/>
                </p:nvSpPr>
                <p:spPr>
                  <a:xfrm>
                    <a:off x="360851" y="253454"/>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4" name="Shape 1468"/>
                  <p:cNvSpPr/>
                  <p:nvPr/>
                </p:nvSpPr>
                <p:spPr>
                  <a:xfrm>
                    <a:off x="506909" y="253454"/>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5" name="Shape 1469"/>
                  <p:cNvSpPr/>
                  <p:nvPr/>
                </p:nvSpPr>
                <p:spPr>
                  <a:xfrm>
                    <a:off x="219088"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6" name="Shape 1470"/>
                  <p:cNvSpPr/>
                  <p:nvPr/>
                </p:nvSpPr>
                <p:spPr>
                  <a:xfrm>
                    <a:off x="360851" y="399513"/>
                    <a:ext cx="108804"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7" name="Shape 1471"/>
                  <p:cNvSpPr/>
                  <p:nvPr/>
                </p:nvSpPr>
                <p:spPr>
                  <a:xfrm>
                    <a:off x="506909" y="399513"/>
                    <a:ext cx="108805" cy="1088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8" name="Shape 1472"/>
                  <p:cNvSpPr/>
                  <p:nvPr/>
                </p:nvSpPr>
                <p:spPr>
                  <a:xfrm>
                    <a:off x="219088"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sp>
                <p:nvSpPr>
                  <p:cNvPr id="319" name="Shape 1473"/>
                  <p:cNvSpPr/>
                  <p:nvPr/>
                </p:nvSpPr>
                <p:spPr>
                  <a:xfrm>
                    <a:off x="360851" y="541276"/>
                    <a:ext cx="108804" cy="1088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algn="ctr" defTabSz="913729">
                      <a:defRPr sz="2400" b="1" spc="-72">
                        <a:solidFill>
                          <a:srgbClr val="FFFFFF"/>
                        </a:solidFill>
                        <a:latin typeface="Helvetica"/>
                        <a:ea typeface="Helvetica"/>
                        <a:cs typeface="Helvetica"/>
                        <a:sym typeface="Helvetica"/>
                      </a:defRPr>
                    </a:pPr>
                    <a:endParaRPr sz="3200" b="1" spc="-96">
                      <a:solidFill>
                        <a:srgbClr val="FFFFFF"/>
                      </a:solidFill>
                      <a:latin typeface="Helvetica"/>
                      <a:ea typeface="Helvetica"/>
                      <a:cs typeface="Helvetica"/>
                      <a:sym typeface="Helvetica"/>
                    </a:endParaRPr>
                  </a:p>
                </p:txBody>
              </p:sp>
            </p:grpSp>
            <p:grpSp>
              <p:nvGrpSpPr>
                <p:cNvPr id="270" name="Group 1493"/>
                <p:cNvGrpSpPr/>
                <p:nvPr/>
              </p:nvGrpSpPr>
              <p:grpSpPr>
                <a:xfrm>
                  <a:off x="3045334" y="891130"/>
                  <a:ext cx="164612" cy="452834"/>
                  <a:chOff x="0" y="0"/>
                  <a:chExt cx="490517" cy="1349387"/>
                </a:xfrm>
                <a:grpFill/>
              </p:grpSpPr>
              <p:sp>
                <p:nvSpPr>
                  <p:cNvPr id="293" name="Shape 1475"/>
                  <p:cNvSpPr/>
                  <p:nvPr/>
                </p:nvSpPr>
                <p:spPr>
                  <a:xfrm>
                    <a:off x="0" y="394206"/>
                    <a:ext cx="490518" cy="558849"/>
                  </a:xfrm>
                  <a:custGeom>
                    <a:avLst/>
                    <a:gdLst/>
                    <a:ahLst/>
                    <a:cxnLst>
                      <a:cxn ang="0">
                        <a:pos x="wd2" y="hd2"/>
                      </a:cxn>
                      <a:cxn ang="5400000">
                        <a:pos x="wd2" y="hd2"/>
                      </a:cxn>
                      <a:cxn ang="10800000">
                        <a:pos x="wd2" y="hd2"/>
                      </a:cxn>
                      <a:cxn ang="16200000">
                        <a:pos x="wd2" y="hd2"/>
                      </a:cxn>
                    </a:cxnLst>
                    <a:rect l="0" t="0" r="r" b="b"/>
                    <a:pathLst>
                      <a:path w="21600" h="21600" extrusionOk="0">
                        <a:moveTo>
                          <a:pt x="18591" y="18770"/>
                        </a:moveTo>
                        <a:lnTo>
                          <a:pt x="3009" y="18770"/>
                        </a:lnTo>
                        <a:lnTo>
                          <a:pt x="3009" y="2830"/>
                        </a:lnTo>
                        <a:lnTo>
                          <a:pt x="18591" y="2830"/>
                        </a:lnTo>
                        <a:cubicBezTo>
                          <a:pt x="18591" y="2830"/>
                          <a:pt x="18591" y="18770"/>
                          <a:pt x="18591" y="187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4" name="Shape 1476"/>
                  <p:cNvSpPr/>
                  <p:nvPr/>
                </p:nvSpPr>
                <p:spPr>
                  <a:xfrm>
                    <a:off x="99379" y="0"/>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5" name="Shape 1477"/>
                  <p:cNvSpPr/>
                  <p:nvPr/>
                </p:nvSpPr>
                <p:spPr>
                  <a:xfrm>
                    <a:off x="99379" y="954046"/>
                    <a:ext cx="292579" cy="3953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6" name="Shape 1478"/>
                  <p:cNvSpPr/>
                  <p:nvPr/>
                </p:nvSpPr>
                <p:spPr>
                  <a:xfrm>
                    <a:off x="202072" y="629405"/>
                    <a:ext cx="85414" cy="8541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7" name="Shape 1479"/>
                  <p:cNvSpPr/>
                  <p:nvPr/>
                </p:nvSpPr>
                <p:spPr>
                  <a:xfrm>
                    <a:off x="142444"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8" name="Shape 1480"/>
                  <p:cNvSpPr/>
                  <p:nvPr/>
                </p:nvSpPr>
                <p:spPr>
                  <a:xfrm>
                    <a:off x="168945"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9" name="Shape 1481"/>
                  <p:cNvSpPr/>
                  <p:nvPr/>
                </p:nvSpPr>
                <p:spPr>
                  <a:xfrm>
                    <a:off x="288201"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0" name="Shape 1482"/>
                  <p:cNvSpPr/>
                  <p:nvPr/>
                </p:nvSpPr>
                <p:spPr>
                  <a:xfrm>
                    <a:off x="168945" y="785100"/>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1" name="Shape 1483"/>
                  <p:cNvSpPr/>
                  <p:nvPr/>
                </p:nvSpPr>
                <p:spPr>
                  <a:xfrm>
                    <a:off x="228573" y="818227"/>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2" name="Shape 1484"/>
                  <p:cNvSpPr/>
                  <p:nvPr/>
                </p:nvSpPr>
                <p:spPr>
                  <a:xfrm>
                    <a:off x="225260" y="496898"/>
                    <a:ext cx="34745"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3" name="Shape 1485"/>
                  <p:cNvSpPr/>
                  <p:nvPr/>
                </p:nvSpPr>
                <p:spPr>
                  <a:xfrm>
                    <a:off x="149069"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4" name="Shape 1486"/>
                  <p:cNvSpPr/>
                  <p:nvPr/>
                </p:nvSpPr>
                <p:spPr>
                  <a:xfrm>
                    <a:off x="304764" y="652594"/>
                    <a:ext cx="34744" cy="347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5" name="Shape 1487"/>
                  <p:cNvSpPr/>
                  <p:nvPr/>
                </p:nvSpPr>
                <p:spPr>
                  <a:xfrm>
                    <a:off x="281576" y="516774"/>
                    <a:ext cx="34744" cy="3474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6" name="Shape 1488"/>
                  <p:cNvSpPr/>
                  <p:nvPr/>
                </p:nvSpPr>
                <p:spPr>
                  <a:xfrm>
                    <a:off x="288201" y="576402"/>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7" name="Shape 1489"/>
                  <p:cNvSpPr/>
                  <p:nvPr/>
                </p:nvSpPr>
                <p:spPr>
                  <a:xfrm>
                    <a:off x="215322" y="546588"/>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8" name="Shape 1490"/>
                  <p:cNvSpPr/>
                  <p:nvPr/>
                </p:nvSpPr>
                <p:spPr>
                  <a:xfrm>
                    <a:off x="142444"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09" name="Shape 1491"/>
                  <p:cNvSpPr/>
                  <p:nvPr/>
                </p:nvSpPr>
                <p:spPr>
                  <a:xfrm>
                    <a:off x="288201" y="702283"/>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310" name="Shape 1492"/>
                  <p:cNvSpPr/>
                  <p:nvPr/>
                </p:nvSpPr>
                <p:spPr>
                  <a:xfrm>
                    <a:off x="215322" y="742035"/>
                    <a:ext cx="59148" cy="591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65"/>
                          <a:pt x="4835" y="21600"/>
                          <a:pt x="10800" y="21600"/>
                        </a:cubicBezTo>
                        <a:cubicBezTo>
                          <a:pt x="16765" y="21600"/>
                          <a:pt x="21600" y="16765"/>
                          <a:pt x="21600" y="10800"/>
                        </a:cubicBezTo>
                        <a:cubicBezTo>
                          <a:pt x="21600" y="4835"/>
                          <a:pt x="16765" y="0"/>
                          <a:pt x="10800" y="0"/>
                        </a:cubicBezTo>
                        <a:cubicBezTo>
                          <a:pt x="4835" y="0"/>
                          <a:pt x="0" y="4835"/>
                          <a:pt x="0" y="10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271" name="Group 1497"/>
                <p:cNvGrpSpPr/>
                <p:nvPr/>
              </p:nvGrpSpPr>
              <p:grpSpPr>
                <a:xfrm>
                  <a:off x="5131388" y="1035003"/>
                  <a:ext cx="449705" cy="165088"/>
                  <a:chOff x="0" y="0"/>
                  <a:chExt cx="1252698" cy="459873"/>
                </a:xfrm>
                <a:grpFill/>
              </p:grpSpPr>
              <p:sp>
                <p:nvSpPr>
                  <p:cNvPr id="290" name="Shape 1494"/>
                  <p:cNvSpPr/>
                  <p:nvPr/>
                </p:nvSpPr>
                <p:spPr>
                  <a:xfrm>
                    <a:off x="82329" y="0"/>
                    <a:ext cx="1086974" cy="459874"/>
                  </a:xfrm>
                  <a:custGeom>
                    <a:avLst/>
                    <a:gdLst/>
                    <a:ahLst/>
                    <a:cxnLst>
                      <a:cxn ang="0">
                        <a:pos x="wd2" y="hd2"/>
                      </a:cxn>
                      <a:cxn ang="5400000">
                        <a:pos x="wd2" y="hd2"/>
                      </a:cxn>
                      <a:cxn ang="10800000">
                        <a:pos x="wd2" y="hd2"/>
                      </a:cxn>
                      <a:cxn ang="16200000">
                        <a:pos x="wd2" y="hd2"/>
                      </a:cxn>
                    </a:cxnLst>
                    <a:rect l="0" t="0" r="r" b="b"/>
                    <a:pathLst>
                      <a:path w="21600" h="21600" extrusionOk="0">
                        <a:moveTo>
                          <a:pt x="18692" y="1964"/>
                        </a:moveTo>
                        <a:lnTo>
                          <a:pt x="13708" y="1964"/>
                        </a:lnTo>
                        <a:cubicBezTo>
                          <a:pt x="13240" y="1964"/>
                          <a:pt x="12796" y="2413"/>
                          <a:pt x="12436" y="3110"/>
                        </a:cubicBezTo>
                        <a:cubicBezTo>
                          <a:pt x="12314" y="1124"/>
                          <a:pt x="11734" y="0"/>
                          <a:pt x="10800" y="0"/>
                        </a:cubicBezTo>
                        <a:cubicBezTo>
                          <a:pt x="9866" y="0"/>
                          <a:pt x="9286" y="1124"/>
                          <a:pt x="9164" y="3110"/>
                        </a:cubicBezTo>
                        <a:cubicBezTo>
                          <a:pt x="8804" y="2413"/>
                          <a:pt x="8360" y="1964"/>
                          <a:pt x="7892" y="1964"/>
                        </a:cubicBezTo>
                        <a:lnTo>
                          <a:pt x="2908" y="1964"/>
                        </a:lnTo>
                        <a:cubicBezTo>
                          <a:pt x="1168" y="1964"/>
                          <a:pt x="0" y="6025"/>
                          <a:pt x="0" y="9818"/>
                        </a:cubicBezTo>
                        <a:cubicBezTo>
                          <a:pt x="0" y="16535"/>
                          <a:pt x="2143" y="21600"/>
                          <a:pt x="4985" y="21600"/>
                        </a:cubicBezTo>
                        <a:cubicBezTo>
                          <a:pt x="7826" y="21600"/>
                          <a:pt x="9969" y="16535"/>
                          <a:pt x="9969" y="9818"/>
                        </a:cubicBezTo>
                        <a:lnTo>
                          <a:pt x="9969" y="8836"/>
                        </a:lnTo>
                        <a:lnTo>
                          <a:pt x="9969" y="6873"/>
                        </a:lnTo>
                        <a:lnTo>
                          <a:pt x="9969" y="3927"/>
                        </a:lnTo>
                        <a:cubicBezTo>
                          <a:pt x="9969" y="2514"/>
                          <a:pt x="10202" y="1964"/>
                          <a:pt x="10800" y="1964"/>
                        </a:cubicBezTo>
                        <a:cubicBezTo>
                          <a:pt x="11398" y="1964"/>
                          <a:pt x="11631" y="2514"/>
                          <a:pt x="11631" y="3927"/>
                        </a:cubicBezTo>
                        <a:lnTo>
                          <a:pt x="11631" y="6873"/>
                        </a:lnTo>
                        <a:lnTo>
                          <a:pt x="11631" y="8836"/>
                        </a:lnTo>
                        <a:lnTo>
                          <a:pt x="11631" y="9818"/>
                        </a:lnTo>
                        <a:cubicBezTo>
                          <a:pt x="11631" y="16535"/>
                          <a:pt x="13774" y="21600"/>
                          <a:pt x="16615" y="21600"/>
                        </a:cubicBezTo>
                        <a:cubicBezTo>
                          <a:pt x="19457" y="21600"/>
                          <a:pt x="21600" y="16535"/>
                          <a:pt x="21600" y="9818"/>
                        </a:cubicBezTo>
                        <a:cubicBezTo>
                          <a:pt x="21600" y="6025"/>
                          <a:pt x="20432" y="1964"/>
                          <a:pt x="18692" y="1964"/>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1" name="Shape 1495"/>
                  <p:cNvSpPr/>
                  <p:nvPr/>
                </p:nvSpPr>
                <p:spPr>
                  <a:xfrm>
                    <a:off x="0"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610"/>
                          <a:pt x="19990" y="0"/>
                          <a:pt x="18000" y="0"/>
                        </a:cubicBezTo>
                        <a:cubicBezTo>
                          <a:pt x="8747" y="0"/>
                          <a:pt x="0" y="8747"/>
                          <a:pt x="0" y="18000"/>
                        </a:cubicBezTo>
                        <a:cubicBezTo>
                          <a:pt x="0" y="19990"/>
                          <a:pt x="1610" y="21600"/>
                          <a:pt x="3600" y="21600"/>
                        </a:cubicBezTo>
                        <a:cubicBezTo>
                          <a:pt x="5590" y="21600"/>
                          <a:pt x="7200" y="19990"/>
                          <a:pt x="7200" y="18000"/>
                        </a:cubicBezTo>
                        <a:cubicBezTo>
                          <a:pt x="7200" y="12751"/>
                          <a:pt x="12751" y="7200"/>
                          <a:pt x="18000" y="7200"/>
                        </a:cubicBezTo>
                        <a:cubicBezTo>
                          <a:pt x="19990" y="7200"/>
                          <a:pt x="21600" y="5590"/>
                          <a:pt x="21600" y="36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92" name="Shape 1496"/>
                  <p:cNvSpPr/>
                  <p:nvPr/>
                </p:nvSpPr>
                <p:spPr>
                  <a:xfrm>
                    <a:off x="1127278" y="0"/>
                    <a:ext cx="125421" cy="12542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cubicBezTo>
                          <a:pt x="1610" y="0"/>
                          <a:pt x="0" y="1610"/>
                          <a:pt x="0" y="3600"/>
                        </a:cubicBezTo>
                        <a:cubicBezTo>
                          <a:pt x="0" y="5590"/>
                          <a:pt x="1610" y="7200"/>
                          <a:pt x="3600" y="7200"/>
                        </a:cubicBezTo>
                        <a:cubicBezTo>
                          <a:pt x="8849" y="7200"/>
                          <a:pt x="14400" y="12751"/>
                          <a:pt x="14400" y="18000"/>
                        </a:cubicBezTo>
                        <a:cubicBezTo>
                          <a:pt x="14400" y="19990"/>
                          <a:pt x="16010" y="21600"/>
                          <a:pt x="18000" y="21600"/>
                        </a:cubicBezTo>
                        <a:cubicBezTo>
                          <a:pt x="19990" y="21600"/>
                          <a:pt x="21600" y="19990"/>
                          <a:pt x="21600" y="18000"/>
                        </a:cubicBezTo>
                        <a:cubicBezTo>
                          <a:pt x="21600" y="8747"/>
                          <a:pt x="12853" y="0"/>
                          <a:pt x="360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272" name="Group 1501"/>
                <p:cNvGrpSpPr/>
                <p:nvPr/>
              </p:nvGrpSpPr>
              <p:grpSpPr>
                <a:xfrm>
                  <a:off x="3609629" y="945536"/>
                  <a:ext cx="343426" cy="344022"/>
                  <a:chOff x="0" y="0"/>
                  <a:chExt cx="956644" cy="958304"/>
                </a:xfrm>
                <a:grpFill/>
              </p:grpSpPr>
              <p:sp>
                <p:nvSpPr>
                  <p:cNvPr id="287" name="Shape 1498"/>
                  <p:cNvSpPr/>
                  <p:nvPr/>
                </p:nvSpPr>
                <p:spPr>
                  <a:xfrm>
                    <a:off x="239370" y="239370"/>
                    <a:ext cx="478323" cy="47832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grp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sp>
                <p:nvSpPr>
                  <p:cNvPr id="288" name="Shape 1499"/>
                  <p:cNvSpPr/>
                  <p:nvPr/>
                </p:nvSpPr>
                <p:spPr>
                  <a:xfrm>
                    <a:off x="0" y="0"/>
                    <a:ext cx="956645" cy="655093"/>
                  </a:xfrm>
                  <a:custGeom>
                    <a:avLst/>
                    <a:gdLst/>
                    <a:ahLst/>
                    <a:cxnLst>
                      <a:cxn ang="0">
                        <a:pos x="wd2" y="hd2"/>
                      </a:cxn>
                      <a:cxn ang="5400000">
                        <a:pos x="wd2" y="hd2"/>
                      </a:cxn>
                      <a:cxn ang="10800000">
                        <a:pos x="wd2" y="hd2"/>
                      </a:cxn>
                      <a:cxn ang="16200000">
                        <a:pos x="wd2" y="hd2"/>
                      </a:cxn>
                    </a:cxnLst>
                    <a:rect l="0" t="0" r="r" b="b"/>
                    <a:pathLst>
                      <a:path w="21600" h="21600" extrusionOk="0">
                        <a:moveTo>
                          <a:pt x="17983" y="9968"/>
                        </a:moveTo>
                        <a:cubicBezTo>
                          <a:pt x="17801" y="4429"/>
                          <a:pt x="14654" y="0"/>
                          <a:pt x="10800" y="0"/>
                        </a:cubicBezTo>
                        <a:cubicBezTo>
                          <a:pt x="6946" y="0"/>
                          <a:pt x="3799" y="4429"/>
                          <a:pt x="3617" y="9968"/>
                        </a:cubicBezTo>
                        <a:cubicBezTo>
                          <a:pt x="1594" y="10225"/>
                          <a:pt x="0" y="12728"/>
                          <a:pt x="0" y="15771"/>
                        </a:cubicBezTo>
                        <a:cubicBezTo>
                          <a:pt x="0" y="18985"/>
                          <a:pt x="1776" y="21600"/>
                          <a:pt x="3960" y="21600"/>
                        </a:cubicBezTo>
                        <a:cubicBezTo>
                          <a:pt x="4159" y="21600"/>
                          <a:pt x="4320" y="21365"/>
                          <a:pt x="4320" y="21074"/>
                        </a:cubicBezTo>
                        <a:lnTo>
                          <a:pt x="4320" y="10469"/>
                        </a:lnTo>
                        <a:cubicBezTo>
                          <a:pt x="4320" y="5276"/>
                          <a:pt x="7227" y="1051"/>
                          <a:pt x="10800" y="1051"/>
                        </a:cubicBezTo>
                        <a:cubicBezTo>
                          <a:pt x="14373" y="1051"/>
                          <a:pt x="17280" y="5276"/>
                          <a:pt x="17280" y="10469"/>
                        </a:cubicBezTo>
                        <a:lnTo>
                          <a:pt x="17280" y="21074"/>
                        </a:lnTo>
                        <a:cubicBezTo>
                          <a:pt x="17280" y="21365"/>
                          <a:pt x="17441" y="21600"/>
                          <a:pt x="17640" y="21600"/>
                        </a:cubicBezTo>
                        <a:cubicBezTo>
                          <a:pt x="19824" y="21600"/>
                          <a:pt x="21600" y="18985"/>
                          <a:pt x="21600" y="15771"/>
                        </a:cubicBezTo>
                        <a:cubicBezTo>
                          <a:pt x="21600" y="12728"/>
                          <a:pt x="20006" y="10225"/>
                          <a:pt x="17983" y="9968"/>
                        </a:cubicBezTo>
                        <a:close/>
                      </a:path>
                    </a:pathLst>
                  </a:custGeom>
                  <a:grp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sp>
                <p:nvSpPr>
                  <p:cNvPr id="289" name="Shape 1500"/>
                  <p:cNvSpPr/>
                  <p:nvPr/>
                </p:nvSpPr>
                <p:spPr>
                  <a:xfrm>
                    <a:off x="141315" y="798863"/>
                    <a:ext cx="675194" cy="159442"/>
                  </a:xfrm>
                  <a:custGeom>
                    <a:avLst/>
                    <a:gdLst/>
                    <a:ahLst/>
                    <a:cxnLst>
                      <a:cxn ang="0">
                        <a:pos x="wd2" y="hd2"/>
                      </a:cxn>
                      <a:cxn ang="5400000">
                        <a:pos x="wd2" y="hd2"/>
                      </a:cxn>
                      <a:cxn ang="10800000">
                        <a:pos x="wd2" y="hd2"/>
                      </a:cxn>
                      <a:cxn ang="16200000">
                        <a:pos x="wd2" y="hd2"/>
                      </a:cxn>
                    </a:cxnLst>
                    <a:rect l="0" t="0" r="r" b="b"/>
                    <a:pathLst>
                      <a:path w="21600" h="21600" extrusionOk="0">
                        <a:moveTo>
                          <a:pt x="17231" y="0"/>
                        </a:moveTo>
                        <a:lnTo>
                          <a:pt x="4369" y="0"/>
                        </a:lnTo>
                        <a:cubicBezTo>
                          <a:pt x="2001" y="0"/>
                          <a:pt x="0" y="8902"/>
                          <a:pt x="0" y="19440"/>
                        </a:cubicBezTo>
                        <a:cubicBezTo>
                          <a:pt x="0" y="20634"/>
                          <a:pt x="228" y="21600"/>
                          <a:pt x="510" y="21600"/>
                        </a:cubicBezTo>
                        <a:lnTo>
                          <a:pt x="21090" y="21600"/>
                        </a:lnTo>
                        <a:cubicBezTo>
                          <a:pt x="21372" y="21600"/>
                          <a:pt x="21600" y="20634"/>
                          <a:pt x="21600" y="19440"/>
                        </a:cubicBezTo>
                        <a:cubicBezTo>
                          <a:pt x="21600" y="8902"/>
                          <a:pt x="19599" y="0"/>
                          <a:pt x="17231" y="0"/>
                        </a:cubicBezTo>
                        <a:close/>
                      </a:path>
                    </a:pathLst>
                  </a:custGeom>
                  <a:grpFill/>
                  <a:ln w="12700" cap="flat">
                    <a:noFill/>
                    <a:miter lim="400000"/>
                  </a:ln>
                  <a:effectLst/>
                </p:spPr>
                <p:txBody>
                  <a:bodyPr wrap="square" lIns="50800" tIns="50800" rIns="50800" bIns="50800" numCol="1" anchor="ctr">
                    <a:noAutofit/>
                  </a:bodyPr>
                  <a:lstStyle/>
                  <a:p>
                    <a:pPr algn="ctr" defTabSz="913729"/>
                    <a:endParaRPr b="1" spc="-96">
                      <a:solidFill>
                        <a:srgbClr val="FFFFFF"/>
                      </a:solidFill>
                      <a:latin typeface="Helvetica"/>
                      <a:ea typeface="Helvetica"/>
                      <a:cs typeface="Helvetica"/>
                    </a:endParaRPr>
                  </a:p>
                </p:txBody>
              </p:sp>
            </p:grpSp>
            <p:grpSp>
              <p:nvGrpSpPr>
                <p:cNvPr id="273" name="Group 1506"/>
                <p:cNvGrpSpPr/>
                <p:nvPr/>
              </p:nvGrpSpPr>
              <p:grpSpPr>
                <a:xfrm>
                  <a:off x="1521719" y="881484"/>
                  <a:ext cx="472127" cy="472125"/>
                  <a:chOff x="0" y="0"/>
                  <a:chExt cx="1088033" cy="1088033"/>
                </a:xfrm>
                <a:grpFill/>
              </p:grpSpPr>
              <p:sp>
                <p:nvSpPr>
                  <p:cNvPr id="283" name="Shape 1502"/>
                  <p:cNvSpPr/>
                  <p:nvPr/>
                </p:nvSpPr>
                <p:spPr>
                  <a:xfrm>
                    <a:off x="0" y="0"/>
                    <a:ext cx="1088034" cy="1088034"/>
                  </a:xfrm>
                  <a:custGeom>
                    <a:avLst/>
                    <a:gdLst/>
                    <a:ahLst/>
                    <a:cxnLst>
                      <a:cxn ang="0">
                        <a:pos x="wd2" y="hd2"/>
                      </a:cxn>
                      <a:cxn ang="5400000">
                        <a:pos x="wd2" y="hd2"/>
                      </a:cxn>
                      <a:cxn ang="10800000">
                        <a:pos x="wd2" y="hd2"/>
                      </a:cxn>
                      <a:cxn ang="16200000">
                        <a:pos x="wd2" y="hd2"/>
                      </a:cxn>
                    </a:cxnLst>
                    <a:rect l="0" t="0" r="r" b="b"/>
                    <a:pathLst>
                      <a:path w="21600" h="21600" extrusionOk="0">
                        <a:moveTo>
                          <a:pt x="10800" y="1050"/>
                        </a:moveTo>
                        <a:cubicBezTo>
                          <a:pt x="5424" y="1050"/>
                          <a:pt x="1050" y="5424"/>
                          <a:pt x="1050" y="10800"/>
                        </a:cubicBezTo>
                        <a:cubicBezTo>
                          <a:pt x="1050" y="16176"/>
                          <a:pt x="5424" y="20550"/>
                          <a:pt x="10800" y="20550"/>
                        </a:cubicBezTo>
                        <a:cubicBezTo>
                          <a:pt x="16176" y="20550"/>
                          <a:pt x="20550" y="16176"/>
                          <a:pt x="20550" y="10800"/>
                        </a:cubicBezTo>
                        <a:cubicBezTo>
                          <a:pt x="20550" y="5424"/>
                          <a:pt x="16176" y="1050"/>
                          <a:pt x="10800" y="105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84" name="Shape 1503"/>
                  <p:cNvSpPr/>
                  <p:nvPr/>
                </p:nvSpPr>
                <p:spPr>
                  <a:xfrm>
                    <a:off x="355122" y="423124"/>
                    <a:ext cx="175578" cy="244409"/>
                  </a:xfrm>
                  <a:custGeom>
                    <a:avLst/>
                    <a:gdLst/>
                    <a:ahLst/>
                    <a:cxnLst>
                      <a:cxn ang="0">
                        <a:pos x="wd2" y="hd2"/>
                      </a:cxn>
                      <a:cxn ang="5400000">
                        <a:pos x="wd2" y="hd2"/>
                      </a:cxn>
                      <a:cxn ang="10800000">
                        <a:pos x="wd2" y="hd2"/>
                      </a:cxn>
                      <a:cxn ang="16200000">
                        <a:pos x="wd2" y="hd2"/>
                      </a:cxn>
                    </a:cxnLst>
                    <a:rect l="0" t="0" r="r" b="b"/>
                    <a:pathLst>
                      <a:path w="21600" h="21600" extrusionOk="0">
                        <a:moveTo>
                          <a:pt x="21600" y="3366"/>
                        </a:moveTo>
                        <a:cubicBezTo>
                          <a:pt x="20703" y="4000"/>
                          <a:pt x="19453" y="5130"/>
                          <a:pt x="17853" y="6755"/>
                        </a:cubicBezTo>
                        <a:cubicBezTo>
                          <a:pt x="16253" y="8380"/>
                          <a:pt x="14911" y="10058"/>
                          <a:pt x="13833" y="11789"/>
                        </a:cubicBezTo>
                        <a:cubicBezTo>
                          <a:pt x="12975" y="13147"/>
                          <a:pt x="12204" y="14808"/>
                          <a:pt x="11518" y="16770"/>
                        </a:cubicBezTo>
                        <a:cubicBezTo>
                          <a:pt x="10828" y="18732"/>
                          <a:pt x="10485" y="20342"/>
                          <a:pt x="10485" y="21600"/>
                        </a:cubicBezTo>
                        <a:lnTo>
                          <a:pt x="4265" y="21600"/>
                        </a:lnTo>
                        <a:cubicBezTo>
                          <a:pt x="4447" y="17675"/>
                          <a:pt x="6241" y="13595"/>
                          <a:pt x="9648" y="9359"/>
                        </a:cubicBezTo>
                        <a:cubicBezTo>
                          <a:pt x="11851" y="6732"/>
                          <a:pt x="13693" y="4901"/>
                          <a:pt x="15181" y="3864"/>
                        </a:cubicBezTo>
                        <a:lnTo>
                          <a:pt x="0" y="3864"/>
                        </a:lnTo>
                        <a:lnTo>
                          <a:pt x="84" y="0"/>
                        </a:lnTo>
                        <a:lnTo>
                          <a:pt x="21600" y="0"/>
                        </a:lnTo>
                        <a:cubicBezTo>
                          <a:pt x="21600" y="0"/>
                          <a:pt x="21600" y="3366"/>
                          <a:pt x="21600" y="3366"/>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85" name="Shape 1504"/>
                  <p:cNvSpPr/>
                  <p:nvPr/>
                </p:nvSpPr>
                <p:spPr>
                  <a:xfrm>
                    <a:off x="551572" y="415568"/>
                    <a:ext cx="169601" cy="248850"/>
                  </a:xfrm>
                  <a:custGeom>
                    <a:avLst/>
                    <a:gdLst/>
                    <a:ahLst/>
                    <a:cxnLst>
                      <a:cxn ang="0">
                        <a:pos x="wd2" y="hd2"/>
                      </a:cxn>
                      <a:cxn ang="5400000">
                        <a:pos x="wd2" y="hd2"/>
                      </a:cxn>
                      <a:cxn ang="10800000">
                        <a:pos x="wd2" y="hd2"/>
                      </a:cxn>
                      <a:cxn ang="16200000">
                        <a:pos x="wd2" y="hd2"/>
                      </a:cxn>
                    </a:cxnLst>
                    <a:rect l="0" t="0" r="r" b="b"/>
                    <a:pathLst>
                      <a:path w="21600" h="21600" extrusionOk="0">
                        <a:moveTo>
                          <a:pt x="1457" y="17375"/>
                        </a:moveTo>
                        <a:cubicBezTo>
                          <a:pt x="2342" y="15942"/>
                          <a:pt x="4430" y="14425"/>
                          <a:pt x="7722" y="12824"/>
                        </a:cubicBezTo>
                        <a:cubicBezTo>
                          <a:pt x="10579" y="11430"/>
                          <a:pt x="12428" y="10432"/>
                          <a:pt x="13269" y="9829"/>
                        </a:cubicBezTo>
                        <a:cubicBezTo>
                          <a:pt x="14559" y="8890"/>
                          <a:pt x="15205" y="7862"/>
                          <a:pt x="15205" y="6745"/>
                        </a:cubicBezTo>
                        <a:cubicBezTo>
                          <a:pt x="15205" y="5836"/>
                          <a:pt x="14835" y="5080"/>
                          <a:pt x="14095" y="4477"/>
                        </a:cubicBezTo>
                        <a:cubicBezTo>
                          <a:pt x="13356" y="3874"/>
                          <a:pt x="12297" y="3573"/>
                          <a:pt x="10920" y="3573"/>
                        </a:cubicBezTo>
                        <a:cubicBezTo>
                          <a:pt x="9034" y="3573"/>
                          <a:pt x="7751" y="4052"/>
                          <a:pt x="7070" y="5011"/>
                        </a:cubicBezTo>
                        <a:cubicBezTo>
                          <a:pt x="6678" y="5564"/>
                          <a:pt x="6446" y="6444"/>
                          <a:pt x="6373" y="7650"/>
                        </a:cubicBezTo>
                        <a:lnTo>
                          <a:pt x="348" y="7650"/>
                        </a:lnTo>
                        <a:cubicBezTo>
                          <a:pt x="450" y="5821"/>
                          <a:pt x="935" y="4344"/>
                          <a:pt x="1805" y="3217"/>
                        </a:cubicBezTo>
                        <a:cubicBezTo>
                          <a:pt x="3462" y="1072"/>
                          <a:pt x="6402" y="0"/>
                          <a:pt x="10626" y="0"/>
                        </a:cubicBezTo>
                        <a:cubicBezTo>
                          <a:pt x="13965" y="0"/>
                          <a:pt x="16622" y="630"/>
                          <a:pt x="18595" y="1890"/>
                        </a:cubicBezTo>
                        <a:cubicBezTo>
                          <a:pt x="20570" y="3150"/>
                          <a:pt x="21557" y="4818"/>
                          <a:pt x="21557" y="6894"/>
                        </a:cubicBezTo>
                        <a:cubicBezTo>
                          <a:pt x="21557" y="8485"/>
                          <a:pt x="20860" y="9898"/>
                          <a:pt x="19465" y="11134"/>
                        </a:cubicBezTo>
                        <a:cubicBezTo>
                          <a:pt x="18547" y="11954"/>
                          <a:pt x="17046" y="12868"/>
                          <a:pt x="14955" y="13876"/>
                        </a:cubicBezTo>
                        <a:lnTo>
                          <a:pt x="12468" y="15077"/>
                        </a:lnTo>
                        <a:cubicBezTo>
                          <a:pt x="10912" y="15828"/>
                          <a:pt x="9850" y="16372"/>
                          <a:pt x="9277" y="16708"/>
                        </a:cubicBezTo>
                        <a:cubicBezTo>
                          <a:pt x="8705" y="17044"/>
                          <a:pt x="8222" y="17434"/>
                          <a:pt x="7831" y="17879"/>
                        </a:cubicBezTo>
                        <a:lnTo>
                          <a:pt x="21600" y="17879"/>
                        </a:lnTo>
                        <a:lnTo>
                          <a:pt x="21600" y="21600"/>
                        </a:lnTo>
                        <a:lnTo>
                          <a:pt x="0" y="21600"/>
                        </a:lnTo>
                        <a:cubicBezTo>
                          <a:pt x="58" y="20058"/>
                          <a:pt x="544" y="18650"/>
                          <a:pt x="1457" y="17375"/>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86" name="Shape 1505"/>
                  <p:cNvSpPr/>
                  <p:nvPr/>
                </p:nvSpPr>
                <p:spPr>
                  <a:xfrm>
                    <a:off x="105781" y="105781"/>
                    <a:ext cx="876472" cy="876472"/>
                  </a:xfrm>
                  <a:custGeom>
                    <a:avLst/>
                    <a:gdLst/>
                    <a:ahLst/>
                    <a:cxnLst>
                      <a:cxn ang="0">
                        <a:pos x="wd2" y="hd2"/>
                      </a:cxn>
                      <a:cxn ang="5400000">
                        <a:pos x="wd2" y="hd2"/>
                      </a:cxn>
                      <a:cxn ang="10800000">
                        <a:pos x="wd2" y="hd2"/>
                      </a:cxn>
                      <a:cxn ang="16200000">
                        <a:pos x="wd2" y="hd2"/>
                      </a:cxn>
                    </a:cxnLst>
                    <a:rect l="0" t="0" r="r" b="b"/>
                    <a:pathLst>
                      <a:path w="21600" h="21600" extrusionOk="0">
                        <a:moveTo>
                          <a:pt x="10800" y="17969"/>
                        </a:moveTo>
                        <a:cubicBezTo>
                          <a:pt x="6841" y="17969"/>
                          <a:pt x="3631" y="14759"/>
                          <a:pt x="3631" y="10800"/>
                        </a:cubicBezTo>
                        <a:cubicBezTo>
                          <a:pt x="3631" y="6841"/>
                          <a:pt x="6841" y="3631"/>
                          <a:pt x="10800" y="3631"/>
                        </a:cubicBezTo>
                        <a:cubicBezTo>
                          <a:pt x="14759" y="3631"/>
                          <a:pt x="17969" y="6841"/>
                          <a:pt x="17969" y="10800"/>
                        </a:cubicBezTo>
                        <a:cubicBezTo>
                          <a:pt x="17969" y="14759"/>
                          <a:pt x="14759" y="17969"/>
                          <a:pt x="10800" y="17969"/>
                        </a:cubicBezTo>
                        <a:close/>
                        <a:moveTo>
                          <a:pt x="4435" y="18146"/>
                        </a:moveTo>
                        <a:lnTo>
                          <a:pt x="4160" y="17898"/>
                        </a:lnTo>
                        <a:lnTo>
                          <a:pt x="5386" y="16536"/>
                        </a:lnTo>
                        <a:lnTo>
                          <a:pt x="5661" y="16784"/>
                        </a:lnTo>
                        <a:cubicBezTo>
                          <a:pt x="5661" y="16784"/>
                          <a:pt x="4435" y="18146"/>
                          <a:pt x="4435" y="18146"/>
                        </a:cubicBezTo>
                        <a:close/>
                        <a:moveTo>
                          <a:pt x="3454" y="17165"/>
                        </a:moveTo>
                        <a:lnTo>
                          <a:pt x="4816" y="15939"/>
                        </a:lnTo>
                        <a:lnTo>
                          <a:pt x="5064" y="16214"/>
                        </a:lnTo>
                        <a:lnTo>
                          <a:pt x="3702" y="17440"/>
                        </a:lnTo>
                        <a:cubicBezTo>
                          <a:pt x="3702" y="17440"/>
                          <a:pt x="3454" y="17165"/>
                          <a:pt x="3454" y="17165"/>
                        </a:cubicBezTo>
                        <a:close/>
                        <a:moveTo>
                          <a:pt x="3047" y="16662"/>
                        </a:moveTo>
                        <a:lnTo>
                          <a:pt x="2829" y="16362"/>
                        </a:lnTo>
                        <a:lnTo>
                          <a:pt x="4312" y="15285"/>
                        </a:lnTo>
                        <a:lnTo>
                          <a:pt x="4530" y="15585"/>
                        </a:lnTo>
                        <a:cubicBezTo>
                          <a:pt x="4530" y="15585"/>
                          <a:pt x="3047" y="16662"/>
                          <a:pt x="3047" y="16662"/>
                        </a:cubicBezTo>
                        <a:close/>
                        <a:moveTo>
                          <a:pt x="2291" y="15499"/>
                        </a:moveTo>
                        <a:lnTo>
                          <a:pt x="3879" y="14582"/>
                        </a:lnTo>
                        <a:lnTo>
                          <a:pt x="4064" y="14903"/>
                        </a:lnTo>
                        <a:lnTo>
                          <a:pt x="2476" y="15819"/>
                        </a:lnTo>
                        <a:cubicBezTo>
                          <a:pt x="2476" y="15819"/>
                          <a:pt x="2291" y="15499"/>
                          <a:pt x="2291" y="15499"/>
                        </a:cubicBezTo>
                        <a:close/>
                        <a:moveTo>
                          <a:pt x="1847" y="14584"/>
                        </a:moveTo>
                        <a:lnTo>
                          <a:pt x="3521" y="13838"/>
                        </a:lnTo>
                        <a:lnTo>
                          <a:pt x="3672" y="14176"/>
                        </a:lnTo>
                        <a:lnTo>
                          <a:pt x="1997" y="14922"/>
                        </a:lnTo>
                        <a:cubicBezTo>
                          <a:pt x="1997" y="14922"/>
                          <a:pt x="1847" y="14584"/>
                          <a:pt x="1847" y="14584"/>
                        </a:cubicBezTo>
                        <a:close/>
                        <a:moveTo>
                          <a:pt x="1500" y="13627"/>
                        </a:moveTo>
                        <a:lnTo>
                          <a:pt x="3243" y="13061"/>
                        </a:lnTo>
                        <a:lnTo>
                          <a:pt x="3358" y="13413"/>
                        </a:lnTo>
                        <a:lnTo>
                          <a:pt x="1615" y="13979"/>
                        </a:lnTo>
                        <a:cubicBezTo>
                          <a:pt x="1615" y="13979"/>
                          <a:pt x="1500" y="13627"/>
                          <a:pt x="1500" y="13627"/>
                        </a:cubicBezTo>
                        <a:close/>
                        <a:moveTo>
                          <a:pt x="1256" y="12639"/>
                        </a:moveTo>
                        <a:lnTo>
                          <a:pt x="3049" y="12258"/>
                        </a:lnTo>
                        <a:lnTo>
                          <a:pt x="3126" y="12621"/>
                        </a:lnTo>
                        <a:lnTo>
                          <a:pt x="1333" y="13002"/>
                        </a:lnTo>
                        <a:cubicBezTo>
                          <a:pt x="1333" y="13002"/>
                          <a:pt x="1256" y="12639"/>
                          <a:pt x="1256" y="12639"/>
                        </a:cubicBezTo>
                        <a:close/>
                        <a:moveTo>
                          <a:pt x="1116" y="11632"/>
                        </a:moveTo>
                        <a:lnTo>
                          <a:pt x="2939" y="11440"/>
                        </a:lnTo>
                        <a:lnTo>
                          <a:pt x="2977" y="11808"/>
                        </a:lnTo>
                        <a:lnTo>
                          <a:pt x="1154" y="12000"/>
                        </a:lnTo>
                        <a:cubicBezTo>
                          <a:pt x="1154" y="12000"/>
                          <a:pt x="1116" y="11632"/>
                          <a:pt x="1116" y="11632"/>
                        </a:cubicBezTo>
                        <a:close/>
                        <a:moveTo>
                          <a:pt x="1082" y="10615"/>
                        </a:moveTo>
                        <a:lnTo>
                          <a:pt x="2915" y="10615"/>
                        </a:lnTo>
                        <a:lnTo>
                          <a:pt x="2915" y="10985"/>
                        </a:lnTo>
                        <a:lnTo>
                          <a:pt x="1082" y="10985"/>
                        </a:lnTo>
                        <a:cubicBezTo>
                          <a:pt x="1082" y="10985"/>
                          <a:pt x="1082" y="10615"/>
                          <a:pt x="1082" y="10615"/>
                        </a:cubicBezTo>
                        <a:close/>
                        <a:moveTo>
                          <a:pt x="1154" y="9600"/>
                        </a:moveTo>
                        <a:lnTo>
                          <a:pt x="2977" y="9792"/>
                        </a:lnTo>
                        <a:lnTo>
                          <a:pt x="2939" y="10160"/>
                        </a:lnTo>
                        <a:lnTo>
                          <a:pt x="1116" y="9968"/>
                        </a:lnTo>
                        <a:cubicBezTo>
                          <a:pt x="1116" y="9968"/>
                          <a:pt x="1154" y="9600"/>
                          <a:pt x="1154" y="9600"/>
                        </a:cubicBezTo>
                        <a:close/>
                        <a:moveTo>
                          <a:pt x="1333" y="8598"/>
                        </a:moveTo>
                        <a:lnTo>
                          <a:pt x="3126" y="8979"/>
                        </a:lnTo>
                        <a:lnTo>
                          <a:pt x="3049" y="9342"/>
                        </a:lnTo>
                        <a:lnTo>
                          <a:pt x="1256" y="8961"/>
                        </a:lnTo>
                        <a:cubicBezTo>
                          <a:pt x="1256" y="8961"/>
                          <a:pt x="1333" y="8598"/>
                          <a:pt x="1333" y="8598"/>
                        </a:cubicBezTo>
                        <a:close/>
                        <a:moveTo>
                          <a:pt x="1615" y="7621"/>
                        </a:moveTo>
                        <a:lnTo>
                          <a:pt x="3358" y="8187"/>
                        </a:lnTo>
                        <a:lnTo>
                          <a:pt x="3243" y="8539"/>
                        </a:lnTo>
                        <a:lnTo>
                          <a:pt x="1500" y="7973"/>
                        </a:lnTo>
                        <a:cubicBezTo>
                          <a:pt x="1500" y="7973"/>
                          <a:pt x="1615" y="7621"/>
                          <a:pt x="1615" y="7621"/>
                        </a:cubicBezTo>
                        <a:close/>
                        <a:moveTo>
                          <a:pt x="1997" y="6678"/>
                        </a:moveTo>
                        <a:lnTo>
                          <a:pt x="3672" y="7424"/>
                        </a:lnTo>
                        <a:lnTo>
                          <a:pt x="3521" y="7762"/>
                        </a:lnTo>
                        <a:lnTo>
                          <a:pt x="1847" y="7016"/>
                        </a:lnTo>
                        <a:cubicBezTo>
                          <a:pt x="1847" y="7016"/>
                          <a:pt x="1997" y="6678"/>
                          <a:pt x="1997" y="6678"/>
                        </a:cubicBezTo>
                        <a:close/>
                        <a:moveTo>
                          <a:pt x="2476" y="5781"/>
                        </a:moveTo>
                        <a:lnTo>
                          <a:pt x="4064" y="6697"/>
                        </a:lnTo>
                        <a:lnTo>
                          <a:pt x="3879" y="7018"/>
                        </a:lnTo>
                        <a:lnTo>
                          <a:pt x="2291" y="6101"/>
                        </a:lnTo>
                        <a:cubicBezTo>
                          <a:pt x="2291" y="6101"/>
                          <a:pt x="2476" y="5781"/>
                          <a:pt x="2476" y="5781"/>
                        </a:cubicBezTo>
                        <a:close/>
                        <a:moveTo>
                          <a:pt x="3047" y="4938"/>
                        </a:moveTo>
                        <a:lnTo>
                          <a:pt x="4530" y="6015"/>
                        </a:lnTo>
                        <a:lnTo>
                          <a:pt x="4312" y="6315"/>
                        </a:lnTo>
                        <a:lnTo>
                          <a:pt x="2829" y="5238"/>
                        </a:lnTo>
                        <a:cubicBezTo>
                          <a:pt x="2829" y="5238"/>
                          <a:pt x="3047" y="4938"/>
                          <a:pt x="3047" y="4938"/>
                        </a:cubicBezTo>
                        <a:close/>
                        <a:moveTo>
                          <a:pt x="3702" y="4160"/>
                        </a:moveTo>
                        <a:lnTo>
                          <a:pt x="5064" y="5386"/>
                        </a:lnTo>
                        <a:lnTo>
                          <a:pt x="4816" y="5661"/>
                        </a:lnTo>
                        <a:lnTo>
                          <a:pt x="3454" y="4435"/>
                        </a:lnTo>
                        <a:cubicBezTo>
                          <a:pt x="3454" y="4435"/>
                          <a:pt x="3702" y="4160"/>
                          <a:pt x="3702" y="4160"/>
                        </a:cubicBezTo>
                        <a:close/>
                        <a:moveTo>
                          <a:pt x="4435" y="3454"/>
                        </a:moveTo>
                        <a:lnTo>
                          <a:pt x="5661" y="4816"/>
                        </a:lnTo>
                        <a:lnTo>
                          <a:pt x="5386" y="5064"/>
                        </a:lnTo>
                        <a:lnTo>
                          <a:pt x="4160" y="3702"/>
                        </a:lnTo>
                        <a:cubicBezTo>
                          <a:pt x="4160" y="3702"/>
                          <a:pt x="4435" y="3454"/>
                          <a:pt x="4435" y="3454"/>
                        </a:cubicBezTo>
                        <a:close/>
                        <a:moveTo>
                          <a:pt x="5238" y="2829"/>
                        </a:moveTo>
                        <a:lnTo>
                          <a:pt x="6315" y="4312"/>
                        </a:lnTo>
                        <a:lnTo>
                          <a:pt x="6015" y="4530"/>
                        </a:lnTo>
                        <a:lnTo>
                          <a:pt x="4938" y="3047"/>
                        </a:lnTo>
                        <a:cubicBezTo>
                          <a:pt x="4938" y="3047"/>
                          <a:pt x="5238" y="2829"/>
                          <a:pt x="5238" y="2829"/>
                        </a:cubicBezTo>
                        <a:close/>
                        <a:moveTo>
                          <a:pt x="6101" y="2291"/>
                        </a:moveTo>
                        <a:lnTo>
                          <a:pt x="7018" y="3879"/>
                        </a:lnTo>
                        <a:lnTo>
                          <a:pt x="6697" y="4064"/>
                        </a:lnTo>
                        <a:lnTo>
                          <a:pt x="5781" y="2476"/>
                        </a:lnTo>
                        <a:cubicBezTo>
                          <a:pt x="5781" y="2476"/>
                          <a:pt x="6101" y="2291"/>
                          <a:pt x="6101" y="2291"/>
                        </a:cubicBezTo>
                        <a:close/>
                        <a:moveTo>
                          <a:pt x="7016" y="1847"/>
                        </a:moveTo>
                        <a:lnTo>
                          <a:pt x="7762" y="3521"/>
                        </a:lnTo>
                        <a:lnTo>
                          <a:pt x="7424" y="3672"/>
                        </a:lnTo>
                        <a:lnTo>
                          <a:pt x="6678" y="1997"/>
                        </a:lnTo>
                        <a:cubicBezTo>
                          <a:pt x="6678" y="1997"/>
                          <a:pt x="7016" y="1847"/>
                          <a:pt x="7016" y="1847"/>
                        </a:cubicBezTo>
                        <a:close/>
                        <a:moveTo>
                          <a:pt x="7973" y="1500"/>
                        </a:moveTo>
                        <a:lnTo>
                          <a:pt x="8539" y="3243"/>
                        </a:lnTo>
                        <a:lnTo>
                          <a:pt x="8187" y="3358"/>
                        </a:lnTo>
                        <a:lnTo>
                          <a:pt x="7621" y="1615"/>
                        </a:lnTo>
                        <a:cubicBezTo>
                          <a:pt x="7621" y="1615"/>
                          <a:pt x="7973" y="1500"/>
                          <a:pt x="7973" y="1500"/>
                        </a:cubicBezTo>
                        <a:close/>
                        <a:moveTo>
                          <a:pt x="8961" y="1256"/>
                        </a:moveTo>
                        <a:lnTo>
                          <a:pt x="9342" y="3049"/>
                        </a:lnTo>
                        <a:lnTo>
                          <a:pt x="8979" y="3126"/>
                        </a:lnTo>
                        <a:lnTo>
                          <a:pt x="8598" y="1333"/>
                        </a:lnTo>
                        <a:cubicBezTo>
                          <a:pt x="8598" y="1333"/>
                          <a:pt x="8961" y="1256"/>
                          <a:pt x="8961" y="1256"/>
                        </a:cubicBezTo>
                        <a:close/>
                        <a:moveTo>
                          <a:pt x="9968" y="1116"/>
                        </a:moveTo>
                        <a:lnTo>
                          <a:pt x="10160" y="2939"/>
                        </a:lnTo>
                        <a:lnTo>
                          <a:pt x="9792" y="2977"/>
                        </a:lnTo>
                        <a:lnTo>
                          <a:pt x="9600" y="1154"/>
                        </a:lnTo>
                        <a:cubicBezTo>
                          <a:pt x="9600" y="1154"/>
                          <a:pt x="9968" y="1116"/>
                          <a:pt x="9968" y="1116"/>
                        </a:cubicBezTo>
                        <a:close/>
                        <a:moveTo>
                          <a:pt x="10615" y="1082"/>
                        </a:moveTo>
                        <a:lnTo>
                          <a:pt x="10985" y="1082"/>
                        </a:lnTo>
                        <a:lnTo>
                          <a:pt x="10985" y="2915"/>
                        </a:lnTo>
                        <a:lnTo>
                          <a:pt x="10615" y="2915"/>
                        </a:lnTo>
                        <a:cubicBezTo>
                          <a:pt x="10615" y="2915"/>
                          <a:pt x="10615" y="1082"/>
                          <a:pt x="10615" y="1082"/>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grpSp>
              <p:nvGrpSpPr>
                <p:cNvPr id="274" name="Group 1510"/>
                <p:cNvGrpSpPr/>
                <p:nvPr/>
              </p:nvGrpSpPr>
              <p:grpSpPr>
                <a:xfrm>
                  <a:off x="4408624" y="929121"/>
                  <a:ext cx="319275" cy="376852"/>
                  <a:chOff x="0" y="0"/>
                  <a:chExt cx="742078" cy="875907"/>
                </a:xfrm>
                <a:grpFill/>
              </p:grpSpPr>
              <p:sp>
                <p:nvSpPr>
                  <p:cNvPr id="280" name="Shape 1507"/>
                  <p:cNvSpPr/>
                  <p:nvPr/>
                </p:nvSpPr>
                <p:spPr>
                  <a:xfrm>
                    <a:off x="0" y="198771"/>
                    <a:ext cx="742079" cy="677137"/>
                  </a:xfrm>
                  <a:custGeom>
                    <a:avLst/>
                    <a:gdLst/>
                    <a:ahLst/>
                    <a:cxnLst>
                      <a:cxn ang="0">
                        <a:pos x="wd2" y="hd2"/>
                      </a:cxn>
                      <a:cxn ang="5400000">
                        <a:pos x="wd2" y="hd2"/>
                      </a:cxn>
                      <a:cxn ang="10800000">
                        <a:pos x="wd2" y="hd2"/>
                      </a:cxn>
                      <a:cxn ang="16200000">
                        <a:pos x="wd2" y="hd2"/>
                      </a:cxn>
                    </a:cxnLst>
                    <a:rect l="0" t="0" r="r" b="b"/>
                    <a:pathLst>
                      <a:path w="21600" h="21600" extrusionOk="0">
                        <a:moveTo>
                          <a:pt x="10800" y="19670"/>
                        </a:moveTo>
                        <a:cubicBezTo>
                          <a:pt x="6464" y="19670"/>
                          <a:pt x="2950" y="15818"/>
                          <a:pt x="2950" y="11067"/>
                        </a:cubicBezTo>
                        <a:cubicBezTo>
                          <a:pt x="2950" y="6315"/>
                          <a:pt x="6464" y="2464"/>
                          <a:pt x="10800" y="2464"/>
                        </a:cubicBezTo>
                        <a:cubicBezTo>
                          <a:pt x="15136" y="2464"/>
                          <a:pt x="18650" y="6315"/>
                          <a:pt x="18650" y="11067"/>
                        </a:cubicBezTo>
                        <a:cubicBezTo>
                          <a:pt x="18650" y="15818"/>
                          <a:pt x="15136" y="19670"/>
                          <a:pt x="10800" y="19670"/>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81" name="Shape 1508"/>
                  <p:cNvSpPr/>
                  <p:nvPr/>
                </p:nvSpPr>
                <p:spPr>
                  <a:xfrm>
                    <a:off x="0" y="0"/>
                    <a:ext cx="742079" cy="166807"/>
                  </a:xfrm>
                  <a:custGeom>
                    <a:avLst/>
                    <a:gdLst/>
                    <a:ahLst/>
                    <a:cxnLst>
                      <a:cxn ang="0">
                        <a:pos x="wd2" y="hd2"/>
                      </a:cxn>
                      <a:cxn ang="5400000">
                        <a:pos x="wd2" y="hd2"/>
                      </a:cxn>
                      <a:cxn ang="10800000">
                        <a:pos x="wd2" y="hd2"/>
                      </a:cxn>
                      <a:cxn ang="16200000">
                        <a:pos x="wd2" y="hd2"/>
                      </a:cxn>
                    </a:cxnLst>
                    <a:rect l="0" t="0" r="r" b="b"/>
                    <a:pathLst>
                      <a:path w="21600" h="21600" extrusionOk="0">
                        <a:moveTo>
                          <a:pt x="19021" y="15146"/>
                        </a:moveTo>
                        <a:cubicBezTo>
                          <a:pt x="18481" y="15146"/>
                          <a:pt x="18044" y="13200"/>
                          <a:pt x="18044" y="10800"/>
                        </a:cubicBezTo>
                        <a:cubicBezTo>
                          <a:pt x="18044" y="8400"/>
                          <a:pt x="18481" y="6454"/>
                          <a:pt x="19021" y="6454"/>
                        </a:cubicBezTo>
                        <a:cubicBezTo>
                          <a:pt x="19560" y="6454"/>
                          <a:pt x="19998" y="8400"/>
                          <a:pt x="19998" y="10800"/>
                        </a:cubicBezTo>
                        <a:cubicBezTo>
                          <a:pt x="19998" y="13200"/>
                          <a:pt x="19560" y="15146"/>
                          <a:pt x="19021" y="15146"/>
                        </a:cubicBezTo>
                        <a:close/>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82" name="Shape 1509"/>
                  <p:cNvSpPr/>
                  <p:nvPr/>
                </p:nvSpPr>
                <p:spPr>
                  <a:xfrm>
                    <a:off x="66257" y="483676"/>
                    <a:ext cx="614381" cy="67940"/>
                  </a:xfrm>
                  <a:custGeom>
                    <a:avLst/>
                    <a:gdLst/>
                    <a:ahLst/>
                    <a:cxnLst>
                      <a:cxn ang="0">
                        <a:pos x="wd2" y="hd2"/>
                      </a:cxn>
                      <a:cxn ang="5400000">
                        <a:pos x="wd2" y="hd2"/>
                      </a:cxn>
                      <a:cxn ang="10800000">
                        <a:pos x="wd2" y="hd2"/>
                      </a:cxn>
                      <a:cxn ang="16200000">
                        <a:pos x="wd2" y="hd2"/>
                      </a:cxn>
                    </a:cxnLst>
                    <a:rect l="0" t="0" r="r" b="b"/>
                    <a:pathLst>
                      <a:path w="21485" h="21014" extrusionOk="0">
                        <a:moveTo>
                          <a:pt x="2445" y="21014"/>
                        </a:moveTo>
                        <a:cubicBezTo>
                          <a:pt x="2379" y="21016"/>
                          <a:pt x="2313" y="20992"/>
                          <a:pt x="2247" y="20942"/>
                        </a:cubicBezTo>
                        <a:cubicBezTo>
                          <a:pt x="911" y="19971"/>
                          <a:pt x="110" y="9344"/>
                          <a:pt x="76" y="8894"/>
                        </a:cubicBezTo>
                        <a:cubicBezTo>
                          <a:pt x="-64" y="6999"/>
                          <a:pt x="-4" y="4459"/>
                          <a:pt x="210" y="3218"/>
                        </a:cubicBezTo>
                        <a:cubicBezTo>
                          <a:pt x="424" y="1981"/>
                          <a:pt x="711" y="2510"/>
                          <a:pt x="852" y="4403"/>
                        </a:cubicBezTo>
                        <a:cubicBezTo>
                          <a:pt x="856" y="4467"/>
                          <a:pt x="1446" y="12166"/>
                          <a:pt x="2329" y="12776"/>
                        </a:cubicBezTo>
                        <a:cubicBezTo>
                          <a:pt x="2936" y="13195"/>
                          <a:pt x="3577" y="10199"/>
                          <a:pt x="4235" y="3873"/>
                        </a:cubicBezTo>
                        <a:lnTo>
                          <a:pt x="4637" y="0"/>
                        </a:lnTo>
                        <a:lnTo>
                          <a:pt x="4963" y="4403"/>
                        </a:lnTo>
                        <a:cubicBezTo>
                          <a:pt x="4968" y="4469"/>
                          <a:pt x="5558" y="12166"/>
                          <a:pt x="6441" y="12776"/>
                        </a:cubicBezTo>
                        <a:cubicBezTo>
                          <a:pt x="7044" y="13191"/>
                          <a:pt x="7688" y="10203"/>
                          <a:pt x="8346" y="3873"/>
                        </a:cubicBezTo>
                        <a:lnTo>
                          <a:pt x="8749" y="0"/>
                        </a:lnTo>
                        <a:lnTo>
                          <a:pt x="9075" y="4403"/>
                        </a:lnTo>
                        <a:cubicBezTo>
                          <a:pt x="9080" y="4469"/>
                          <a:pt x="9669" y="12166"/>
                          <a:pt x="10552" y="12776"/>
                        </a:cubicBezTo>
                        <a:cubicBezTo>
                          <a:pt x="11155" y="13191"/>
                          <a:pt x="11799" y="10203"/>
                          <a:pt x="12458" y="3873"/>
                        </a:cubicBezTo>
                        <a:lnTo>
                          <a:pt x="12860" y="0"/>
                        </a:lnTo>
                        <a:lnTo>
                          <a:pt x="13186" y="4403"/>
                        </a:lnTo>
                        <a:cubicBezTo>
                          <a:pt x="13191" y="4469"/>
                          <a:pt x="13781" y="12166"/>
                          <a:pt x="14664" y="12776"/>
                        </a:cubicBezTo>
                        <a:cubicBezTo>
                          <a:pt x="15266" y="13191"/>
                          <a:pt x="15911" y="10203"/>
                          <a:pt x="16569" y="3873"/>
                        </a:cubicBezTo>
                        <a:lnTo>
                          <a:pt x="16972" y="0"/>
                        </a:lnTo>
                        <a:lnTo>
                          <a:pt x="17298" y="4403"/>
                        </a:lnTo>
                        <a:cubicBezTo>
                          <a:pt x="17303" y="4469"/>
                          <a:pt x="17892" y="12166"/>
                          <a:pt x="18775" y="12776"/>
                        </a:cubicBezTo>
                        <a:cubicBezTo>
                          <a:pt x="19378" y="13191"/>
                          <a:pt x="20022" y="10203"/>
                          <a:pt x="20681" y="3873"/>
                        </a:cubicBezTo>
                        <a:cubicBezTo>
                          <a:pt x="20854" y="2211"/>
                          <a:pt x="21147" y="2099"/>
                          <a:pt x="21335" y="3632"/>
                        </a:cubicBezTo>
                        <a:cubicBezTo>
                          <a:pt x="21524" y="5163"/>
                          <a:pt x="21536" y="7757"/>
                          <a:pt x="21363" y="9422"/>
                        </a:cubicBezTo>
                        <a:cubicBezTo>
                          <a:pt x="20499" y="17725"/>
                          <a:pt x="19603" y="21600"/>
                          <a:pt x="18693" y="20942"/>
                        </a:cubicBezTo>
                        <a:cubicBezTo>
                          <a:pt x="17863" y="20339"/>
                          <a:pt x="17240" y="16014"/>
                          <a:pt x="16879" y="12712"/>
                        </a:cubicBezTo>
                        <a:cubicBezTo>
                          <a:pt x="16131" y="18742"/>
                          <a:pt x="15361" y="21504"/>
                          <a:pt x="14582" y="20942"/>
                        </a:cubicBezTo>
                        <a:cubicBezTo>
                          <a:pt x="13752" y="20339"/>
                          <a:pt x="13129" y="16014"/>
                          <a:pt x="12767" y="12712"/>
                        </a:cubicBezTo>
                        <a:cubicBezTo>
                          <a:pt x="12019" y="18742"/>
                          <a:pt x="11250" y="21504"/>
                          <a:pt x="10470" y="20942"/>
                        </a:cubicBezTo>
                        <a:cubicBezTo>
                          <a:pt x="9640" y="20339"/>
                          <a:pt x="9017" y="16014"/>
                          <a:pt x="8656" y="12712"/>
                        </a:cubicBezTo>
                        <a:cubicBezTo>
                          <a:pt x="7908" y="18742"/>
                          <a:pt x="7138" y="21504"/>
                          <a:pt x="6359" y="20942"/>
                        </a:cubicBezTo>
                        <a:cubicBezTo>
                          <a:pt x="5529" y="20339"/>
                          <a:pt x="4906" y="16014"/>
                          <a:pt x="4544" y="12712"/>
                        </a:cubicBezTo>
                        <a:cubicBezTo>
                          <a:pt x="3860" y="18230"/>
                          <a:pt x="3156" y="21014"/>
                          <a:pt x="2445" y="21014"/>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sp>
              <p:nvSpPr>
                <p:cNvPr id="275" name="Shape 1511"/>
                <p:cNvSpPr/>
                <p:nvPr/>
              </p:nvSpPr>
              <p:spPr>
                <a:xfrm>
                  <a:off x="2361109" y="909019"/>
                  <a:ext cx="291936" cy="417055"/>
                </a:xfrm>
                <a:custGeom>
                  <a:avLst/>
                  <a:gdLst/>
                  <a:ahLst/>
                  <a:cxnLst>
                    <a:cxn ang="0">
                      <a:pos x="wd2" y="hd2"/>
                    </a:cxn>
                    <a:cxn ang="5400000">
                      <a:pos x="wd2" y="hd2"/>
                    </a:cxn>
                    <a:cxn ang="10800000">
                      <a:pos x="wd2" y="hd2"/>
                    </a:cxn>
                    <a:cxn ang="16200000">
                      <a:pos x="wd2" y="hd2"/>
                    </a:cxn>
                  </a:cxnLst>
                  <a:rect l="0" t="0" r="r" b="b"/>
                  <a:pathLst>
                    <a:path w="21565" h="21600" extrusionOk="0">
                      <a:moveTo>
                        <a:pt x="18992" y="1028"/>
                      </a:moveTo>
                      <a:cubicBezTo>
                        <a:pt x="18955" y="851"/>
                        <a:pt x="18739" y="720"/>
                        <a:pt x="18484" y="720"/>
                      </a:cubicBezTo>
                      <a:lnTo>
                        <a:pt x="11296" y="720"/>
                      </a:lnTo>
                      <a:lnTo>
                        <a:pt x="11296" y="360"/>
                      </a:lnTo>
                      <a:cubicBezTo>
                        <a:pt x="11296" y="161"/>
                        <a:pt x="11066" y="0"/>
                        <a:pt x="10782" y="0"/>
                      </a:cubicBezTo>
                      <a:cubicBezTo>
                        <a:pt x="10498" y="0"/>
                        <a:pt x="10269" y="161"/>
                        <a:pt x="10269" y="360"/>
                      </a:cubicBezTo>
                      <a:lnTo>
                        <a:pt x="10269" y="720"/>
                      </a:lnTo>
                      <a:lnTo>
                        <a:pt x="3594" y="720"/>
                      </a:lnTo>
                      <a:cubicBezTo>
                        <a:pt x="3345" y="720"/>
                        <a:pt x="3131" y="845"/>
                        <a:pt x="3088" y="1017"/>
                      </a:cubicBezTo>
                      <a:lnTo>
                        <a:pt x="8" y="13257"/>
                      </a:lnTo>
                      <a:cubicBezTo>
                        <a:pt x="-19" y="13362"/>
                        <a:pt x="22" y="13470"/>
                        <a:pt x="120" y="13551"/>
                      </a:cubicBezTo>
                      <a:cubicBezTo>
                        <a:pt x="217" y="13633"/>
                        <a:pt x="361" y="13680"/>
                        <a:pt x="513" y="13680"/>
                      </a:cubicBezTo>
                      <a:lnTo>
                        <a:pt x="10269" y="13680"/>
                      </a:lnTo>
                      <a:lnTo>
                        <a:pt x="10269" y="20880"/>
                      </a:lnTo>
                      <a:lnTo>
                        <a:pt x="6675" y="20880"/>
                      </a:lnTo>
                      <a:cubicBezTo>
                        <a:pt x="6391" y="20880"/>
                        <a:pt x="6161" y="21041"/>
                        <a:pt x="6161" y="21240"/>
                      </a:cubicBezTo>
                      <a:cubicBezTo>
                        <a:pt x="6161" y="21439"/>
                        <a:pt x="6391" y="21600"/>
                        <a:pt x="6675" y="21600"/>
                      </a:cubicBezTo>
                      <a:lnTo>
                        <a:pt x="14890" y="21600"/>
                      </a:lnTo>
                      <a:cubicBezTo>
                        <a:pt x="15174" y="21600"/>
                        <a:pt x="15403" y="21439"/>
                        <a:pt x="15403" y="21240"/>
                      </a:cubicBezTo>
                      <a:cubicBezTo>
                        <a:pt x="15403" y="21041"/>
                        <a:pt x="15174" y="20880"/>
                        <a:pt x="14890" y="20880"/>
                      </a:cubicBezTo>
                      <a:lnTo>
                        <a:pt x="11296" y="20880"/>
                      </a:lnTo>
                      <a:lnTo>
                        <a:pt x="11296" y="13680"/>
                      </a:lnTo>
                      <a:lnTo>
                        <a:pt x="13350" y="13680"/>
                      </a:lnTo>
                      <a:lnTo>
                        <a:pt x="13350" y="15840"/>
                      </a:lnTo>
                      <a:cubicBezTo>
                        <a:pt x="13350" y="16039"/>
                        <a:pt x="13579" y="16200"/>
                        <a:pt x="13863" y="16200"/>
                      </a:cubicBezTo>
                      <a:cubicBezTo>
                        <a:pt x="14147" y="16200"/>
                        <a:pt x="14376" y="16039"/>
                        <a:pt x="14376" y="15840"/>
                      </a:cubicBezTo>
                      <a:lnTo>
                        <a:pt x="14376" y="13680"/>
                      </a:lnTo>
                      <a:lnTo>
                        <a:pt x="21051" y="13680"/>
                      </a:lnTo>
                      <a:cubicBezTo>
                        <a:pt x="21201" y="13680"/>
                        <a:pt x="21342" y="13634"/>
                        <a:pt x="21440" y="13555"/>
                      </a:cubicBezTo>
                      <a:cubicBezTo>
                        <a:pt x="21537" y="13476"/>
                        <a:pt x="21581" y="13371"/>
                        <a:pt x="21559" y="13268"/>
                      </a:cubicBezTo>
                      <a:cubicBezTo>
                        <a:pt x="21559" y="13268"/>
                        <a:pt x="18992" y="1028"/>
                        <a:pt x="18992" y="1028"/>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nvGrpSpPr>
                <p:cNvPr id="276" name="Group 1233"/>
                <p:cNvGrpSpPr/>
                <p:nvPr/>
              </p:nvGrpSpPr>
              <p:grpSpPr>
                <a:xfrm>
                  <a:off x="6039959" y="929385"/>
                  <a:ext cx="470404" cy="376321"/>
                  <a:chOff x="0" y="0"/>
                  <a:chExt cx="1110177" cy="888137"/>
                </a:xfrm>
                <a:grpFill/>
              </p:grpSpPr>
              <p:sp>
                <p:nvSpPr>
                  <p:cNvPr id="278" name="Shape 1231"/>
                  <p:cNvSpPr/>
                  <p:nvPr/>
                </p:nvSpPr>
                <p:spPr>
                  <a:xfrm>
                    <a:off x="-1" y="0"/>
                    <a:ext cx="1110179" cy="407066"/>
                  </a:xfrm>
                  <a:custGeom>
                    <a:avLst/>
                    <a:gdLst/>
                    <a:ahLst/>
                    <a:cxnLst>
                      <a:cxn ang="0">
                        <a:pos x="wd2" y="hd2"/>
                      </a:cxn>
                      <a:cxn ang="5400000">
                        <a:pos x="wd2" y="hd2"/>
                      </a:cxn>
                      <a:cxn ang="10800000">
                        <a:pos x="wd2" y="hd2"/>
                      </a:cxn>
                      <a:cxn ang="16200000">
                        <a:pos x="wd2" y="hd2"/>
                      </a:cxn>
                    </a:cxnLst>
                    <a:rect l="0" t="0" r="r" b="b"/>
                    <a:pathLst>
                      <a:path w="21539" h="21542" extrusionOk="0">
                        <a:moveTo>
                          <a:pt x="359" y="21542"/>
                        </a:moveTo>
                        <a:lnTo>
                          <a:pt x="21181" y="21542"/>
                        </a:lnTo>
                        <a:cubicBezTo>
                          <a:pt x="21338" y="21542"/>
                          <a:pt x="21476" y="21263"/>
                          <a:pt x="21523" y="20854"/>
                        </a:cubicBezTo>
                        <a:cubicBezTo>
                          <a:pt x="21570" y="20445"/>
                          <a:pt x="21514" y="20000"/>
                          <a:pt x="21384" y="19757"/>
                        </a:cubicBezTo>
                        <a:lnTo>
                          <a:pt x="18668" y="14647"/>
                        </a:lnTo>
                        <a:lnTo>
                          <a:pt x="18668" y="4896"/>
                        </a:lnTo>
                        <a:cubicBezTo>
                          <a:pt x="18668" y="4355"/>
                          <a:pt x="18507" y="3917"/>
                          <a:pt x="18309" y="3917"/>
                        </a:cubicBezTo>
                        <a:lnTo>
                          <a:pt x="15437" y="3917"/>
                        </a:lnTo>
                        <a:cubicBezTo>
                          <a:pt x="15238" y="3917"/>
                          <a:pt x="15078" y="4355"/>
                          <a:pt x="15078" y="4896"/>
                        </a:cubicBezTo>
                        <a:lnTo>
                          <a:pt x="15078" y="7894"/>
                        </a:lnTo>
                        <a:lnTo>
                          <a:pt x="10974" y="173"/>
                        </a:lnTo>
                        <a:cubicBezTo>
                          <a:pt x="10851" y="-58"/>
                          <a:pt x="10689" y="-58"/>
                          <a:pt x="10566" y="173"/>
                        </a:cubicBezTo>
                        <a:lnTo>
                          <a:pt x="156" y="19757"/>
                        </a:lnTo>
                        <a:cubicBezTo>
                          <a:pt x="26" y="20000"/>
                          <a:pt x="-30" y="20445"/>
                          <a:pt x="17" y="20854"/>
                        </a:cubicBezTo>
                        <a:cubicBezTo>
                          <a:pt x="64" y="21263"/>
                          <a:pt x="202" y="21542"/>
                          <a:pt x="359" y="21542"/>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sp>
                <p:nvSpPr>
                  <p:cNvPr id="279" name="Shape 1232"/>
                  <p:cNvSpPr/>
                  <p:nvPr/>
                </p:nvSpPr>
                <p:spPr>
                  <a:xfrm>
                    <a:off x="0" y="444069"/>
                    <a:ext cx="1110173" cy="444069"/>
                  </a:xfrm>
                  <a:custGeom>
                    <a:avLst/>
                    <a:gdLst/>
                    <a:ahLst/>
                    <a:cxnLst>
                      <a:cxn ang="0">
                        <a:pos x="wd2" y="hd2"/>
                      </a:cxn>
                      <a:cxn ang="5400000">
                        <a:pos x="wd2" y="hd2"/>
                      </a:cxn>
                      <a:cxn ang="10800000">
                        <a:pos x="wd2" y="hd2"/>
                      </a:cxn>
                      <a:cxn ang="16200000">
                        <a:pos x="wd2" y="hd2"/>
                      </a:cxn>
                    </a:cxnLst>
                    <a:rect l="0" t="0" r="r" b="b"/>
                    <a:pathLst>
                      <a:path w="21600" h="21600" extrusionOk="0">
                        <a:moveTo>
                          <a:pt x="17280" y="11700"/>
                        </a:moveTo>
                        <a:cubicBezTo>
                          <a:pt x="17280" y="12197"/>
                          <a:pt x="17119" y="12600"/>
                          <a:pt x="16920" y="12600"/>
                        </a:cubicBezTo>
                        <a:lnTo>
                          <a:pt x="11160" y="12600"/>
                        </a:lnTo>
                        <a:cubicBezTo>
                          <a:pt x="10961" y="12600"/>
                          <a:pt x="10800" y="12197"/>
                          <a:pt x="10800" y="11700"/>
                        </a:cubicBezTo>
                        <a:lnTo>
                          <a:pt x="10800" y="4500"/>
                        </a:lnTo>
                        <a:cubicBezTo>
                          <a:pt x="10800" y="4003"/>
                          <a:pt x="10961" y="3600"/>
                          <a:pt x="11160" y="3600"/>
                        </a:cubicBezTo>
                        <a:lnTo>
                          <a:pt x="16920" y="3600"/>
                        </a:lnTo>
                        <a:cubicBezTo>
                          <a:pt x="17119" y="3600"/>
                          <a:pt x="17280" y="4003"/>
                          <a:pt x="17280" y="4500"/>
                        </a:cubicBezTo>
                        <a:cubicBezTo>
                          <a:pt x="17280" y="4500"/>
                          <a:pt x="17280" y="11700"/>
                          <a:pt x="17280" y="11700"/>
                        </a:cubicBezTo>
                        <a:close/>
                        <a:moveTo>
                          <a:pt x="9180" y="19800"/>
                        </a:moveTo>
                        <a:lnTo>
                          <a:pt x="4500" y="19800"/>
                        </a:lnTo>
                        <a:lnTo>
                          <a:pt x="4500" y="18000"/>
                        </a:lnTo>
                        <a:cubicBezTo>
                          <a:pt x="4500" y="17751"/>
                          <a:pt x="4580" y="17550"/>
                          <a:pt x="4680" y="17550"/>
                        </a:cubicBezTo>
                        <a:lnTo>
                          <a:pt x="9000" y="17550"/>
                        </a:lnTo>
                        <a:cubicBezTo>
                          <a:pt x="9100" y="17550"/>
                          <a:pt x="9180" y="17751"/>
                          <a:pt x="9180" y="18000"/>
                        </a:cubicBezTo>
                        <a:cubicBezTo>
                          <a:pt x="9180" y="18000"/>
                          <a:pt x="9180" y="19800"/>
                          <a:pt x="9180" y="19800"/>
                        </a:cubicBezTo>
                        <a:close/>
                        <a:moveTo>
                          <a:pt x="5040" y="4500"/>
                        </a:moveTo>
                        <a:cubicBezTo>
                          <a:pt x="5040" y="4003"/>
                          <a:pt x="5201" y="3600"/>
                          <a:pt x="5400" y="3600"/>
                        </a:cubicBezTo>
                        <a:lnTo>
                          <a:pt x="8280" y="3600"/>
                        </a:lnTo>
                        <a:cubicBezTo>
                          <a:pt x="8479" y="3600"/>
                          <a:pt x="8640" y="4003"/>
                          <a:pt x="8640" y="4500"/>
                        </a:cubicBezTo>
                        <a:lnTo>
                          <a:pt x="8640" y="15300"/>
                        </a:lnTo>
                        <a:cubicBezTo>
                          <a:pt x="8640" y="15797"/>
                          <a:pt x="8479" y="16200"/>
                          <a:pt x="8280" y="16200"/>
                        </a:cubicBezTo>
                        <a:lnTo>
                          <a:pt x="5400" y="16200"/>
                        </a:lnTo>
                        <a:cubicBezTo>
                          <a:pt x="5201" y="16200"/>
                          <a:pt x="5040" y="15797"/>
                          <a:pt x="5040" y="15300"/>
                        </a:cubicBezTo>
                        <a:cubicBezTo>
                          <a:pt x="5040" y="15300"/>
                          <a:pt x="5040" y="4500"/>
                          <a:pt x="5040" y="4500"/>
                        </a:cubicBezTo>
                        <a:close/>
                        <a:moveTo>
                          <a:pt x="21240" y="19800"/>
                        </a:moveTo>
                        <a:lnTo>
                          <a:pt x="19440" y="19800"/>
                        </a:lnTo>
                        <a:lnTo>
                          <a:pt x="19440" y="900"/>
                        </a:lnTo>
                        <a:cubicBezTo>
                          <a:pt x="19440" y="403"/>
                          <a:pt x="19279" y="0"/>
                          <a:pt x="19080" y="0"/>
                        </a:cubicBezTo>
                        <a:lnTo>
                          <a:pt x="2520" y="0"/>
                        </a:lnTo>
                        <a:cubicBezTo>
                          <a:pt x="2321" y="0"/>
                          <a:pt x="2160" y="403"/>
                          <a:pt x="2160" y="900"/>
                        </a:cubicBezTo>
                        <a:lnTo>
                          <a:pt x="2160" y="19800"/>
                        </a:lnTo>
                        <a:lnTo>
                          <a:pt x="360" y="19800"/>
                        </a:lnTo>
                        <a:cubicBezTo>
                          <a:pt x="161" y="19800"/>
                          <a:pt x="0" y="20203"/>
                          <a:pt x="0" y="20700"/>
                        </a:cubicBezTo>
                        <a:cubicBezTo>
                          <a:pt x="0" y="21197"/>
                          <a:pt x="161" y="21600"/>
                          <a:pt x="360" y="21600"/>
                        </a:cubicBezTo>
                        <a:lnTo>
                          <a:pt x="2520" y="21600"/>
                        </a:lnTo>
                        <a:lnTo>
                          <a:pt x="19080" y="21600"/>
                        </a:lnTo>
                        <a:lnTo>
                          <a:pt x="21240" y="21600"/>
                        </a:lnTo>
                        <a:cubicBezTo>
                          <a:pt x="21439" y="21600"/>
                          <a:pt x="21600" y="21197"/>
                          <a:pt x="21600" y="20700"/>
                        </a:cubicBezTo>
                        <a:cubicBezTo>
                          <a:pt x="21600" y="20203"/>
                          <a:pt x="21439" y="19800"/>
                          <a:pt x="21240" y="19800"/>
                        </a:cubicBezTo>
                        <a:close/>
                      </a:path>
                    </a:pathLst>
                  </a:custGeom>
                  <a:grpFill/>
                  <a:ln w="12700" cap="flat">
                    <a:noFill/>
                    <a:miter lim="400000"/>
                  </a:ln>
                  <a:effectLst/>
                </p:spPr>
                <p:txBody>
                  <a:bodyPr wrap="square" lIns="0" tIns="0" rIns="0" bIns="0" numCol="1" anchor="ctr">
                    <a:noAutofit/>
                  </a:bodyPr>
                  <a:lstStyle/>
                  <a:p>
                    <a:pPr algn="ctr" defTabSz="913729"/>
                    <a:endParaRPr b="1" spc="-96">
                      <a:solidFill>
                        <a:srgbClr val="FFFFFF"/>
                      </a:solidFill>
                      <a:latin typeface="Helvetica"/>
                      <a:ea typeface="Helvetica"/>
                      <a:cs typeface="Helvetica"/>
                    </a:endParaRPr>
                  </a:p>
                </p:txBody>
              </p:sp>
            </p:grpSp>
            <p:sp>
              <p:nvSpPr>
                <p:cNvPr id="277" name="Freeform 1"/>
                <p:cNvSpPr>
                  <a:spLocks noChangeArrowheads="1"/>
                </p:cNvSpPr>
                <p:nvPr/>
              </p:nvSpPr>
              <p:spPr bwMode="auto">
                <a:xfrm>
                  <a:off x="7751440" y="960835"/>
                  <a:ext cx="393925" cy="313423"/>
                </a:xfrm>
                <a:custGeom>
                  <a:avLst/>
                  <a:gdLst>
                    <a:gd name="T0" fmla="*/ 252 w 8910"/>
                    <a:gd name="T1" fmla="*/ 3543 h 7089"/>
                    <a:gd name="T2" fmla="*/ 161 w 8910"/>
                    <a:gd name="T3" fmla="*/ 2944 h 7089"/>
                    <a:gd name="T4" fmla="*/ 574 w 8910"/>
                    <a:gd name="T5" fmla="*/ 2669 h 7089"/>
                    <a:gd name="T6" fmla="*/ 1014 w 8910"/>
                    <a:gd name="T7" fmla="*/ 2355 h 7089"/>
                    <a:gd name="T8" fmla="*/ 2029 w 8910"/>
                    <a:gd name="T9" fmla="*/ 380 h 7089"/>
                    <a:gd name="T10" fmla="*/ 5365 w 8910"/>
                    <a:gd name="T11" fmla="*/ 39 h 7089"/>
                    <a:gd name="T12" fmla="*/ 7357 w 8910"/>
                    <a:gd name="T13" fmla="*/ 914 h 7089"/>
                    <a:gd name="T14" fmla="*/ 8107 w 8910"/>
                    <a:gd name="T15" fmla="*/ 2672 h 7089"/>
                    <a:gd name="T16" fmla="*/ 8751 w 8910"/>
                    <a:gd name="T17" fmla="*/ 2955 h 7089"/>
                    <a:gd name="T18" fmla="*/ 8658 w 8910"/>
                    <a:gd name="T19" fmla="*/ 3543 h 7089"/>
                    <a:gd name="T20" fmla="*/ 8422 w 8910"/>
                    <a:gd name="T21" fmla="*/ 3969 h 7089"/>
                    <a:gd name="T22" fmla="*/ 8435 w 8910"/>
                    <a:gd name="T23" fmla="*/ 6706 h 7089"/>
                    <a:gd name="T24" fmla="*/ 7030 w 8910"/>
                    <a:gd name="T25" fmla="*/ 7086 h 7089"/>
                    <a:gd name="T26" fmla="*/ 6674 w 8910"/>
                    <a:gd name="T27" fmla="*/ 6294 h 7089"/>
                    <a:gd name="T28" fmla="*/ 2331 w 8910"/>
                    <a:gd name="T29" fmla="*/ 6197 h 7089"/>
                    <a:gd name="T30" fmla="*/ 2236 w 8910"/>
                    <a:gd name="T31" fmla="*/ 6747 h 7089"/>
                    <a:gd name="T32" fmla="*/ 814 w 8910"/>
                    <a:gd name="T33" fmla="*/ 7086 h 7089"/>
                    <a:gd name="T34" fmla="*/ 478 w 8910"/>
                    <a:gd name="T35" fmla="*/ 4117 h 7089"/>
                    <a:gd name="T36" fmla="*/ 594 w 8910"/>
                    <a:gd name="T37" fmla="*/ 3543 h 7089"/>
                    <a:gd name="T38" fmla="*/ 7300 w 8910"/>
                    <a:gd name="T39" fmla="*/ 2679 h 7089"/>
                    <a:gd name="T40" fmla="*/ 6618 w 8910"/>
                    <a:gd name="T41" fmla="*/ 932 h 7089"/>
                    <a:gd name="T42" fmla="*/ 5180 w 8910"/>
                    <a:gd name="T43" fmla="*/ 681 h 7089"/>
                    <a:gd name="T44" fmla="*/ 2500 w 8910"/>
                    <a:gd name="T45" fmla="*/ 839 h 7089"/>
                    <a:gd name="T46" fmla="*/ 1745 w 8910"/>
                    <a:gd name="T47" fmla="*/ 2151 h 7089"/>
                    <a:gd name="T48" fmla="*/ 7331 w 8910"/>
                    <a:gd name="T49" fmla="*/ 2805 h 7089"/>
                    <a:gd name="T50" fmla="*/ 1853 w 8910"/>
                    <a:gd name="T51" fmla="*/ 4904 h 7089"/>
                    <a:gd name="T52" fmla="*/ 2412 w 8910"/>
                    <a:gd name="T53" fmla="*/ 4890 h 7089"/>
                    <a:gd name="T54" fmla="*/ 2493 w 8910"/>
                    <a:gd name="T55" fmla="*/ 4373 h 7089"/>
                    <a:gd name="T56" fmla="*/ 1146 w 8910"/>
                    <a:gd name="T57" fmla="*/ 3931 h 7089"/>
                    <a:gd name="T58" fmla="*/ 910 w 8910"/>
                    <a:gd name="T59" fmla="*/ 4457 h 7089"/>
                    <a:gd name="T60" fmla="*/ 1852 w 8910"/>
                    <a:gd name="T61" fmla="*/ 4919 h 7089"/>
                    <a:gd name="T62" fmla="*/ 7049 w 8910"/>
                    <a:gd name="T63" fmla="*/ 4904 h 7089"/>
                    <a:gd name="T64" fmla="*/ 7805 w 8910"/>
                    <a:gd name="T65" fmla="*/ 4812 h 7089"/>
                    <a:gd name="T66" fmla="*/ 8000 w 8910"/>
                    <a:gd name="T67" fmla="*/ 4288 h 7089"/>
                    <a:gd name="T68" fmla="*/ 7544 w 8910"/>
                    <a:gd name="T69" fmla="*/ 3925 h 7089"/>
                    <a:gd name="T70" fmla="*/ 6432 w 8910"/>
                    <a:gd name="T71" fmla="*/ 4364 h 7089"/>
                    <a:gd name="T72" fmla="*/ 6490 w 8910"/>
                    <a:gd name="T73" fmla="*/ 4888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10" h="7089">
                      <a:moveTo>
                        <a:pt x="594" y="3543"/>
                      </a:moveTo>
                      <a:cubicBezTo>
                        <a:pt x="472" y="3543"/>
                        <a:pt x="362" y="3545"/>
                        <a:pt x="252" y="3543"/>
                      </a:cubicBezTo>
                      <a:cubicBezTo>
                        <a:pt x="81" y="3539"/>
                        <a:pt x="0" y="3431"/>
                        <a:pt x="48" y="3266"/>
                      </a:cubicBezTo>
                      <a:cubicBezTo>
                        <a:pt x="79" y="3157"/>
                        <a:pt x="114" y="3048"/>
                        <a:pt x="161" y="2944"/>
                      </a:cubicBezTo>
                      <a:cubicBezTo>
                        <a:pt x="237" y="2773"/>
                        <a:pt x="371" y="2675"/>
                        <a:pt x="564" y="2670"/>
                      </a:cubicBezTo>
                      <a:cubicBezTo>
                        <a:pt x="567" y="2669"/>
                        <a:pt x="571" y="2670"/>
                        <a:pt x="574" y="2669"/>
                      </a:cubicBezTo>
                      <a:cubicBezTo>
                        <a:pt x="684" y="2665"/>
                        <a:pt x="819" y="2697"/>
                        <a:pt x="895" y="2644"/>
                      </a:cubicBezTo>
                      <a:cubicBezTo>
                        <a:pt x="967" y="2594"/>
                        <a:pt x="977" y="2455"/>
                        <a:pt x="1014" y="2355"/>
                      </a:cubicBezTo>
                      <a:cubicBezTo>
                        <a:pt x="1194" y="1866"/>
                        <a:pt x="1375" y="1377"/>
                        <a:pt x="1551" y="887"/>
                      </a:cubicBezTo>
                      <a:cubicBezTo>
                        <a:pt x="1638" y="648"/>
                        <a:pt x="1810" y="492"/>
                        <a:pt x="2029" y="380"/>
                      </a:cubicBezTo>
                      <a:cubicBezTo>
                        <a:pt x="2416" y="180"/>
                        <a:pt x="2832" y="94"/>
                        <a:pt x="3263" y="59"/>
                      </a:cubicBezTo>
                      <a:cubicBezTo>
                        <a:pt x="3964" y="3"/>
                        <a:pt x="4664" y="0"/>
                        <a:pt x="5365" y="39"/>
                      </a:cubicBezTo>
                      <a:cubicBezTo>
                        <a:pt x="5860" y="66"/>
                        <a:pt x="6349" y="124"/>
                        <a:pt x="6809" y="331"/>
                      </a:cubicBezTo>
                      <a:cubicBezTo>
                        <a:pt x="7073" y="449"/>
                        <a:pt x="7259" y="631"/>
                        <a:pt x="7357" y="914"/>
                      </a:cubicBezTo>
                      <a:cubicBezTo>
                        <a:pt x="7550" y="1468"/>
                        <a:pt x="7761" y="2016"/>
                        <a:pt x="7959" y="2568"/>
                      </a:cubicBezTo>
                      <a:cubicBezTo>
                        <a:pt x="7987" y="2646"/>
                        <a:pt x="8023" y="2672"/>
                        <a:pt x="8107" y="2672"/>
                      </a:cubicBezTo>
                      <a:cubicBezTo>
                        <a:pt x="8256" y="2673"/>
                        <a:pt x="8418" y="2628"/>
                        <a:pt x="8550" y="2729"/>
                      </a:cubicBezTo>
                      <a:cubicBezTo>
                        <a:pt x="8629" y="2789"/>
                        <a:pt x="8702" y="2868"/>
                        <a:pt x="8751" y="2955"/>
                      </a:cubicBezTo>
                      <a:cubicBezTo>
                        <a:pt x="8804" y="3049"/>
                        <a:pt x="8831" y="3160"/>
                        <a:pt x="8862" y="3266"/>
                      </a:cubicBezTo>
                      <a:cubicBezTo>
                        <a:pt x="8909" y="3431"/>
                        <a:pt x="8829" y="3539"/>
                        <a:pt x="8658" y="3543"/>
                      </a:cubicBezTo>
                      <a:cubicBezTo>
                        <a:pt x="8548" y="3545"/>
                        <a:pt x="8437" y="3543"/>
                        <a:pt x="8325" y="3543"/>
                      </a:cubicBezTo>
                      <a:cubicBezTo>
                        <a:pt x="8359" y="3690"/>
                        <a:pt x="8394" y="3829"/>
                        <a:pt x="8422" y="3969"/>
                      </a:cubicBezTo>
                      <a:cubicBezTo>
                        <a:pt x="8434" y="4030"/>
                        <a:pt x="8435" y="4093"/>
                        <a:pt x="8435" y="4155"/>
                      </a:cubicBezTo>
                      <a:cubicBezTo>
                        <a:pt x="8435" y="5006"/>
                        <a:pt x="8435" y="5856"/>
                        <a:pt x="8435" y="6706"/>
                      </a:cubicBezTo>
                      <a:cubicBezTo>
                        <a:pt x="8435" y="6971"/>
                        <a:pt x="8321" y="7086"/>
                        <a:pt x="8057" y="7086"/>
                      </a:cubicBezTo>
                      <a:cubicBezTo>
                        <a:pt x="7715" y="7086"/>
                        <a:pt x="7372" y="7087"/>
                        <a:pt x="7030" y="7086"/>
                      </a:cubicBezTo>
                      <a:cubicBezTo>
                        <a:pt x="6791" y="7085"/>
                        <a:pt x="6674" y="6968"/>
                        <a:pt x="6673" y="6730"/>
                      </a:cubicBezTo>
                      <a:cubicBezTo>
                        <a:pt x="6672" y="6584"/>
                        <a:pt x="6670" y="6439"/>
                        <a:pt x="6674" y="6294"/>
                      </a:cubicBezTo>
                      <a:cubicBezTo>
                        <a:pt x="6676" y="6225"/>
                        <a:pt x="6658" y="6197"/>
                        <a:pt x="6582" y="6197"/>
                      </a:cubicBezTo>
                      <a:cubicBezTo>
                        <a:pt x="5165" y="6199"/>
                        <a:pt x="3748" y="6199"/>
                        <a:pt x="2331" y="6197"/>
                      </a:cubicBezTo>
                      <a:cubicBezTo>
                        <a:pt x="2259" y="6197"/>
                        <a:pt x="2233" y="6217"/>
                        <a:pt x="2235" y="6291"/>
                      </a:cubicBezTo>
                      <a:cubicBezTo>
                        <a:pt x="2240" y="6443"/>
                        <a:pt x="2238" y="6595"/>
                        <a:pt x="2236" y="6747"/>
                      </a:cubicBezTo>
                      <a:cubicBezTo>
                        <a:pt x="2234" y="6960"/>
                        <a:pt x="2114" y="7084"/>
                        <a:pt x="1903" y="7085"/>
                      </a:cubicBezTo>
                      <a:cubicBezTo>
                        <a:pt x="1540" y="7088"/>
                        <a:pt x="1177" y="7087"/>
                        <a:pt x="814" y="7086"/>
                      </a:cubicBezTo>
                      <a:cubicBezTo>
                        <a:pt x="599" y="7084"/>
                        <a:pt x="475" y="6959"/>
                        <a:pt x="475" y="6741"/>
                      </a:cubicBezTo>
                      <a:cubicBezTo>
                        <a:pt x="474" y="5866"/>
                        <a:pt x="471" y="4992"/>
                        <a:pt x="478" y="4117"/>
                      </a:cubicBezTo>
                      <a:cubicBezTo>
                        <a:pt x="479" y="3971"/>
                        <a:pt x="526" y="3826"/>
                        <a:pt x="553" y="3681"/>
                      </a:cubicBezTo>
                      <a:cubicBezTo>
                        <a:pt x="562" y="3638"/>
                        <a:pt x="578" y="3597"/>
                        <a:pt x="594" y="3543"/>
                      </a:cubicBezTo>
                      <a:close/>
                      <a:moveTo>
                        <a:pt x="7331" y="2805"/>
                      </a:moveTo>
                      <a:cubicBezTo>
                        <a:pt x="7316" y="2744"/>
                        <a:pt x="7311" y="2711"/>
                        <a:pt x="7300" y="2679"/>
                      </a:cubicBezTo>
                      <a:cubicBezTo>
                        <a:pt x="7129" y="2158"/>
                        <a:pt x="6961" y="1636"/>
                        <a:pt x="6782" y="1118"/>
                      </a:cubicBezTo>
                      <a:cubicBezTo>
                        <a:pt x="6757" y="1045"/>
                        <a:pt x="6684" y="979"/>
                        <a:pt x="6618" y="932"/>
                      </a:cubicBezTo>
                      <a:cubicBezTo>
                        <a:pt x="6555" y="887"/>
                        <a:pt x="6474" y="866"/>
                        <a:pt x="6398" y="844"/>
                      </a:cubicBezTo>
                      <a:cubicBezTo>
                        <a:pt x="6001" y="727"/>
                        <a:pt x="5590" y="688"/>
                        <a:pt x="5180" y="681"/>
                      </a:cubicBezTo>
                      <a:cubicBezTo>
                        <a:pt x="4575" y="672"/>
                        <a:pt x="3971" y="678"/>
                        <a:pt x="3367" y="705"/>
                      </a:cubicBezTo>
                      <a:cubicBezTo>
                        <a:pt x="3077" y="717"/>
                        <a:pt x="2787" y="782"/>
                        <a:pt x="2500" y="839"/>
                      </a:cubicBezTo>
                      <a:cubicBezTo>
                        <a:pt x="2293" y="880"/>
                        <a:pt x="2141" y="993"/>
                        <a:pt x="2072" y="1213"/>
                      </a:cubicBezTo>
                      <a:cubicBezTo>
                        <a:pt x="1972" y="1529"/>
                        <a:pt x="1848" y="1836"/>
                        <a:pt x="1745" y="2151"/>
                      </a:cubicBezTo>
                      <a:cubicBezTo>
                        <a:pt x="1677" y="2356"/>
                        <a:pt x="1629" y="2568"/>
                        <a:pt x="1564" y="2805"/>
                      </a:cubicBezTo>
                      <a:cubicBezTo>
                        <a:pt x="3496" y="3213"/>
                        <a:pt x="5405" y="3217"/>
                        <a:pt x="7331" y="2805"/>
                      </a:cubicBezTo>
                      <a:close/>
                      <a:moveTo>
                        <a:pt x="1852" y="4919"/>
                      </a:moveTo>
                      <a:cubicBezTo>
                        <a:pt x="1852" y="4914"/>
                        <a:pt x="1853" y="4909"/>
                        <a:pt x="1853" y="4904"/>
                      </a:cubicBezTo>
                      <a:cubicBezTo>
                        <a:pt x="1974" y="4904"/>
                        <a:pt x="2095" y="4905"/>
                        <a:pt x="2216" y="4903"/>
                      </a:cubicBezTo>
                      <a:cubicBezTo>
                        <a:pt x="2281" y="4902"/>
                        <a:pt x="2347" y="4895"/>
                        <a:pt x="2412" y="4890"/>
                      </a:cubicBezTo>
                      <a:cubicBezTo>
                        <a:pt x="2622" y="4875"/>
                        <a:pt x="2745" y="4751"/>
                        <a:pt x="2687" y="4583"/>
                      </a:cubicBezTo>
                      <a:cubicBezTo>
                        <a:pt x="2658" y="4499"/>
                        <a:pt x="2574" y="4410"/>
                        <a:pt x="2493" y="4373"/>
                      </a:cubicBezTo>
                      <a:cubicBezTo>
                        <a:pt x="2164" y="4222"/>
                        <a:pt x="1830" y="4083"/>
                        <a:pt x="1491" y="3957"/>
                      </a:cubicBezTo>
                      <a:cubicBezTo>
                        <a:pt x="1387" y="3918"/>
                        <a:pt x="1260" y="3923"/>
                        <a:pt x="1146" y="3931"/>
                      </a:cubicBezTo>
                      <a:cubicBezTo>
                        <a:pt x="1008" y="3939"/>
                        <a:pt x="940" y="4011"/>
                        <a:pt x="923" y="4147"/>
                      </a:cubicBezTo>
                      <a:cubicBezTo>
                        <a:pt x="910" y="4249"/>
                        <a:pt x="910" y="4353"/>
                        <a:pt x="910" y="4457"/>
                      </a:cubicBezTo>
                      <a:cubicBezTo>
                        <a:pt x="908" y="4702"/>
                        <a:pt x="976" y="4802"/>
                        <a:pt x="1216" y="4846"/>
                      </a:cubicBezTo>
                      <a:cubicBezTo>
                        <a:pt x="1425" y="4885"/>
                        <a:pt x="1640" y="4896"/>
                        <a:pt x="1852" y="4919"/>
                      </a:cubicBezTo>
                      <a:close/>
                      <a:moveTo>
                        <a:pt x="7049" y="4890"/>
                      </a:moveTo>
                      <a:cubicBezTo>
                        <a:pt x="7049" y="4895"/>
                        <a:pt x="7049" y="4899"/>
                        <a:pt x="7049" y="4904"/>
                      </a:cubicBezTo>
                      <a:cubicBezTo>
                        <a:pt x="7070" y="4904"/>
                        <a:pt x="7091" y="4905"/>
                        <a:pt x="7111" y="4904"/>
                      </a:cubicBezTo>
                      <a:cubicBezTo>
                        <a:pt x="7344" y="4889"/>
                        <a:pt x="7581" y="4905"/>
                        <a:pt x="7805" y="4812"/>
                      </a:cubicBezTo>
                      <a:cubicBezTo>
                        <a:pt x="7934" y="4758"/>
                        <a:pt x="8002" y="4667"/>
                        <a:pt x="8001" y="4526"/>
                      </a:cubicBezTo>
                      <a:cubicBezTo>
                        <a:pt x="8000" y="4447"/>
                        <a:pt x="8001" y="4367"/>
                        <a:pt x="8000" y="4288"/>
                      </a:cubicBezTo>
                      <a:cubicBezTo>
                        <a:pt x="7997" y="3994"/>
                        <a:pt x="7878" y="3888"/>
                        <a:pt x="7585" y="3918"/>
                      </a:cubicBezTo>
                      <a:cubicBezTo>
                        <a:pt x="7571" y="3920"/>
                        <a:pt x="7558" y="3921"/>
                        <a:pt x="7544" y="3925"/>
                      </a:cubicBezTo>
                      <a:cubicBezTo>
                        <a:pt x="7441" y="3953"/>
                        <a:pt x="7335" y="3972"/>
                        <a:pt x="7237" y="4012"/>
                      </a:cubicBezTo>
                      <a:cubicBezTo>
                        <a:pt x="6966" y="4123"/>
                        <a:pt x="6694" y="4235"/>
                        <a:pt x="6432" y="4364"/>
                      </a:cubicBezTo>
                      <a:cubicBezTo>
                        <a:pt x="6347" y="4406"/>
                        <a:pt x="6257" y="4490"/>
                        <a:pt x="6224" y="4576"/>
                      </a:cubicBezTo>
                      <a:cubicBezTo>
                        <a:pt x="6159" y="4741"/>
                        <a:pt x="6283" y="4879"/>
                        <a:pt x="6490" y="4888"/>
                      </a:cubicBezTo>
                      <a:cubicBezTo>
                        <a:pt x="6676" y="4897"/>
                        <a:pt x="6863" y="4890"/>
                        <a:pt x="7049" y="4890"/>
                      </a:cubicBezTo>
                      <a:close/>
                    </a:path>
                  </a:pathLst>
                </a:custGeom>
                <a:grpFill/>
                <a:ln w="12700" cap="flat">
                  <a:noFill/>
                  <a:miter lim="400000"/>
                </a:ln>
                <a:effectLst/>
                <a:extLst>
                  <a:ext uri="{91240B29-F687-4f45-9708-019B960494DF}">
                    <a14:hiddenLine xmlns:a14="http://schemas.microsoft.com/office/drawing/2010/main" w="9525" cap="flat">
                      <a:solidFill>
                        <a:srgbClr val="808080"/>
                      </a:solidFill>
                      <a:bevel/>
                      <a:headEnd/>
                      <a:tailEnd/>
                    </a14:hiddenLine>
                  </a:ext>
                </a:extLst>
              </p:spPr>
              <p:txBody>
                <a:bodyPr wrap="square" lIns="0" tIns="0" rIns="0" bIns="0" numCol="1" anchor="ctr">
                  <a:noAutofit/>
                </a:bodyPr>
                <a:lstStyle/>
                <a:p>
                  <a:pPr algn="ctr" defTabSz="913729"/>
                  <a:endParaRPr lang="en-US" b="1" spc="-96">
                    <a:solidFill>
                      <a:srgbClr val="FFFFFF"/>
                    </a:solidFill>
                    <a:latin typeface="Helvetica"/>
                    <a:ea typeface="Helvetica"/>
                    <a:cs typeface="Helvetica"/>
                  </a:endParaRPr>
                </a:p>
              </p:txBody>
            </p:sp>
          </p:grpSp>
          <p:sp>
            <p:nvSpPr>
              <p:cNvPr id="268" name="Shape 564"/>
              <p:cNvSpPr/>
              <p:nvPr/>
            </p:nvSpPr>
            <p:spPr>
              <a:xfrm>
                <a:off x="3176048" y="567909"/>
                <a:ext cx="3303887" cy="266699"/>
              </a:xfrm>
              <a:prstGeom prst="rect">
                <a:avLst/>
              </a:prstGeom>
              <a:ln w="12700">
                <a:miter lim="400000"/>
              </a:ln>
              <a:extLst>
                <a:ext uri="{C572A759-6A51-4108-AA02-DFA0A04FC94B}">
                  <ma14:wrappingTextBoxFlag xmlns:ma14="http://schemas.microsoft.com/office/mac/drawingml/2011/main" val="1"/>
                </a:ext>
              </a:extLst>
            </p:spPr>
            <p:txBody>
              <a:bodyPr lIns="25380" tIns="25380" rIns="25380" bIns="25380" anchor="ctr">
                <a:spAutoFit/>
              </a:bodyPr>
              <a:lstStyle>
                <a:lvl1pPr algn="ctr">
                  <a:defRPr sz="3400" b="1" spc="-102">
                    <a:solidFill>
                      <a:srgbClr val="686868"/>
                    </a:solidFill>
                    <a:latin typeface="Helvetica"/>
                    <a:ea typeface="Helvetica"/>
                    <a:cs typeface="Helvetica"/>
                    <a:sym typeface="Helvetica"/>
                  </a:defRPr>
                </a:lvl1pPr>
              </a:lstStyle>
              <a:p>
                <a:pPr defTabSz="913729">
                  <a:defRPr sz="1800" b="0" spc="0">
                    <a:solidFill>
                      <a:srgbClr val="000000"/>
                    </a:solidFill>
                  </a:defRPr>
                </a:pPr>
                <a:r>
                  <a:rPr lang="en-US" sz="1900" b="0" spc="-68" dirty="0">
                    <a:solidFill>
                      <a:prstClr val="white"/>
                    </a:solidFill>
                    <a:latin typeface="Helvetica Neue Light"/>
                    <a:cs typeface="Helvetica Neue Light"/>
                  </a:rPr>
                  <a:t>Connected Experience</a:t>
                </a:r>
                <a:endParaRPr sz="1900" b="0" spc="-68" dirty="0">
                  <a:solidFill>
                    <a:prstClr val="white"/>
                  </a:solidFill>
                  <a:latin typeface="Helvetica Neue Light"/>
                  <a:cs typeface="Helvetica Neue Light"/>
                </a:endParaRPr>
              </a:p>
            </p:txBody>
          </p:sp>
        </p:grpSp>
      </p:grpSp>
      <p:grpSp>
        <p:nvGrpSpPr>
          <p:cNvPr id="320" name="Group 319"/>
          <p:cNvGrpSpPr/>
          <p:nvPr/>
        </p:nvGrpSpPr>
        <p:grpSpPr>
          <a:xfrm>
            <a:off x="1447827" y="2152658"/>
            <a:ext cx="10013500" cy="1926844"/>
            <a:chOff x="1087003" y="1603728"/>
            <a:chExt cx="7517956" cy="1445133"/>
          </a:xfrm>
        </p:grpSpPr>
        <p:sp>
          <p:nvSpPr>
            <p:cNvPr id="321" name="Rectangle 320"/>
            <p:cNvSpPr/>
            <p:nvPr/>
          </p:nvSpPr>
          <p:spPr>
            <a:xfrm>
              <a:off x="1087003" y="1603728"/>
              <a:ext cx="7517956" cy="1445133"/>
            </a:xfrm>
            <a:prstGeom prst="rect">
              <a:avLst/>
            </a:prstGeom>
            <a:solidFill>
              <a:srgbClr val="FC2A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29"/>
              <a:endParaRPr lang="en-US">
                <a:solidFill>
                  <a:prstClr val="white"/>
                </a:solidFill>
                <a:latin typeface="Helvetica Neue"/>
              </a:endParaRPr>
            </a:p>
          </p:txBody>
        </p:sp>
        <p:sp>
          <p:nvSpPr>
            <p:cNvPr id="322" name="TextBox 321"/>
            <p:cNvSpPr txBox="1"/>
            <p:nvPr/>
          </p:nvSpPr>
          <p:spPr>
            <a:xfrm>
              <a:off x="2844791" y="1954642"/>
              <a:ext cx="3815269" cy="380873"/>
            </a:xfrm>
            <a:prstGeom prst="rect">
              <a:avLst/>
            </a:prstGeom>
          </p:spPr>
          <p:txBody>
            <a:bodyPr vert="horz" wrap="square" rtlCol="0">
              <a:spAutoFit/>
            </a:bodyPr>
            <a:lstStyle/>
            <a:p>
              <a:pPr algn="ctr" defTabSz="913729">
                <a:buClr>
                  <a:srgbClr val="54585A"/>
                </a:buClr>
                <a:buSzPct val="80000"/>
              </a:pPr>
              <a:r>
                <a:rPr lang="en-US" sz="2700" b="1" dirty="0" smtClean="0">
                  <a:solidFill>
                    <a:srgbClr val="FFFFFF"/>
                  </a:solidFill>
                  <a:latin typeface="Helvetica Neue"/>
                </a:rPr>
                <a:t>Intelligent API Platform</a:t>
              </a:r>
              <a:endParaRPr lang="en-US" sz="2700" b="1" dirty="0">
                <a:solidFill>
                  <a:srgbClr val="FFFFFF"/>
                </a:solidFill>
                <a:latin typeface="Helvetica Neue"/>
              </a:endParaRPr>
            </a:p>
          </p:txBody>
        </p:sp>
      </p:grpSp>
    </p:spTree>
    <p:extLst>
      <p:ext uri="{BB962C8B-B14F-4D97-AF65-F5344CB8AC3E}">
        <p14:creationId xmlns:p14="http://schemas.microsoft.com/office/powerpoint/2010/main" val="278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195"/>
                                        </p:tgtEl>
                                        <p:attrNameLst>
                                          <p:attrName>style.visibility</p:attrName>
                                        </p:attrNameLst>
                                      </p:cBhvr>
                                      <p:to>
                                        <p:strVal val="visible"/>
                                      </p:to>
                                    </p:set>
                                    <p:animEffect transition="in" filter="wipe(down)">
                                      <p:cBhvr>
                                        <p:cTn id="7" dur="499"/>
                                        <p:tgtEl>
                                          <p:spTgt spid="195"/>
                                        </p:tgtEl>
                                      </p:cBhvr>
                                    </p:animEffect>
                                  </p:childTnLst>
                                </p:cTn>
                              </p:par>
                            </p:childTnLst>
                          </p:cTn>
                        </p:par>
                        <p:par>
                          <p:cTn id="8" fill="hold">
                            <p:stCondLst>
                              <p:cond delay="499"/>
                            </p:stCondLst>
                            <p:childTnLst>
                              <p:par>
                                <p:cTn id="9" presetID="10" presetClass="entr" presetSubtype="0" fill="hold" nodeType="afterEffect">
                                  <p:stCondLst>
                                    <p:cond delay="0"/>
                                  </p:stCondLst>
                                  <p:childTnLst>
                                    <p:set>
                                      <p:cBhvr>
                                        <p:cTn id="10" dur="1" fill="hold">
                                          <p:stCondLst>
                                            <p:cond delay="0"/>
                                          </p:stCondLst>
                                        </p:cTn>
                                        <p:tgtEl>
                                          <p:spTgt spid="323"/>
                                        </p:tgtEl>
                                        <p:attrNameLst>
                                          <p:attrName>style.visibility</p:attrName>
                                        </p:attrNameLst>
                                      </p:cBhvr>
                                      <p:to>
                                        <p:strVal val="visible"/>
                                      </p:to>
                                    </p:set>
                                    <p:animEffect transition="in" filter="fade">
                                      <p:cBhvr>
                                        <p:cTn id="11" dur="500"/>
                                        <p:tgtEl>
                                          <p:spTgt spid="3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fade">
                                      <p:cBhvr>
                                        <p:cTn id="16" dur="500"/>
                                        <p:tgtEl>
                                          <p:spTgt spid="176"/>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wipe(down)">
                                      <p:cBhvr>
                                        <p:cTn id="20" dur="500"/>
                                        <p:tgtEl>
                                          <p:spTgt spid="17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nodeType="clickEffect">
                                  <p:stCondLst>
                                    <p:cond delay="0"/>
                                  </p:stCondLst>
                                  <p:childTnLst>
                                    <p:set>
                                      <p:cBhvr>
                                        <p:cTn id="24" dur="1" fill="hold">
                                          <p:stCondLst>
                                            <p:cond delay="0"/>
                                          </p:stCondLst>
                                        </p:cTn>
                                        <p:tgtEl>
                                          <p:spTgt spid="320"/>
                                        </p:tgtEl>
                                        <p:attrNameLst>
                                          <p:attrName>style.visibility</p:attrName>
                                        </p:attrNameLst>
                                      </p:cBhvr>
                                      <p:to>
                                        <p:strVal val="visible"/>
                                      </p:to>
                                    </p:set>
                                    <p:animEffect transition="in" filter="circle(out)">
                                      <p:cBhvr>
                                        <p:cTn id="25" dur="1000"/>
                                        <p:tgtEl>
                                          <p:spTgt spid="320"/>
                                        </p:tgtEl>
                                      </p:cBhvr>
                                    </p:animEffect>
                                  </p:childTnLst>
                                </p:cTn>
                              </p:par>
                              <p:par>
                                <p:cTn id="26" presetID="10" presetClass="exit" presetSubtype="0" fill="hold" nodeType="withEffect">
                                  <p:stCondLst>
                                    <p:cond delay="0"/>
                                  </p:stCondLst>
                                  <p:childTnLst>
                                    <p:animEffect transition="out" filter="fade">
                                      <p:cBhvr>
                                        <p:cTn id="27" dur="500"/>
                                        <p:tgtEl>
                                          <p:spTgt spid="175"/>
                                        </p:tgtEl>
                                      </p:cBhvr>
                                    </p:animEffect>
                                    <p:set>
                                      <p:cBhvr>
                                        <p:cTn id="28" dur="1" fill="hold">
                                          <p:stCondLst>
                                            <p:cond delay="499"/>
                                          </p:stCondLst>
                                        </p:cTn>
                                        <p:tgtEl>
                                          <p:spTgt spid="175"/>
                                        </p:tgtEl>
                                        <p:attrNameLst>
                                          <p:attrName>style.visibility</p:attrName>
                                        </p:attrNameLst>
                                      </p:cBhvr>
                                      <p:to>
                                        <p:strVal val="hidden"/>
                                      </p:to>
                                    </p:se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fade">
                                      <p:cBhvr>
                                        <p:cTn id="32"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solidFill>
                  <a:srgbClr val="FF0000"/>
                </a:solidFill>
              </a:rPr>
              <a:t>Existing Infrastructure was Built for the System of Record</a:t>
            </a:r>
            <a:endParaRPr lang="en-US" dirty="0"/>
          </a:p>
        </p:txBody>
      </p:sp>
      <p:sp>
        <p:nvSpPr>
          <p:cNvPr id="5" name="Slide Number Placeholder 4"/>
          <p:cNvSpPr>
            <a:spLocks noGrp="1"/>
          </p:cNvSpPr>
          <p:nvPr>
            <p:ph type="sldNum" sz="quarter" idx="4"/>
          </p:nvPr>
        </p:nvSpPr>
        <p:spPr/>
        <p:txBody>
          <a:bodyPr/>
          <a:lstStyle/>
          <a:p>
            <a:pPr defTabSz="913760"/>
            <a:fld id="{B1AE80D0-E3AD-D943-81B5-64B8C505BA04}" type="slidenum">
              <a:rPr lang="en-US" sz="1800" smtClean="0">
                <a:solidFill>
                  <a:prstClr val="black"/>
                </a:solidFill>
                <a:latin typeface="Helvetica Neue"/>
              </a:rPr>
              <a:pPr defTabSz="913760"/>
              <a:t>5</a:t>
            </a:fld>
            <a:endParaRPr lang="en-US" sz="1800">
              <a:solidFill>
                <a:prstClr val="black"/>
              </a:solidFill>
              <a:latin typeface="Helvetica Neue"/>
            </a:endParaRPr>
          </a:p>
        </p:txBody>
      </p:sp>
      <p:sp>
        <p:nvSpPr>
          <p:cNvPr id="29" name="Shape 556"/>
          <p:cNvSpPr/>
          <p:nvPr/>
        </p:nvSpPr>
        <p:spPr>
          <a:xfrm>
            <a:off x="5785185" y="2207764"/>
            <a:ext cx="6394115"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Scales to millions of users</a:t>
            </a:r>
          </a:p>
        </p:txBody>
      </p:sp>
      <p:sp>
        <p:nvSpPr>
          <p:cNvPr id="30" name="Shape 557"/>
          <p:cNvSpPr/>
          <p:nvPr/>
        </p:nvSpPr>
        <p:spPr>
          <a:xfrm>
            <a:off x="5785185" y="2714498"/>
            <a:ext cx="6394116"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Mobile/Cloud is an add-on</a:t>
            </a:r>
          </a:p>
        </p:txBody>
      </p:sp>
      <p:sp>
        <p:nvSpPr>
          <p:cNvPr id="31" name="Shape 558"/>
          <p:cNvSpPr/>
          <p:nvPr/>
        </p:nvSpPr>
        <p:spPr>
          <a:xfrm>
            <a:off x="5785185" y="3221230"/>
            <a:ext cx="6394116"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Centralized security </a:t>
            </a:r>
          </a:p>
        </p:txBody>
      </p:sp>
      <p:sp>
        <p:nvSpPr>
          <p:cNvPr id="32" name="Shape 559"/>
          <p:cNvSpPr/>
          <p:nvPr/>
        </p:nvSpPr>
        <p:spPr>
          <a:xfrm>
            <a:off x="5785187" y="4234696"/>
            <a:ext cx="6394114"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IT Ops</a:t>
            </a:r>
          </a:p>
        </p:txBody>
      </p:sp>
      <p:sp>
        <p:nvSpPr>
          <p:cNvPr id="33" name="Shape 560"/>
          <p:cNvSpPr/>
          <p:nvPr/>
        </p:nvSpPr>
        <p:spPr>
          <a:xfrm>
            <a:off x="5785185" y="3727963"/>
            <a:ext cx="6394115"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Limited use to data </a:t>
            </a:r>
          </a:p>
        </p:txBody>
      </p:sp>
      <p:sp>
        <p:nvSpPr>
          <p:cNvPr id="34" name="Shape 561"/>
          <p:cNvSpPr/>
          <p:nvPr/>
        </p:nvSpPr>
        <p:spPr>
          <a:xfrm>
            <a:off x="5785185" y="4741429"/>
            <a:ext cx="6394116"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Centralized innovation </a:t>
            </a:r>
          </a:p>
        </p:txBody>
      </p:sp>
      <p:grpSp>
        <p:nvGrpSpPr>
          <p:cNvPr id="35" name="Group 569"/>
          <p:cNvGrpSpPr/>
          <p:nvPr/>
        </p:nvGrpSpPr>
        <p:grpSpPr>
          <a:xfrm>
            <a:off x="847657" y="2829691"/>
            <a:ext cx="4365386" cy="2351264"/>
            <a:chOff x="29501" y="1074054"/>
            <a:chExt cx="8739876" cy="4702525"/>
          </a:xfrm>
        </p:grpSpPr>
        <p:sp>
          <p:nvSpPr>
            <p:cNvPr id="36" name="Shape 562"/>
            <p:cNvSpPr/>
            <p:nvPr/>
          </p:nvSpPr>
          <p:spPr>
            <a:xfrm>
              <a:off x="29501" y="1074054"/>
              <a:ext cx="8730285" cy="1500096"/>
            </a:xfrm>
            <a:prstGeom prst="rect">
              <a:avLst/>
            </a:prstGeom>
            <a:solidFill>
              <a:srgbClr val="CACACA"/>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defTabSz="457200">
                <a:spcBef>
                  <a:spcPts val="0"/>
                </a:spcBef>
                <a:defRPr sz="2800" b="1" spc="0">
                  <a:solidFill>
                    <a:srgbClr val="FFFFFF"/>
                  </a:solidFill>
                  <a:latin typeface="Helvetica Neue"/>
                  <a:ea typeface="Helvetica Neue"/>
                  <a:cs typeface="Helvetica Neue"/>
                  <a:sym typeface="Helvetica Neue"/>
                </a:defRPr>
              </a:lvl1pPr>
            </a:lstStyle>
            <a:p>
              <a:pPr marL="0" marR="0" lvl="0" indent="0" algn="ctr" defTabSz="457200" eaLnBrk="1" fontAlgn="auto" latinLnBrk="0" hangingPunct="1">
                <a:lnSpc>
                  <a:spcPct val="100000"/>
                </a:lnSpc>
                <a:spcBef>
                  <a:spcPts val="0"/>
                </a:spcBef>
                <a:spcAft>
                  <a:spcPts val="0"/>
                </a:spcAft>
                <a:buClrTx/>
                <a:buSzTx/>
                <a:buFontTx/>
                <a:buNone/>
                <a:tabLst/>
                <a:defRPr sz="1800" b="0">
                  <a:solidFill>
                    <a:srgbClr val="000000"/>
                  </a:solidFill>
                </a:defRPr>
              </a:pPr>
              <a:r>
                <a:rPr kumimoji="0" sz="16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Application</a:t>
              </a:r>
            </a:p>
          </p:txBody>
        </p:sp>
        <p:sp>
          <p:nvSpPr>
            <p:cNvPr id="37" name="Shape 563"/>
            <p:cNvSpPr/>
            <p:nvPr/>
          </p:nvSpPr>
          <p:spPr>
            <a:xfrm>
              <a:off x="29501" y="2656545"/>
              <a:ext cx="8730285" cy="1524074"/>
            </a:xfrm>
            <a:prstGeom prst="rect">
              <a:avLst/>
            </a:prstGeom>
            <a:solidFill>
              <a:srgbClr val="CACACA"/>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defTabSz="457200">
                <a:spcBef>
                  <a:spcPts val="0"/>
                </a:spcBef>
                <a:defRPr sz="2800" b="1" spc="0">
                  <a:solidFill>
                    <a:srgbClr val="FFFFFF"/>
                  </a:solidFill>
                  <a:latin typeface="Helvetica Neue"/>
                  <a:ea typeface="Helvetica Neue"/>
                  <a:cs typeface="Helvetica Neue"/>
                  <a:sym typeface="Helvetica Neue"/>
                </a:defRPr>
              </a:lvl1pPr>
            </a:lstStyle>
            <a:p>
              <a:pPr marL="0" marR="0" lvl="0" indent="0" algn="ctr" defTabSz="457200" eaLnBrk="1" fontAlgn="auto" latinLnBrk="0" hangingPunct="1">
                <a:lnSpc>
                  <a:spcPct val="100000"/>
                </a:lnSpc>
                <a:spcBef>
                  <a:spcPts val="0"/>
                </a:spcBef>
                <a:spcAft>
                  <a:spcPts val="0"/>
                </a:spcAft>
                <a:buClrTx/>
                <a:buSzTx/>
                <a:buFontTx/>
                <a:buNone/>
                <a:tabLst/>
                <a:defRPr sz="1800" b="0">
                  <a:solidFill>
                    <a:srgbClr val="000000"/>
                  </a:solidFill>
                </a:defRPr>
              </a:pPr>
              <a:r>
                <a:rPr kumimoji="0" sz="16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App Server</a:t>
              </a:r>
            </a:p>
          </p:txBody>
        </p:sp>
        <p:sp>
          <p:nvSpPr>
            <p:cNvPr id="38" name="Shape 564"/>
            <p:cNvSpPr/>
            <p:nvPr/>
          </p:nvSpPr>
          <p:spPr>
            <a:xfrm>
              <a:off x="7243540" y="4274229"/>
              <a:ext cx="1525837" cy="1500096"/>
            </a:xfrm>
            <a:prstGeom prst="rect">
              <a:avLst/>
            </a:prstGeom>
            <a:solidFill>
              <a:srgbClr val="8B9FAB"/>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Developer</a:t>
              </a:r>
            </a:p>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Tools</a:t>
              </a:r>
            </a:p>
          </p:txBody>
        </p:sp>
        <p:sp>
          <p:nvSpPr>
            <p:cNvPr id="39" name="Shape 565"/>
            <p:cNvSpPr/>
            <p:nvPr/>
          </p:nvSpPr>
          <p:spPr>
            <a:xfrm>
              <a:off x="35145" y="4274230"/>
              <a:ext cx="3783775" cy="680404"/>
            </a:xfrm>
            <a:prstGeom prst="rect">
              <a:avLst/>
            </a:prstGeom>
            <a:solidFill>
              <a:sysClr val="window" lastClr="FFFFFF">
                <a:lumMod val="85000"/>
              </a:sysClr>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defTabSz="457200">
                <a:spcBef>
                  <a:spcPts val="0"/>
                </a:spcBef>
                <a:defRPr sz="2800" b="1" spc="0">
                  <a:solidFill>
                    <a:srgbClr val="FFFFFF"/>
                  </a:solidFill>
                  <a:latin typeface="Helvetica Neue"/>
                  <a:ea typeface="Helvetica Neue"/>
                  <a:cs typeface="Helvetica Neue"/>
                  <a:sym typeface="Helvetica Neue"/>
                </a:defRPr>
              </a:lvl1pPr>
            </a:lstStyle>
            <a:p>
              <a:pPr marL="0" marR="0" lvl="0" indent="0" algn="ctr" defTabSz="457200" eaLnBrk="1" fontAlgn="auto" latinLnBrk="0" hangingPunct="1">
                <a:lnSpc>
                  <a:spcPct val="100000"/>
                </a:lnSpc>
                <a:spcBef>
                  <a:spcPts val="0"/>
                </a:spcBef>
                <a:spcAft>
                  <a:spcPts val="0"/>
                </a:spcAft>
                <a:buClrTx/>
                <a:buSzTx/>
                <a:buFontTx/>
                <a:buNone/>
                <a:tabLst/>
                <a:defRPr sz="1800" b="0">
                  <a:solidFill>
                    <a:srgbClr val="000000"/>
                  </a:solidFill>
                </a:defRPr>
              </a:pPr>
              <a:r>
                <a:rPr kumimoji="0" sz="16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Database</a:t>
              </a:r>
            </a:p>
          </p:txBody>
        </p:sp>
        <p:sp>
          <p:nvSpPr>
            <p:cNvPr id="40" name="Shape 566"/>
            <p:cNvSpPr/>
            <p:nvPr/>
          </p:nvSpPr>
          <p:spPr>
            <a:xfrm>
              <a:off x="35144" y="5015773"/>
              <a:ext cx="3783776" cy="760806"/>
            </a:xfrm>
            <a:prstGeom prst="rect">
              <a:avLst/>
            </a:prstGeom>
            <a:solidFill>
              <a:sysClr val="window" lastClr="FFFFFF">
                <a:lumMod val="85000"/>
              </a:sysClr>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defTabSz="457200">
                <a:spcBef>
                  <a:spcPts val="0"/>
                </a:spcBef>
                <a:defRPr sz="2800" b="1" spc="0">
                  <a:solidFill>
                    <a:srgbClr val="FFFFFF"/>
                  </a:solidFill>
                  <a:latin typeface="Helvetica Neue"/>
                  <a:ea typeface="Helvetica Neue"/>
                  <a:cs typeface="Helvetica Neue"/>
                  <a:sym typeface="Helvetica Neue"/>
                </a:defRPr>
              </a:lvl1pPr>
            </a:lstStyle>
            <a:p>
              <a:pPr marL="0" marR="0" lvl="0" indent="0" algn="ctr" defTabSz="457200" eaLnBrk="1" fontAlgn="auto" latinLnBrk="0" hangingPunct="1">
                <a:lnSpc>
                  <a:spcPct val="100000"/>
                </a:lnSpc>
                <a:spcBef>
                  <a:spcPts val="0"/>
                </a:spcBef>
                <a:spcAft>
                  <a:spcPts val="0"/>
                </a:spcAft>
                <a:buClrTx/>
                <a:buSzTx/>
                <a:buFontTx/>
                <a:buNone/>
                <a:tabLst/>
                <a:defRPr sz="1800" b="0">
                  <a:solidFill>
                    <a:srgbClr val="000000"/>
                  </a:solidFill>
                </a:defRPr>
              </a:pPr>
              <a:r>
                <a:rPr kumimoji="0" sz="16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Operating System</a:t>
              </a:r>
            </a:p>
          </p:txBody>
        </p:sp>
        <p:sp>
          <p:nvSpPr>
            <p:cNvPr id="41" name="Shape 567"/>
            <p:cNvSpPr/>
            <p:nvPr/>
          </p:nvSpPr>
          <p:spPr>
            <a:xfrm>
              <a:off x="3883015" y="4274229"/>
              <a:ext cx="1646276" cy="1500096"/>
            </a:xfrm>
            <a:prstGeom prst="rect">
              <a:avLst/>
            </a:prstGeom>
            <a:solidFill>
              <a:srgbClr val="8B9FAB"/>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EAI</a:t>
              </a:r>
              <a:b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b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enterprise application integration</a:t>
              </a:r>
            </a:p>
          </p:txBody>
        </p:sp>
        <p:sp>
          <p:nvSpPr>
            <p:cNvPr id="42" name="Shape 568"/>
            <p:cNvSpPr/>
            <p:nvPr/>
          </p:nvSpPr>
          <p:spPr>
            <a:xfrm>
              <a:off x="5593387" y="4274229"/>
              <a:ext cx="1586057" cy="1500096"/>
            </a:xfrm>
            <a:prstGeom prst="rect">
              <a:avLst/>
            </a:prstGeom>
            <a:solidFill>
              <a:srgbClr val="8B9FAB"/>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ETL</a:t>
              </a:r>
            </a:p>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extraction transform</a:t>
              </a:r>
            </a:p>
            <a:p>
              <a:pPr marL="0" marR="0" lvl="0" indent="0" algn="ctr" defTabSz="228383" eaLnBrk="1" fontAlgn="auto" latinLnBrk="0" hangingPunct="1">
                <a:lnSpc>
                  <a:spcPct val="100000"/>
                </a:lnSpc>
                <a:spcBef>
                  <a:spcPts val="0"/>
                </a:spcBef>
                <a:spcAft>
                  <a:spcPts val="0"/>
                </a:spcAft>
                <a:buClrTx/>
                <a:buSzTx/>
                <a:buFontTx/>
                <a:buNone/>
                <a:tabLst/>
                <a:defRPr sz="1800" spc="0">
                  <a:solidFill>
                    <a:srgbClr val="000000"/>
                  </a:solidFill>
                </a:defRPr>
              </a:pPr>
              <a:r>
                <a:rPr kumimoji="0" sz="9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loading</a:t>
              </a:r>
            </a:p>
          </p:txBody>
        </p:sp>
      </p:grpSp>
      <p:grpSp>
        <p:nvGrpSpPr>
          <p:cNvPr id="43" name="Group 577"/>
          <p:cNvGrpSpPr/>
          <p:nvPr/>
        </p:nvGrpSpPr>
        <p:grpSpPr>
          <a:xfrm>
            <a:off x="847202" y="2193528"/>
            <a:ext cx="4366296" cy="600088"/>
            <a:chOff x="0" y="0"/>
            <a:chExt cx="8741697" cy="1200175"/>
          </a:xfrm>
        </p:grpSpPr>
        <p:sp>
          <p:nvSpPr>
            <p:cNvPr id="44" name="Shape 570"/>
            <p:cNvSpPr/>
            <p:nvPr/>
          </p:nvSpPr>
          <p:spPr>
            <a:xfrm>
              <a:off x="0" y="0"/>
              <a:ext cx="8741698" cy="1200176"/>
            </a:xfrm>
            <a:prstGeom prst="rect">
              <a:avLst/>
            </a:prstGeom>
            <a:solidFill>
              <a:srgbClr val="F0F0F1"/>
            </a:solidFill>
            <a:ln w="12700" cap="flat">
              <a:noFill/>
              <a:miter lim="400000"/>
            </a:ln>
            <a:effectLst/>
          </p:spPr>
          <p:txBody>
            <a:bodyPr wrap="square" lIns="0" tIns="0" rIns="0" bIns="0" numCol="1"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defRPr>
              </a:pPr>
              <a:endParaRPr kumimoji="0" sz="3200" b="0" i="0" u="none" strike="noStrike" kern="0" cap="none" spc="0" normalizeH="0" baseline="0" noProof="0">
                <a:ln>
                  <a:noFill/>
                </a:ln>
                <a:solidFill>
                  <a:srgbClr val="FFFFFF"/>
                </a:solidFill>
                <a:effectLst/>
                <a:uLnTx/>
                <a:uFillTx/>
              </a:endParaRPr>
            </a:p>
          </p:txBody>
        </p:sp>
        <p:pic>
          <p:nvPicPr>
            <p:cNvPr id="45" name="pasted-image.pdf"/>
            <p:cNvPicPr/>
            <p:nvPr/>
          </p:nvPicPr>
          <p:blipFill>
            <a:blip r:embed="rId2" cstate="email">
              <a:extLst>
                <a:ext uri="{28A0092B-C50C-407E-A947-70E740481C1C}">
                  <a14:useLocalDpi xmlns:a14="http://schemas.microsoft.com/office/drawing/2010/main"/>
                </a:ext>
              </a:extLst>
            </a:blip>
            <a:stretch>
              <a:fillRect/>
            </a:stretch>
          </p:blipFill>
          <p:spPr>
            <a:xfrm>
              <a:off x="583148" y="449784"/>
              <a:ext cx="543194" cy="543193"/>
            </a:xfrm>
            <a:prstGeom prst="rect">
              <a:avLst/>
            </a:prstGeom>
            <a:ln w="12700" cap="flat">
              <a:noFill/>
              <a:miter lim="400000"/>
            </a:ln>
            <a:effectLst/>
          </p:spPr>
        </p:pic>
        <p:pic>
          <p:nvPicPr>
            <p:cNvPr id="46" name="pasted-image.pdf"/>
            <p:cNvPicPr/>
            <p:nvPr/>
          </p:nvPicPr>
          <p:blipFill>
            <a:blip r:embed="rId3" cstate="email">
              <a:extLst>
                <a:ext uri="{28A0092B-C50C-407E-A947-70E740481C1C}">
                  <a14:useLocalDpi xmlns:a14="http://schemas.microsoft.com/office/drawing/2010/main"/>
                </a:ext>
              </a:extLst>
            </a:blip>
            <a:stretch>
              <a:fillRect/>
            </a:stretch>
          </p:blipFill>
          <p:spPr>
            <a:xfrm>
              <a:off x="2118559" y="406987"/>
              <a:ext cx="628786" cy="628787"/>
            </a:xfrm>
            <a:prstGeom prst="rect">
              <a:avLst/>
            </a:prstGeom>
            <a:ln w="12700" cap="flat">
              <a:noFill/>
              <a:miter lim="400000"/>
            </a:ln>
            <a:effectLst/>
          </p:spPr>
        </p:pic>
        <p:pic>
          <p:nvPicPr>
            <p:cNvPr id="47" name="pasted-image.pdf"/>
            <p:cNvPicPr/>
            <p:nvPr/>
          </p:nvPicPr>
          <p:blipFill>
            <a:blip r:embed="rId4" cstate="email">
              <a:extLst>
                <a:ext uri="{28A0092B-C50C-407E-A947-70E740481C1C}">
                  <a14:useLocalDpi xmlns:a14="http://schemas.microsoft.com/office/drawing/2010/main"/>
                </a:ext>
              </a:extLst>
            </a:blip>
            <a:stretch>
              <a:fillRect/>
            </a:stretch>
          </p:blipFill>
          <p:spPr>
            <a:xfrm>
              <a:off x="3741413" y="441477"/>
              <a:ext cx="594297" cy="594297"/>
            </a:xfrm>
            <a:prstGeom prst="rect">
              <a:avLst/>
            </a:prstGeom>
            <a:ln w="12700" cap="flat">
              <a:noFill/>
              <a:miter lim="400000"/>
            </a:ln>
            <a:effectLst/>
          </p:spPr>
        </p:pic>
        <p:pic>
          <p:nvPicPr>
            <p:cNvPr id="48" name="pasted-image.pdf"/>
            <p:cNvPicPr/>
            <p:nvPr/>
          </p:nvPicPr>
          <p:blipFill>
            <a:blip r:embed="rId5" cstate="email">
              <a:extLst>
                <a:ext uri="{28A0092B-C50C-407E-A947-70E740481C1C}">
                  <a14:useLocalDpi xmlns:a14="http://schemas.microsoft.com/office/drawing/2010/main"/>
                </a:ext>
              </a:extLst>
            </a:blip>
            <a:stretch>
              <a:fillRect/>
            </a:stretch>
          </p:blipFill>
          <p:spPr>
            <a:xfrm>
              <a:off x="5506232" y="458523"/>
              <a:ext cx="850567" cy="453637"/>
            </a:xfrm>
            <a:prstGeom prst="rect">
              <a:avLst/>
            </a:prstGeom>
            <a:ln w="12700" cap="flat">
              <a:noFill/>
              <a:miter lim="400000"/>
            </a:ln>
            <a:effectLst/>
          </p:spPr>
        </p:pic>
        <p:pic>
          <p:nvPicPr>
            <p:cNvPr id="49" name="pasted-image.pdf"/>
            <p:cNvPicPr/>
            <p:nvPr/>
          </p:nvPicPr>
          <p:blipFill>
            <a:blip r:embed="rId6" cstate="email">
              <a:extLst>
                <a:ext uri="{28A0092B-C50C-407E-A947-70E740481C1C}">
                  <a14:useLocalDpi xmlns:a14="http://schemas.microsoft.com/office/drawing/2010/main"/>
                </a:ext>
              </a:extLst>
            </a:blip>
            <a:stretch>
              <a:fillRect/>
            </a:stretch>
          </p:blipFill>
          <p:spPr>
            <a:xfrm>
              <a:off x="7525145" y="494563"/>
              <a:ext cx="694512" cy="408858"/>
            </a:xfrm>
            <a:prstGeom prst="rect">
              <a:avLst/>
            </a:prstGeom>
            <a:ln w="12700" cap="flat">
              <a:noFill/>
              <a:miter lim="400000"/>
            </a:ln>
            <a:effectLst/>
          </p:spPr>
        </p:pic>
        <p:pic>
          <p:nvPicPr>
            <p:cNvPr id="50" name="pasted-image.pdf"/>
            <p:cNvPicPr/>
            <p:nvPr/>
          </p:nvPicPr>
          <p:blipFill>
            <a:blip r:embed="rId7" cstate="email">
              <a:extLst>
                <a:ext uri="{28A0092B-C50C-407E-A947-70E740481C1C}">
                  <a14:useLocalDpi xmlns:a14="http://schemas.microsoft.com/office/drawing/2010/main"/>
                </a:ext>
              </a:extLst>
            </a:blip>
            <a:stretch>
              <a:fillRect/>
            </a:stretch>
          </p:blipFill>
          <p:spPr>
            <a:xfrm>
              <a:off x="7554791" y="599645"/>
              <a:ext cx="579183" cy="206851"/>
            </a:xfrm>
            <a:prstGeom prst="rect">
              <a:avLst/>
            </a:prstGeom>
            <a:ln w="12700" cap="flat">
              <a:noFill/>
              <a:miter lim="400000"/>
            </a:ln>
            <a:effectLst/>
          </p:spPr>
        </p:pic>
      </p:grpSp>
    </p:spTree>
    <p:extLst>
      <p:ext uri="{BB962C8B-B14F-4D97-AF65-F5344CB8AC3E}">
        <p14:creationId xmlns:p14="http://schemas.microsoft.com/office/powerpoint/2010/main" val="108474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29"/>
                                        </p:tgtEl>
                                        <p:attrNameLst>
                                          <p:attrName>style.visibility</p:attrName>
                                        </p:attrNameLst>
                                      </p:cBhvr>
                                      <p:to>
                                        <p:strVal val="visible"/>
                                      </p:to>
                                    </p:set>
                                    <p:anim calcmode="lin" valueType="num">
                                      <p:cBhvr>
                                        <p:cTn id="7" dur="499" fill="hold"/>
                                        <p:tgtEl>
                                          <p:spTgt spid="29"/>
                                        </p:tgtEl>
                                        <p:attrNameLst>
                                          <p:attrName>ppt_x</p:attrName>
                                        </p:attrNameLst>
                                      </p:cBhvr>
                                      <p:tavLst>
                                        <p:tav tm="0">
                                          <p:val>
                                            <p:strVal val="1+#ppt_w/2"/>
                                          </p:val>
                                        </p:tav>
                                        <p:tav tm="100000">
                                          <p:val>
                                            <p:strVal val="#ppt_x"/>
                                          </p:val>
                                        </p:tav>
                                      </p:tavLst>
                                    </p:anim>
                                    <p:anim calcmode="lin" valueType="num">
                                      <p:cBhvr>
                                        <p:cTn id="8" dur="499"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499"/>
                            </p:stCondLst>
                            <p:childTnLst>
                              <p:par>
                                <p:cTn id="10" presetID="2" presetClass="entr" presetSubtype="2" fill="hold" grpId="0" nodeType="afterEffect">
                                  <p:stCondLst>
                                    <p:cond delay="100"/>
                                  </p:stCondLst>
                                  <p:iterate>
                                    <p:tmAbs val="0"/>
                                  </p:iterate>
                                  <p:childTnLst>
                                    <p:set>
                                      <p:cBhvr>
                                        <p:cTn id="11" fill="hold"/>
                                        <p:tgtEl>
                                          <p:spTgt spid="30"/>
                                        </p:tgtEl>
                                        <p:attrNameLst>
                                          <p:attrName>style.visibility</p:attrName>
                                        </p:attrNameLst>
                                      </p:cBhvr>
                                      <p:to>
                                        <p:strVal val="visible"/>
                                      </p:to>
                                    </p:set>
                                    <p:anim calcmode="lin" valueType="num">
                                      <p:cBhvr>
                                        <p:cTn id="12" dur="499" fill="hold"/>
                                        <p:tgtEl>
                                          <p:spTgt spid="30"/>
                                        </p:tgtEl>
                                        <p:attrNameLst>
                                          <p:attrName>ppt_x</p:attrName>
                                        </p:attrNameLst>
                                      </p:cBhvr>
                                      <p:tavLst>
                                        <p:tav tm="0">
                                          <p:val>
                                            <p:strVal val="1+#ppt_w/2"/>
                                          </p:val>
                                        </p:tav>
                                        <p:tav tm="100000">
                                          <p:val>
                                            <p:strVal val="#ppt_x"/>
                                          </p:val>
                                        </p:tav>
                                      </p:tavLst>
                                    </p:anim>
                                    <p:anim calcmode="lin" valueType="num">
                                      <p:cBhvr>
                                        <p:cTn id="13" dur="499"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98"/>
                            </p:stCondLst>
                            <p:childTnLst>
                              <p:par>
                                <p:cTn id="15" presetID="2" presetClass="entr" presetSubtype="2" fill="hold" grpId="0" nodeType="afterEffect">
                                  <p:stCondLst>
                                    <p:cond delay="100"/>
                                  </p:stCondLst>
                                  <p:iterate>
                                    <p:tmAbs val="0"/>
                                  </p:iterate>
                                  <p:childTnLst>
                                    <p:set>
                                      <p:cBhvr>
                                        <p:cTn id="16" fill="hold"/>
                                        <p:tgtEl>
                                          <p:spTgt spid="31"/>
                                        </p:tgtEl>
                                        <p:attrNameLst>
                                          <p:attrName>style.visibility</p:attrName>
                                        </p:attrNameLst>
                                      </p:cBhvr>
                                      <p:to>
                                        <p:strVal val="visible"/>
                                      </p:to>
                                    </p:set>
                                    <p:anim calcmode="lin" valueType="num">
                                      <p:cBhvr>
                                        <p:cTn id="17" dur="499" fill="hold"/>
                                        <p:tgtEl>
                                          <p:spTgt spid="31"/>
                                        </p:tgtEl>
                                        <p:attrNameLst>
                                          <p:attrName>ppt_x</p:attrName>
                                        </p:attrNameLst>
                                      </p:cBhvr>
                                      <p:tavLst>
                                        <p:tav tm="0">
                                          <p:val>
                                            <p:strVal val="1+#ppt_w/2"/>
                                          </p:val>
                                        </p:tav>
                                        <p:tav tm="100000">
                                          <p:val>
                                            <p:strVal val="#ppt_x"/>
                                          </p:val>
                                        </p:tav>
                                      </p:tavLst>
                                    </p:anim>
                                    <p:anim calcmode="lin" valueType="num">
                                      <p:cBhvr>
                                        <p:cTn id="18" dur="499"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697"/>
                            </p:stCondLst>
                            <p:childTnLst>
                              <p:par>
                                <p:cTn id="20" presetID="2" presetClass="entr" presetSubtype="2" fill="hold" grpId="0" nodeType="afterEffect">
                                  <p:stCondLst>
                                    <p:cond delay="100"/>
                                  </p:stCondLst>
                                  <p:iterate>
                                    <p:tmAbs val="0"/>
                                  </p:iterate>
                                  <p:childTnLst>
                                    <p:set>
                                      <p:cBhvr>
                                        <p:cTn id="21" fill="hold"/>
                                        <p:tgtEl>
                                          <p:spTgt spid="33"/>
                                        </p:tgtEl>
                                        <p:attrNameLst>
                                          <p:attrName>style.visibility</p:attrName>
                                        </p:attrNameLst>
                                      </p:cBhvr>
                                      <p:to>
                                        <p:strVal val="visible"/>
                                      </p:to>
                                    </p:set>
                                    <p:anim calcmode="lin" valueType="num">
                                      <p:cBhvr>
                                        <p:cTn id="22" dur="499" fill="hold"/>
                                        <p:tgtEl>
                                          <p:spTgt spid="33"/>
                                        </p:tgtEl>
                                        <p:attrNameLst>
                                          <p:attrName>ppt_x</p:attrName>
                                        </p:attrNameLst>
                                      </p:cBhvr>
                                      <p:tavLst>
                                        <p:tav tm="0">
                                          <p:val>
                                            <p:strVal val="1+#ppt_w/2"/>
                                          </p:val>
                                        </p:tav>
                                        <p:tav tm="100000">
                                          <p:val>
                                            <p:strVal val="#ppt_x"/>
                                          </p:val>
                                        </p:tav>
                                      </p:tavLst>
                                    </p:anim>
                                    <p:anim calcmode="lin" valueType="num">
                                      <p:cBhvr>
                                        <p:cTn id="23" dur="499" fill="hold"/>
                                        <p:tgtEl>
                                          <p:spTgt spid="33"/>
                                        </p:tgtEl>
                                        <p:attrNameLst>
                                          <p:attrName>ppt_y</p:attrName>
                                        </p:attrNameLst>
                                      </p:cBhvr>
                                      <p:tavLst>
                                        <p:tav tm="0">
                                          <p:val>
                                            <p:strVal val="#ppt_y"/>
                                          </p:val>
                                        </p:tav>
                                        <p:tav tm="100000">
                                          <p:val>
                                            <p:strVal val="#ppt_y"/>
                                          </p:val>
                                        </p:tav>
                                      </p:tavLst>
                                    </p:anim>
                                  </p:childTnLst>
                                </p:cTn>
                              </p:par>
                            </p:childTnLst>
                          </p:cTn>
                        </p:par>
                        <p:par>
                          <p:cTn id="24" fill="hold">
                            <p:stCondLst>
                              <p:cond delay="2296"/>
                            </p:stCondLst>
                            <p:childTnLst>
                              <p:par>
                                <p:cTn id="25" presetID="2" presetClass="entr" presetSubtype="2" fill="hold" grpId="0" nodeType="afterEffect">
                                  <p:stCondLst>
                                    <p:cond delay="100"/>
                                  </p:stCondLst>
                                  <p:iterate>
                                    <p:tmAbs val="0"/>
                                  </p:iterate>
                                  <p:childTnLst>
                                    <p:set>
                                      <p:cBhvr>
                                        <p:cTn id="26" fill="hold"/>
                                        <p:tgtEl>
                                          <p:spTgt spid="32"/>
                                        </p:tgtEl>
                                        <p:attrNameLst>
                                          <p:attrName>style.visibility</p:attrName>
                                        </p:attrNameLst>
                                      </p:cBhvr>
                                      <p:to>
                                        <p:strVal val="visible"/>
                                      </p:to>
                                    </p:set>
                                    <p:anim calcmode="lin" valueType="num">
                                      <p:cBhvr>
                                        <p:cTn id="27" dur="499" fill="hold"/>
                                        <p:tgtEl>
                                          <p:spTgt spid="32"/>
                                        </p:tgtEl>
                                        <p:attrNameLst>
                                          <p:attrName>ppt_x</p:attrName>
                                        </p:attrNameLst>
                                      </p:cBhvr>
                                      <p:tavLst>
                                        <p:tav tm="0">
                                          <p:val>
                                            <p:strVal val="1+#ppt_w/2"/>
                                          </p:val>
                                        </p:tav>
                                        <p:tav tm="100000">
                                          <p:val>
                                            <p:strVal val="#ppt_x"/>
                                          </p:val>
                                        </p:tav>
                                      </p:tavLst>
                                    </p:anim>
                                    <p:anim calcmode="lin" valueType="num">
                                      <p:cBhvr>
                                        <p:cTn id="28" dur="499" fill="hold"/>
                                        <p:tgtEl>
                                          <p:spTgt spid="32"/>
                                        </p:tgtEl>
                                        <p:attrNameLst>
                                          <p:attrName>ppt_y</p:attrName>
                                        </p:attrNameLst>
                                      </p:cBhvr>
                                      <p:tavLst>
                                        <p:tav tm="0">
                                          <p:val>
                                            <p:strVal val="#ppt_y"/>
                                          </p:val>
                                        </p:tav>
                                        <p:tav tm="100000">
                                          <p:val>
                                            <p:strVal val="#ppt_y"/>
                                          </p:val>
                                        </p:tav>
                                      </p:tavLst>
                                    </p:anim>
                                  </p:childTnLst>
                                </p:cTn>
                              </p:par>
                            </p:childTnLst>
                          </p:cTn>
                        </p:par>
                        <p:par>
                          <p:cTn id="29" fill="hold">
                            <p:stCondLst>
                              <p:cond delay="2895"/>
                            </p:stCondLst>
                            <p:childTnLst>
                              <p:par>
                                <p:cTn id="30" presetID="2" presetClass="entr" presetSubtype="2" fill="hold" grpId="0" nodeType="afterEffect">
                                  <p:stCondLst>
                                    <p:cond delay="100"/>
                                  </p:stCondLst>
                                  <p:iterate>
                                    <p:tmAbs val="0"/>
                                  </p:iterate>
                                  <p:childTnLst>
                                    <p:set>
                                      <p:cBhvr>
                                        <p:cTn id="31" fill="hold"/>
                                        <p:tgtEl>
                                          <p:spTgt spid="34"/>
                                        </p:tgtEl>
                                        <p:attrNameLst>
                                          <p:attrName>style.visibility</p:attrName>
                                        </p:attrNameLst>
                                      </p:cBhvr>
                                      <p:to>
                                        <p:strVal val="visible"/>
                                      </p:to>
                                    </p:set>
                                    <p:anim calcmode="lin" valueType="num">
                                      <p:cBhvr>
                                        <p:cTn id="32" dur="499" fill="hold"/>
                                        <p:tgtEl>
                                          <p:spTgt spid="34"/>
                                        </p:tgtEl>
                                        <p:attrNameLst>
                                          <p:attrName>ppt_x</p:attrName>
                                        </p:attrNameLst>
                                      </p:cBhvr>
                                      <p:tavLst>
                                        <p:tav tm="0">
                                          <p:val>
                                            <p:strVal val="1+#ppt_w/2"/>
                                          </p:val>
                                        </p:tav>
                                        <p:tav tm="100000">
                                          <p:val>
                                            <p:strVal val="#ppt_x"/>
                                          </p:val>
                                        </p:tav>
                                      </p:tavLst>
                                    </p:anim>
                                    <p:anim calcmode="lin" valueType="num">
                                      <p:cBhvr>
                                        <p:cTn id="33" dur="499"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dvAuto="0"/>
      <p:bldP spid="30" grpId="0" animBg="1" advAuto="0"/>
      <p:bldP spid="31" grpId="0" animBg="1" advAuto="0"/>
      <p:bldP spid="32" grpId="0" animBg="1" advAuto="0"/>
      <p:bldP spid="33" grpId="0" animBg="1" advAuto="0"/>
      <p:bldP spid="34"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Requirements for the System of Engagement</a:t>
            </a:r>
            <a:endParaRPr lang="en-US" dirty="0"/>
          </a:p>
        </p:txBody>
      </p:sp>
      <p:sp>
        <p:nvSpPr>
          <p:cNvPr id="3" name="Slide Number Placeholder 2"/>
          <p:cNvSpPr>
            <a:spLocks noGrp="1"/>
          </p:cNvSpPr>
          <p:nvPr>
            <p:ph type="sldNum" sz="quarter" idx="4"/>
          </p:nvPr>
        </p:nvSpPr>
        <p:spPr/>
        <p:txBody>
          <a:bodyPr/>
          <a:lstStyle/>
          <a:p>
            <a:fld id="{B9CF2066-C172-C043-9656-E2597F9B5BE6}" type="slidenum">
              <a:rPr lang="en-US" smtClean="0"/>
              <a:pPr/>
              <a:t>6</a:t>
            </a:fld>
            <a:endParaRPr lang="en-US" dirty="0"/>
          </a:p>
        </p:txBody>
      </p:sp>
      <p:sp>
        <p:nvSpPr>
          <p:cNvPr id="18" name="Shape 579"/>
          <p:cNvSpPr/>
          <p:nvPr/>
        </p:nvSpPr>
        <p:spPr>
          <a:xfrm>
            <a:off x="329874" y="2207764"/>
            <a:ext cx="12179300"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Scales to millions of users</a:t>
            </a:r>
          </a:p>
        </p:txBody>
      </p:sp>
      <p:sp>
        <p:nvSpPr>
          <p:cNvPr id="19" name="Shape 580"/>
          <p:cNvSpPr/>
          <p:nvPr/>
        </p:nvSpPr>
        <p:spPr>
          <a:xfrm>
            <a:off x="329874" y="2714498"/>
            <a:ext cx="12179301"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Mobile/Cloud is an add-on</a:t>
            </a:r>
          </a:p>
        </p:txBody>
      </p:sp>
      <p:sp>
        <p:nvSpPr>
          <p:cNvPr id="20" name="Shape 581"/>
          <p:cNvSpPr/>
          <p:nvPr/>
        </p:nvSpPr>
        <p:spPr>
          <a:xfrm>
            <a:off x="329874" y="3221230"/>
            <a:ext cx="12179301"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Centralized security </a:t>
            </a:r>
          </a:p>
        </p:txBody>
      </p:sp>
      <p:sp>
        <p:nvSpPr>
          <p:cNvPr id="21" name="Shape 582"/>
          <p:cNvSpPr/>
          <p:nvPr/>
        </p:nvSpPr>
        <p:spPr>
          <a:xfrm>
            <a:off x="329874" y="4234696"/>
            <a:ext cx="12115867"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IT Ops</a:t>
            </a:r>
          </a:p>
        </p:txBody>
      </p:sp>
      <p:sp>
        <p:nvSpPr>
          <p:cNvPr id="22" name="Shape 583"/>
          <p:cNvSpPr/>
          <p:nvPr/>
        </p:nvSpPr>
        <p:spPr>
          <a:xfrm>
            <a:off x="329874" y="3727963"/>
            <a:ext cx="12179300"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Limited use to data </a:t>
            </a:r>
          </a:p>
        </p:txBody>
      </p:sp>
      <p:sp>
        <p:nvSpPr>
          <p:cNvPr id="23" name="Shape 584"/>
          <p:cNvSpPr/>
          <p:nvPr/>
        </p:nvSpPr>
        <p:spPr>
          <a:xfrm>
            <a:off x="329874" y="4741429"/>
            <a:ext cx="12179301" cy="431801"/>
          </a:xfrm>
          <a:prstGeom prst="rect">
            <a:avLst/>
          </a:prstGeom>
          <a:solidFill>
            <a:srgbClr val="EAE9EB"/>
          </a:solidFill>
          <a:ln w="12700">
            <a:miter lim="400000"/>
          </a:ln>
          <a:extLst>
            <a:ext uri="{C572A759-6A51-4108-AA02-DFA0A04FC94B}">
              <ma14:wrappingTextBoxFlag xmlns:ma14="http://schemas.microsoft.com/office/mac/drawingml/2011/main" val="1"/>
            </a:ext>
          </a:extLst>
        </p:spPr>
        <p:txBody>
          <a:bodyPr lIns="0" tIns="0" rIns="0" bIns="0" anchor="ctr"/>
          <a:lstStyle>
            <a:lvl1pPr>
              <a:defRPr>
                <a:solidFill>
                  <a:srgbClr val="686868"/>
                </a:solidFill>
              </a:defRPr>
            </a:lvl1pP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000000"/>
                </a:solidFill>
                <a:effectLst/>
                <a:uLnTx/>
                <a:uFillTx/>
              </a:rPr>
              <a:t>  Centralized innovation </a:t>
            </a:r>
          </a:p>
        </p:txBody>
      </p:sp>
      <p:sp>
        <p:nvSpPr>
          <p:cNvPr id="24" name="Shape 587"/>
          <p:cNvSpPr/>
          <p:nvPr/>
        </p:nvSpPr>
        <p:spPr>
          <a:xfrm>
            <a:off x="6045264" y="2207764"/>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Scale to billions of users</a:t>
            </a:r>
          </a:p>
        </p:txBody>
      </p:sp>
      <p:sp>
        <p:nvSpPr>
          <p:cNvPr id="25" name="Shape 588"/>
          <p:cNvSpPr/>
          <p:nvPr/>
        </p:nvSpPr>
        <p:spPr>
          <a:xfrm>
            <a:off x="6045264" y="2713230"/>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Mobile/Cloud first</a:t>
            </a:r>
          </a:p>
        </p:txBody>
      </p:sp>
      <p:sp>
        <p:nvSpPr>
          <p:cNvPr id="26" name="Shape 589"/>
          <p:cNvSpPr/>
          <p:nvPr/>
        </p:nvSpPr>
        <p:spPr>
          <a:xfrm>
            <a:off x="6045264" y="3218695"/>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Security @ points of engagement</a:t>
            </a:r>
          </a:p>
        </p:txBody>
      </p:sp>
      <p:sp>
        <p:nvSpPr>
          <p:cNvPr id="27" name="Shape 590"/>
          <p:cNvSpPr/>
          <p:nvPr/>
        </p:nvSpPr>
        <p:spPr>
          <a:xfrm>
            <a:off x="6045264" y="4229626"/>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DevOps</a:t>
            </a:r>
          </a:p>
        </p:txBody>
      </p:sp>
      <p:sp>
        <p:nvSpPr>
          <p:cNvPr id="28" name="Shape 591"/>
          <p:cNvSpPr/>
          <p:nvPr/>
        </p:nvSpPr>
        <p:spPr>
          <a:xfrm>
            <a:off x="6045264" y="3724161"/>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End-to-end visibility across digital value chain</a:t>
            </a:r>
          </a:p>
        </p:txBody>
      </p:sp>
      <p:sp>
        <p:nvSpPr>
          <p:cNvPr id="29" name="Shape 592"/>
          <p:cNvSpPr/>
          <p:nvPr/>
        </p:nvSpPr>
        <p:spPr>
          <a:xfrm>
            <a:off x="6045264" y="4735091"/>
            <a:ext cx="6546374" cy="431801"/>
          </a:xfrm>
          <a:prstGeom prst="rect">
            <a:avLst/>
          </a:prstGeom>
          <a:solidFill>
            <a:srgbClr val="FF4300"/>
          </a:solidFill>
          <a:ln w="12700">
            <a:miter lim="400000"/>
          </a:ln>
          <a:extLst>
            <a:ext uri="{C572A759-6A51-4108-AA02-DFA0A04FC94B}">
              <ma14:wrappingTextBoxFlag xmlns:ma14="http://schemas.microsoft.com/office/mac/drawingml/2011/main" val="1"/>
            </a:ext>
          </a:extLst>
        </p:spPr>
        <p:txBody>
          <a:bodyPr lIns="25376" tIns="25376" rIns="25376" bIns="25376" anchor="ctr"/>
          <a:lstStyle/>
          <a:p>
            <a:pPr marL="0" marR="0" lvl="0" indent="0" defTabSz="914400" eaLnBrk="1" fontAlgn="auto" latinLnBrk="0" hangingPunct="1">
              <a:lnSpc>
                <a:spcPct val="100000"/>
              </a:lnSpc>
              <a:spcBef>
                <a:spcPts val="0"/>
              </a:spcBef>
              <a:spcAft>
                <a:spcPts val="0"/>
              </a:spcAft>
              <a:buClrTx/>
              <a:buSzTx/>
              <a:buFontTx/>
              <a:buNone/>
              <a:tabLst/>
              <a:defRPr sz="1800" spc="0">
                <a:solidFill>
                  <a:srgbClr val="000000"/>
                </a:solidFill>
              </a:defRPr>
            </a:pPr>
            <a:r>
              <a:rPr kumimoji="0" sz="1800" b="0" i="0" u="none" strike="noStrike" kern="0" cap="none" spc="0" normalizeH="0" baseline="0" noProof="0">
                <a:ln>
                  <a:noFill/>
                </a:ln>
                <a:solidFill>
                  <a:srgbClr val="686868"/>
                </a:solidFill>
                <a:effectLst/>
                <a:uLnTx/>
                <a:uFillTx/>
              </a:rPr>
              <a:t> </a:t>
            </a:r>
            <a:r>
              <a:rPr kumimoji="0" sz="1800" b="0" i="0" u="none" strike="noStrike" kern="0" cap="none" spc="0" normalizeH="0" baseline="0" noProof="0">
                <a:ln>
                  <a:noFill/>
                </a:ln>
                <a:solidFill>
                  <a:srgbClr val="FFFFFF"/>
                </a:solidFill>
                <a:effectLst/>
                <a:uLnTx/>
                <a:uFillTx/>
              </a:rPr>
              <a:t>Distributed innovation</a:t>
            </a:r>
          </a:p>
        </p:txBody>
      </p:sp>
      <p:sp>
        <p:nvSpPr>
          <p:cNvPr id="30" name="Shape 593"/>
          <p:cNvSpPr/>
          <p:nvPr/>
        </p:nvSpPr>
        <p:spPr>
          <a:xfrm>
            <a:off x="292322" y="1633758"/>
            <a:ext cx="1579845" cy="50775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676" tIns="45676" rIns="45676" bIns="45676" anchor="ctr">
            <a:spAutoFit/>
          </a:bodyPr>
          <a:lstStyle>
            <a:lvl1pPr>
              <a:defRPr sz="5500" b="1" spc="-165">
                <a:latin typeface="Helvetica"/>
                <a:ea typeface="Helvetica"/>
                <a:cs typeface="Helvetica"/>
                <a:sym typeface="Helvetica"/>
              </a:defRPr>
            </a:lvl1pPr>
          </a:lstStyle>
          <a:p>
            <a:pPr marL="0" marR="0" lvl="0" indent="0" defTabSz="914400" eaLnBrk="1" fontAlgn="auto" latinLnBrk="0" hangingPunct="1">
              <a:lnSpc>
                <a:spcPct val="100000"/>
              </a:lnSpc>
              <a:spcBef>
                <a:spcPts val="0"/>
              </a:spcBef>
              <a:spcAft>
                <a:spcPts val="0"/>
              </a:spcAft>
              <a:buClrTx/>
              <a:buSzTx/>
              <a:buFontTx/>
              <a:buNone/>
              <a:tabLst/>
              <a:defRPr sz="1800" b="0" spc="0">
                <a:solidFill>
                  <a:srgbClr val="000000"/>
                </a:solidFill>
              </a:defRPr>
            </a:pPr>
            <a:r>
              <a:rPr kumimoji="0" sz="2700" b="0" i="0" u="none" strike="noStrike" kern="0" cap="none" spc="-82" normalizeH="0" baseline="0" noProof="0">
                <a:ln>
                  <a:noFill/>
                </a:ln>
                <a:solidFill>
                  <a:srgbClr val="000000"/>
                </a:solidFill>
                <a:effectLst/>
                <a:uLnTx/>
                <a:uFillTx/>
                <a:latin typeface="Helvetica"/>
                <a:ea typeface="Helvetica"/>
                <a:cs typeface="Helvetica"/>
                <a:sym typeface="Helvetica"/>
              </a:rPr>
              <a:t>Yesterday</a:t>
            </a:r>
          </a:p>
        </p:txBody>
      </p:sp>
      <p:sp>
        <p:nvSpPr>
          <p:cNvPr id="31" name="Shape 594"/>
          <p:cNvSpPr/>
          <p:nvPr/>
        </p:nvSpPr>
        <p:spPr>
          <a:xfrm>
            <a:off x="5982338" y="1633758"/>
            <a:ext cx="1029871" cy="50775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676" tIns="45676" rIns="45676" bIns="45676" anchor="ctr">
            <a:spAutoFit/>
          </a:bodyPr>
          <a:lstStyle>
            <a:lvl1pPr>
              <a:defRPr sz="5500" b="1" spc="-165">
                <a:solidFill>
                  <a:srgbClr val="FF4300"/>
                </a:solidFill>
                <a:latin typeface="Helvetica"/>
                <a:ea typeface="Helvetica"/>
                <a:cs typeface="Helvetica"/>
                <a:sym typeface="Helvetica"/>
              </a:defRPr>
            </a:lvl1pPr>
          </a:lstStyle>
          <a:p>
            <a:pPr marL="0" marR="0" lvl="0" indent="0" defTabSz="914400" eaLnBrk="1" fontAlgn="auto" latinLnBrk="0" hangingPunct="1">
              <a:lnSpc>
                <a:spcPct val="100000"/>
              </a:lnSpc>
              <a:spcBef>
                <a:spcPts val="0"/>
              </a:spcBef>
              <a:spcAft>
                <a:spcPts val="0"/>
              </a:spcAft>
              <a:buClrTx/>
              <a:buSzTx/>
              <a:buFontTx/>
              <a:buNone/>
              <a:tabLst/>
              <a:defRPr sz="1800" b="0" spc="0">
                <a:solidFill>
                  <a:srgbClr val="000000"/>
                </a:solidFill>
              </a:defRPr>
            </a:pPr>
            <a:r>
              <a:rPr kumimoji="0" sz="2700" b="0" i="0" u="none" strike="noStrike" kern="0" cap="none" spc="-82" normalizeH="0" baseline="0" noProof="0">
                <a:ln>
                  <a:noFill/>
                </a:ln>
                <a:solidFill>
                  <a:srgbClr val="000000"/>
                </a:solidFill>
                <a:effectLst/>
                <a:uLnTx/>
                <a:uFillTx/>
                <a:latin typeface="Helvetica"/>
                <a:ea typeface="Helvetica"/>
                <a:cs typeface="Helvetica"/>
                <a:sym typeface="Helvetica"/>
              </a:rPr>
              <a:t>Future</a:t>
            </a:r>
          </a:p>
        </p:txBody>
      </p:sp>
    </p:spTree>
    <p:extLst>
      <p:ext uri="{BB962C8B-B14F-4D97-AF65-F5344CB8AC3E}">
        <p14:creationId xmlns:p14="http://schemas.microsoft.com/office/powerpoint/2010/main" val="3579558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p:tmAbs val="0"/>
                                  </p:iterate>
                                  <p:childTnLst>
                                    <p:set>
                                      <p:cBhvr>
                                        <p:cTn id="6" fill="hold"/>
                                        <p:tgtEl>
                                          <p:spTgt spid="24"/>
                                        </p:tgtEl>
                                        <p:attrNameLst>
                                          <p:attrName>style.visibility</p:attrName>
                                        </p:attrNameLst>
                                      </p:cBhvr>
                                      <p:to>
                                        <p:strVal val="visible"/>
                                      </p:to>
                                    </p:set>
                                    <p:anim calcmode="lin" valueType="num">
                                      <p:cBhvr>
                                        <p:cTn id="7" dur="499" fill="hold"/>
                                        <p:tgtEl>
                                          <p:spTgt spid="24"/>
                                        </p:tgtEl>
                                        <p:attrNameLst>
                                          <p:attrName>ppt_x</p:attrName>
                                        </p:attrNameLst>
                                      </p:cBhvr>
                                      <p:tavLst>
                                        <p:tav tm="0">
                                          <p:val>
                                            <p:strVal val="1+#ppt_w/2"/>
                                          </p:val>
                                        </p:tav>
                                        <p:tav tm="100000">
                                          <p:val>
                                            <p:strVal val="#ppt_x"/>
                                          </p:val>
                                        </p:tav>
                                      </p:tavLst>
                                    </p:anim>
                                    <p:anim calcmode="lin" valueType="num">
                                      <p:cBhvr>
                                        <p:cTn id="8" dur="499"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499"/>
                            </p:stCondLst>
                            <p:childTnLst>
                              <p:par>
                                <p:cTn id="10" presetID="2" presetClass="entr" presetSubtype="2" fill="hold" grpId="0" nodeType="afterEffect">
                                  <p:stCondLst>
                                    <p:cond delay="100"/>
                                  </p:stCondLst>
                                  <p:iterate>
                                    <p:tmAbs val="0"/>
                                  </p:iterate>
                                  <p:childTnLst>
                                    <p:set>
                                      <p:cBhvr>
                                        <p:cTn id="11" fill="hold"/>
                                        <p:tgtEl>
                                          <p:spTgt spid="25"/>
                                        </p:tgtEl>
                                        <p:attrNameLst>
                                          <p:attrName>style.visibility</p:attrName>
                                        </p:attrNameLst>
                                      </p:cBhvr>
                                      <p:to>
                                        <p:strVal val="visible"/>
                                      </p:to>
                                    </p:set>
                                    <p:anim calcmode="lin" valueType="num">
                                      <p:cBhvr>
                                        <p:cTn id="12" dur="499" fill="hold"/>
                                        <p:tgtEl>
                                          <p:spTgt spid="25"/>
                                        </p:tgtEl>
                                        <p:attrNameLst>
                                          <p:attrName>ppt_x</p:attrName>
                                        </p:attrNameLst>
                                      </p:cBhvr>
                                      <p:tavLst>
                                        <p:tav tm="0">
                                          <p:val>
                                            <p:strVal val="1+#ppt_w/2"/>
                                          </p:val>
                                        </p:tav>
                                        <p:tav tm="100000">
                                          <p:val>
                                            <p:strVal val="#ppt_x"/>
                                          </p:val>
                                        </p:tav>
                                      </p:tavLst>
                                    </p:anim>
                                    <p:anim calcmode="lin" valueType="num">
                                      <p:cBhvr>
                                        <p:cTn id="13" dur="499"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98"/>
                            </p:stCondLst>
                            <p:childTnLst>
                              <p:par>
                                <p:cTn id="15" presetID="2" presetClass="entr" presetSubtype="2" fill="hold" grpId="0" nodeType="afterEffect">
                                  <p:stCondLst>
                                    <p:cond delay="100"/>
                                  </p:stCondLst>
                                  <p:iterate>
                                    <p:tmAbs val="0"/>
                                  </p:iterate>
                                  <p:childTnLst>
                                    <p:set>
                                      <p:cBhvr>
                                        <p:cTn id="16" fill="hold"/>
                                        <p:tgtEl>
                                          <p:spTgt spid="26"/>
                                        </p:tgtEl>
                                        <p:attrNameLst>
                                          <p:attrName>style.visibility</p:attrName>
                                        </p:attrNameLst>
                                      </p:cBhvr>
                                      <p:to>
                                        <p:strVal val="visible"/>
                                      </p:to>
                                    </p:set>
                                    <p:anim calcmode="lin" valueType="num">
                                      <p:cBhvr>
                                        <p:cTn id="17" dur="499" fill="hold"/>
                                        <p:tgtEl>
                                          <p:spTgt spid="26"/>
                                        </p:tgtEl>
                                        <p:attrNameLst>
                                          <p:attrName>ppt_x</p:attrName>
                                        </p:attrNameLst>
                                      </p:cBhvr>
                                      <p:tavLst>
                                        <p:tav tm="0">
                                          <p:val>
                                            <p:strVal val="1+#ppt_w/2"/>
                                          </p:val>
                                        </p:tav>
                                        <p:tav tm="100000">
                                          <p:val>
                                            <p:strVal val="#ppt_x"/>
                                          </p:val>
                                        </p:tav>
                                      </p:tavLst>
                                    </p:anim>
                                    <p:anim calcmode="lin" valueType="num">
                                      <p:cBhvr>
                                        <p:cTn id="18" dur="499" fill="hold"/>
                                        <p:tgtEl>
                                          <p:spTgt spid="26"/>
                                        </p:tgtEl>
                                        <p:attrNameLst>
                                          <p:attrName>ppt_y</p:attrName>
                                        </p:attrNameLst>
                                      </p:cBhvr>
                                      <p:tavLst>
                                        <p:tav tm="0">
                                          <p:val>
                                            <p:strVal val="#ppt_y"/>
                                          </p:val>
                                        </p:tav>
                                        <p:tav tm="100000">
                                          <p:val>
                                            <p:strVal val="#ppt_y"/>
                                          </p:val>
                                        </p:tav>
                                      </p:tavLst>
                                    </p:anim>
                                  </p:childTnLst>
                                </p:cTn>
                              </p:par>
                            </p:childTnLst>
                          </p:cTn>
                        </p:par>
                        <p:par>
                          <p:cTn id="19" fill="hold">
                            <p:stCondLst>
                              <p:cond delay="1697"/>
                            </p:stCondLst>
                            <p:childTnLst>
                              <p:par>
                                <p:cTn id="20" presetID="2" presetClass="entr" presetSubtype="2" fill="hold" grpId="0" nodeType="afterEffect">
                                  <p:stCondLst>
                                    <p:cond delay="100"/>
                                  </p:stCondLst>
                                  <p:iterate>
                                    <p:tmAbs val="0"/>
                                  </p:iterate>
                                  <p:childTnLst>
                                    <p:set>
                                      <p:cBhvr>
                                        <p:cTn id="21" fill="hold"/>
                                        <p:tgtEl>
                                          <p:spTgt spid="28"/>
                                        </p:tgtEl>
                                        <p:attrNameLst>
                                          <p:attrName>style.visibility</p:attrName>
                                        </p:attrNameLst>
                                      </p:cBhvr>
                                      <p:to>
                                        <p:strVal val="visible"/>
                                      </p:to>
                                    </p:set>
                                    <p:anim calcmode="lin" valueType="num">
                                      <p:cBhvr>
                                        <p:cTn id="22" dur="499" fill="hold"/>
                                        <p:tgtEl>
                                          <p:spTgt spid="28"/>
                                        </p:tgtEl>
                                        <p:attrNameLst>
                                          <p:attrName>ppt_x</p:attrName>
                                        </p:attrNameLst>
                                      </p:cBhvr>
                                      <p:tavLst>
                                        <p:tav tm="0">
                                          <p:val>
                                            <p:strVal val="1+#ppt_w/2"/>
                                          </p:val>
                                        </p:tav>
                                        <p:tav tm="100000">
                                          <p:val>
                                            <p:strVal val="#ppt_x"/>
                                          </p:val>
                                        </p:tav>
                                      </p:tavLst>
                                    </p:anim>
                                    <p:anim calcmode="lin" valueType="num">
                                      <p:cBhvr>
                                        <p:cTn id="23" dur="499"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2296"/>
                            </p:stCondLst>
                            <p:childTnLst>
                              <p:par>
                                <p:cTn id="25" presetID="2" presetClass="entr" presetSubtype="2" fill="hold" grpId="0" nodeType="afterEffect">
                                  <p:stCondLst>
                                    <p:cond delay="100"/>
                                  </p:stCondLst>
                                  <p:iterate>
                                    <p:tmAbs val="0"/>
                                  </p:iterate>
                                  <p:childTnLst>
                                    <p:set>
                                      <p:cBhvr>
                                        <p:cTn id="26" fill="hold"/>
                                        <p:tgtEl>
                                          <p:spTgt spid="27"/>
                                        </p:tgtEl>
                                        <p:attrNameLst>
                                          <p:attrName>style.visibility</p:attrName>
                                        </p:attrNameLst>
                                      </p:cBhvr>
                                      <p:to>
                                        <p:strVal val="visible"/>
                                      </p:to>
                                    </p:set>
                                    <p:anim calcmode="lin" valueType="num">
                                      <p:cBhvr>
                                        <p:cTn id="27" dur="499" fill="hold"/>
                                        <p:tgtEl>
                                          <p:spTgt spid="27"/>
                                        </p:tgtEl>
                                        <p:attrNameLst>
                                          <p:attrName>ppt_x</p:attrName>
                                        </p:attrNameLst>
                                      </p:cBhvr>
                                      <p:tavLst>
                                        <p:tav tm="0">
                                          <p:val>
                                            <p:strVal val="1+#ppt_w/2"/>
                                          </p:val>
                                        </p:tav>
                                        <p:tav tm="100000">
                                          <p:val>
                                            <p:strVal val="#ppt_x"/>
                                          </p:val>
                                        </p:tav>
                                      </p:tavLst>
                                    </p:anim>
                                    <p:anim calcmode="lin" valueType="num">
                                      <p:cBhvr>
                                        <p:cTn id="28" dur="499" fill="hold"/>
                                        <p:tgtEl>
                                          <p:spTgt spid="27"/>
                                        </p:tgtEl>
                                        <p:attrNameLst>
                                          <p:attrName>ppt_y</p:attrName>
                                        </p:attrNameLst>
                                      </p:cBhvr>
                                      <p:tavLst>
                                        <p:tav tm="0">
                                          <p:val>
                                            <p:strVal val="#ppt_y"/>
                                          </p:val>
                                        </p:tav>
                                        <p:tav tm="100000">
                                          <p:val>
                                            <p:strVal val="#ppt_y"/>
                                          </p:val>
                                        </p:tav>
                                      </p:tavLst>
                                    </p:anim>
                                  </p:childTnLst>
                                </p:cTn>
                              </p:par>
                            </p:childTnLst>
                          </p:cTn>
                        </p:par>
                        <p:par>
                          <p:cTn id="29" fill="hold">
                            <p:stCondLst>
                              <p:cond delay="2895"/>
                            </p:stCondLst>
                            <p:childTnLst>
                              <p:par>
                                <p:cTn id="30" presetID="2" presetClass="entr" presetSubtype="2" fill="hold" grpId="0" nodeType="afterEffect">
                                  <p:stCondLst>
                                    <p:cond delay="100"/>
                                  </p:stCondLst>
                                  <p:iterate>
                                    <p:tmAbs val="0"/>
                                  </p:iterate>
                                  <p:childTnLst>
                                    <p:set>
                                      <p:cBhvr>
                                        <p:cTn id="31" fill="hold"/>
                                        <p:tgtEl>
                                          <p:spTgt spid="29"/>
                                        </p:tgtEl>
                                        <p:attrNameLst>
                                          <p:attrName>style.visibility</p:attrName>
                                        </p:attrNameLst>
                                      </p:cBhvr>
                                      <p:to>
                                        <p:strVal val="visible"/>
                                      </p:to>
                                    </p:set>
                                    <p:anim calcmode="lin" valueType="num">
                                      <p:cBhvr>
                                        <p:cTn id="32" dur="499" fill="hold"/>
                                        <p:tgtEl>
                                          <p:spTgt spid="29"/>
                                        </p:tgtEl>
                                        <p:attrNameLst>
                                          <p:attrName>ppt_x</p:attrName>
                                        </p:attrNameLst>
                                      </p:cBhvr>
                                      <p:tavLst>
                                        <p:tav tm="0">
                                          <p:val>
                                            <p:strVal val="1+#ppt_w/2"/>
                                          </p:val>
                                        </p:tav>
                                        <p:tav tm="100000">
                                          <p:val>
                                            <p:strVal val="#ppt_x"/>
                                          </p:val>
                                        </p:tav>
                                      </p:tavLst>
                                    </p:anim>
                                    <p:anim calcmode="lin" valueType="num">
                                      <p:cBhvr>
                                        <p:cTn id="33" dur="499" fill="hold"/>
                                        <p:tgtEl>
                                          <p:spTgt spid="29"/>
                                        </p:tgtEl>
                                        <p:attrNameLst>
                                          <p:attrName>ppt_y</p:attrName>
                                        </p:attrNameLst>
                                      </p:cBhvr>
                                      <p:tavLst>
                                        <p:tav tm="0">
                                          <p:val>
                                            <p:strVal val="#ppt_y"/>
                                          </p:val>
                                        </p:tav>
                                        <p:tav tm="100000">
                                          <p:val>
                                            <p:strVal val="#ppt_y"/>
                                          </p:val>
                                        </p:tav>
                                      </p:tavLst>
                                    </p:anim>
                                  </p:childTnLst>
                                </p:cTn>
                              </p:par>
                            </p:childTnLst>
                          </p:cTn>
                        </p:par>
                        <p:par>
                          <p:cTn id="34" fill="hold">
                            <p:stCondLst>
                              <p:cond delay="3494"/>
                            </p:stCondLst>
                            <p:childTnLst>
                              <p:par>
                                <p:cTn id="35" presetID="9" presetClass="entr" presetSubtype="0" fill="hold" grpId="0" nodeType="afterEffect">
                                  <p:stCondLst>
                                    <p:cond delay="0"/>
                                  </p:stCondLst>
                                  <p:iterate>
                                    <p:tmAbs val="0"/>
                                  </p:iterate>
                                  <p:childTnLst>
                                    <p:set>
                                      <p:cBhvr>
                                        <p:cTn id="36" fill="hold"/>
                                        <p:tgtEl>
                                          <p:spTgt spid="30"/>
                                        </p:tgtEl>
                                        <p:attrNameLst>
                                          <p:attrName>style.visibility</p:attrName>
                                        </p:attrNameLst>
                                      </p:cBhvr>
                                      <p:to>
                                        <p:strVal val="visible"/>
                                      </p:to>
                                    </p:set>
                                    <p:animEffect transition="in" filter="dissolve">
                                      <p:cBhvr>
                                        <p:cTn id="37" dur="700"/>
                                        <p:tgtEl>
                                          <p:spTgt spid="30"/>
                                        </p:tgtEl>
                                      </p:cBhvr>
                                    </p:animEffect>
                                  </p:childTnLst>
                                </p:cTn>
                              </p:par>
                            </p:childTnLst>
                          </p:cTn>
                        </p:par>
                        <p:par>
                          <p:cTn id="38" fill="hold">
                            <p:stCondLst>
                              <p:cond delay="4194"/>
                            </p:stCondLst>
                            <p:childTnLst>
                              <p:par>
                                <p:cTn id="39" presetID="9" presetClass="entr" presetSubtype="0" fill="hold" grpId="0" nodeType="afterEffect">
                                  <p:stCondLst>
                                    <p:cond delay="0"/>
                                  </p:stCondLst>
                                  <p:iterate>
                                    <p:tmAbs val="0"/>
                                  </p:iterate>
                                  <p:childTnLst>
                                    <p:set>
                                      <p:cBhvr>
                                        <p:cTn id="40" fill="hold"/>
                                        <p:tgtEl>
                                          <p:spTgt spid="31"/>
                                        </p:tgtEl>
                                        <p:attrNameLst>
                                          <p:attrName>style.visibility</p:attrName>
                                        </p:attrNameLst>
                                      </p:cBhvr>
                                      <p:to>
                                        <p:strVal val="visible"/>
                                      </p:to>
                                    </p:set>
                                    <p:animEffect transition="in" filter="dissolve">
                                      <p:cBhvr>
                                        <p:cTn id="41" dur="7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502527" y="5733288"/>
            <a:ext cx="8477842" cy="784830"/>
          </a:xfrm>
          <a:prstGeom prst="rect">
            <a:avLst/>
          </a:prstGeom>
          <a:noFill/>
        </p:spPr>
        <p:txBody>
          <a:bodyPr wrap="square" rtlCol="0">
            <a:spAutoFit/>
          </a:bodyPr>
          <a:lstStyle/>
          <a:p>
            <a:r>
              <a:rPr lang="en-US" sz="4500" spc="-50" dirty="0" smtClean="0">
                <a:solidFill>
                  <a:schemeClr val="tx2"/>
                </a:solidFill>
                <a:latin typeface="Helvetica Light"/>
                <a:cs typeface="Helvetica Light"/>
              </a:rPr>
              <a:t>Digital </a:t>
            </a:r>
            <a:r>
              <a:rPr lang="en-US" sz="4500" spc="-50" dirty="0">
                <a:solidFill>
                  <a:schemeClr val="tx2"/>
                </a:solidFill>
                <a:latin typeface="Helvetica Light"/>
                <a:cs typeface="Helvetica Light"/>
              </a:rPr>
              <a:t>value chain</a:t>
            </a:r>
          </a:p>
        </p:txBody>
      </p:sp>
      <p:cxnSp>
        <p:nvCxnSpPr>
          <p:cNvPr id="44" name="Straight Arrow Connector 43"/>
          <p:cNvCxnSpPr/>
          <p:nvPr/>
        </p:nvCxnSpPr>
        <p:spPr>
          <a:xfrm flipH="1">
            <a:off x="9829831" y="3073215"/>
            <a:ext cx="1553265" cy="0"/>
          </a:xfrm>
          <a:prstGeom prst="straightConnector1">
            <a:avLst/>
          </a:prstGeom>
          <a:ln w="38100" cap="rnd">
            <a:solidFill>
              <a:schemeClr val="accent1">
                <a:lumMod val="75000"/>
              </a:schemeClr>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50" name="shadow 6 Backend" descr="C:\Users\janice\Desktop\_Apigee0723\_PNG\shadow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075035" y="3784828"/>
            <a:ext cx="3311383" cy="1642944"/>
          </a:xfrm>
          <a:prstGeom prst="rect">
            <a:avLst/>
          </a:prstGeom>
          <a:noFill/>
          <a:extLst>
            <a:ext uri="{909E8E84-426E-40dd-AFC4-6F175D3DCCD1}">
              <a14:hiddenFill xmlns:a14="http://schemas.microsoft.com/office/drawing/2010/main">
                <a:solidFill>
                  <a:srgbClr val="FFFFFF"/>
                </a:solidFill>
              </a14:hiddenFill>
            </a:ext>
          </a:extLst>
        </p:spPr>
      </p:pic>
      <p:pic>
        <p:nvPicPr>
          <p:cNvPr id="51" name="shadow 5 API Team" descr="C:\Users\janice\Desktop\_Apigee0723\_PNG\shadow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13583" y="3853068"/>
            <a:ext cx="3311383" cy="1642944"/>
          </a:xfrm>
          <a:prstGeom prst="rect">
            <a:avLst/>
          </a:prstGeom>
          <a:noFill/>
          <a:extLst>
            <a:ext uri="{909E8E84-426E-40dd-AFC4-6F175D3DCCD1}">
              <a14:hiddenFill xmlns:a14="http://schemas.microsoft.com/office/drawing/2010/main">
                <a:solidFill>
                  <a:srgbClr val="FFFFFF"/>
                </a:solidFill>
              </a14:hiddenFill>
            </a:ext>
          </a:extLst>
        </p:spPr>
      </p:pic>
      <p:pic>
        <p:nvPicPr>
          <p:cNvPr id="52" name="shadow 4 API" descr="C:\Users\janice\Desktop\_Apigee0723\_PNG\shadow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11241" y="3853068"/>
            <a:ext cx="3311383" cy="1642944"/>
          </a:xfrm>
          <a:prstGeom prst="rect">
            <a:avLst/>
          </a:prstGeom>
          <a:noFill/>
          <a:extLst>
            <a:ext uri="{909E8E84-426E-40dd-AFC4-6F175D3DCCD1}">
              <a14:hiddenFill xmlns:a14="http://schemas.microsoft.com/office/drawing/2010/main">
                <a:solidFill>
                  <a:srgbClr val="FFFFFF"/>
                </a:solidFill>
              </a14:hiddenFill>
            </a:ext>
          </a:extLst>
        </p:spPr>
      </p:pic>
      <p:pic>
        <p:nvPicPr>
          <p:cNvPr id="53" name="shadow 3 Developer" descr="C:\Users\janice\Desktop\_Apigee0723\_PNG\shadow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64573" y="3853068"/>
            <a:ext cx="3311383" cy="1642944"/>
          </a:xfrm>
          <a:prstGeom prst="rect">
            <a:avLst/>
          </a:prstGeom>
          <a:noFill/>
          <a:extLst>
            <a:ext uri="{909E8E84-426E-40dd-AFC4-6F175D3DCCD1}">
              <a14:hiddenFill xmlns:a14="http://schemas.microsoft.com/office/drawing/2010/main">
                <a:solidFill>
                  <a:srgbClr val="FFFFFF"/>
                </a:solidFill>
              </a14:hiddenFill>
            </a:ext>
          </a:extLst>
        </p:spPr>
      </p:pic>
      <p:pic>
        <p:nvPicPr>
          <p:cNvPr id="54" name="shadow 2 app" descr="C:\Users\janice\Desktop\_Apigee0723\_PNG\shadow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89483" y="3853068"/>
            <a:ext cx="3311383" cy="1642944"/>
          </a:xfrm>
          <a:prstGeom prst="rect">
            <a:avLst/>
          </a:prstGeom>
          <a:noFill/>
          <a:extLst>
            <a:ext uri="{909E8E84-426E-40dd-AFC4-6F175D3DCCD1}">
              <a14:hiddenFill xmlns:a14="http://schemas.microsoft.com/office/drawing/2010/main">
                <a:solidFill>
                  <a:srgbClr val="FFFFFF"/>
                </a:solidFill>
              </a14:hiddenFill>
            </a:ext>
          </a:extLst>
        </p:spPr>
      </p:pic>
      <p:pic>
        <p:nvPicPr>
          <p:cNvPr id="55" name="shadow 1 user" descr="C:\Users\janice\Desktop\_Apigee0723\_PNG\shadow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7681" y="3971497"/>
            <a:ext cx="2754940" cy="1497219"/>
          </a:xfrm>
          <a:prstGeom prst="rect">
            <a:avLst/>
          </a:prstGeom>
          <a:noFill/>
          <a:extLst>
            <a:ext uri="{909E8E84-426E-40dd-AFC4-6F175D3DCCD1}">
              <a14:hiddenFill xmlns:a14="http://schemas.microsoft.com/office/drawing/2010/main">
                <a:solidFill>
                  <a:srgbClr val="FFFFFF"/>
                </a:solidFill>
              </a14:hiddenFill>
            </a:ext>
          </a:extLst>
        </p:spPr>
      </p:pic>
      <p:pic>
        <p:nvPicPr>
          <p:cNvPr id="56" name="panel BACKEND"/>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744552" y="1195191"/>
            <a:ext cx="2078596" cy="4048083"/>
          </a:xfrm>
          <a:prstGeom prst="rect">
            <a:avLst/>
          </a:prstGeom>
          <a:noFill/>
          <a:extLst>
            <a:ext uri="{909E8E84-426E-40dd-AFC4-6F175D3DCCD1}">
              <a14:hiddenFill xmlns:a14="http://schemas.microsoft.com/office/drawing/2010/main">
                <a:solidFill>
                  <a:srgbClr val="FFFFFF"/>
                </a:solidFill>
              </a14:hiddenFill>
            </a:ext>
          </a:extLst>
        </p:spPr>
      </p:pic>
      <p:pic>
        <p:nvPicPr>
          <p:cNvPr id="57" name="panel APP shadow" descr="\\mv-fs\Projects\Apigee\01_Projects\14-APIG-1164_Modular Corporate Presentation\7_Design\6_Production\Live\_PNG\Layers\Layer_Shadow_01_KM.png"/>
          <p:cNvPicPr>
            <a:picLocks noChangeAspect="1" noChangeArrowheads="1"/>
          </p:cNvPicPr>
          <p:nvPr/>
        </p:nvPicPr>
        <p:blipFill>
          <a:blip r:embed="rId6" cstate="screen">
            <a:alphaModFix amt="50000"/>
            <a:extLst>
              <a:ext uri="{28A0092B-C50C-407E-A947-70E740481C1C}">
                <a14:useLocalDpi xmlns:a14="http://schemas.microsoft.com/office/drawing/2010/main"/>
              </a:ext>
            </a:extLst>
          </a:blip>
          <a:srcRect/>
          <a:stretch>
            <a:fillRect/>
          </a:stretch>
        </p:blipFill>
        <p:spPr bwMode="auto">
          <a:xfrm>
            <a:off x="8205103" y="1261322"/>
            <a:ext cx="1525855" cy="3986784"/>
          </a:xfrm>
          <a:prstGeom prst="rect">
            <a:avLst/>
          </a:prstGeom>
          <a:extLst>
            <a:ext uri="{909E8E84-426E-40dd-AFC4-6F175D3DCCD1}">
              <a14:hiddenFill xmlns:a14="http://schemas.microsoft.com/office/drawing/2010/main">
                <a:solidFill>
                  <a:srgbClr val="FFFFFF"/>
                </a:solidFill>
              </a14:hiddenFill>
            </a:ext>
          </a:extLst>
        </p:spPr>
      </p:pic>
      <p:cxnSp>
        <p:nvCxnSpPr>
          <p:cNvPr id="58" name="Straight Arrow Connector 57"/>
          <p:cNvCxnSpPr/>
          <p:nvPr/>
        </p:nvCxnSpPr>
        <p:spPr>
          <a:xfrm>
            <a:off x="8224755" y="3073215"/>
            <a:ext cx="1601903" cy="0"/>
          </a:xfrm>
          <a:prstGeom prst="straightConnector1">
            <a:avLst/>
          </a:prstGeom>
          <a:ln w="38100" cap="rnd">
            <a:solidFill>
              <a:schemeClr val="accent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9" name="panel API TEAM"/>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7084886" y="1235558"/>
            <a:ext cx="2083201" cy="4057050"/>
          </a:xfrm>
          <a:prstGeom prst="rect">
            <a:avLst/>
          </a:prstGeom>
          <a:noFill/>
          <a:extLst>
            <a:ext uri="{909E8E84-426E-40dd-AFC4-6F175D3DCCD1}">
              <a14:hiddenFill xmlns:a14="http://schemas.microsoft.com/office/drawing/2010/main">
                <a:solidFill>
                  <a:srgbClr val="FFFFFF"/>
                </a:solidFill>
              </a14:hiddenFill>
            </a:ext>
          </a:extLst>
        </p:spPr>
      </p:pic>
      <p:pic>
        <p:nvPicPr>
          <p:cNvPr id="60" name="panel APP shadow" descr="\\mv-fs\Projects\Apigee\01_Projects\14-APIG-1164_Modular Corporate Presentation\7_Design\6_Production\Live\_PNG\Layers\Layer_Shadow_01_KM.png"/>
          <p:cNvPicPr>
            <a:picLocks noChangeAspect="1" noChangeArrowheads="1"/>
          </p:cNvPicPr>
          <p:nvPr/>
        </p:nvPicPr>
        <p:blipFill>
          <a:blip r:embed="rId6" cstate="screen">
            <a:alphaModFix amt="50000"/>
            <a:extLst>
              <a:ext uri="{28A0092B-C50C-407E-A947-70E740481C1C}">
                <a14:useLocalDpi xmlns:a14="http://schemas.microsoft.com/office/drawing/2010/main"/>
              </a:ext>
            </a:extLst>
          </a:blip>
          <a:srcRect/>
          <a:stretch>
            <a:fillRect/>
          </a:stretch>
        </p:blipFill>
        <p:spPr bwMode="auto">
          <a:xfrm>
            <a:off x="6791683" y="1261322"/>
            <a:ext cx="1525855" cy="3986784"/>
          </a:xfrm>
          <a:prstGeom prst="rect">
            <a:avLst/>
          </a:prstGeom>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a:off x="6622633" y="3073215"/>
            <a:ext cx="1556121" cy="0"/>
          </a:xfrm>
          <a:prstGeom prst="straightConnector1">
            <a:avLst/>
          </a:prstGeom>
          <a:ln w="38100" cap="rnd">
            <a:solidFill>
              <a:schemeClr val="accent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2" name="panel API"/>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5715604" y="1242073"/>
            <a:ext cx="2080156" cy="405111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5301038" y="1337522"/>
            <a:ext cx="1726934" cy="3986784"/>
            <a:chOff x="5359775" y="1405762"/>
            <a:chExt cx="1728285" cy="3986784"/>
          </a:xfrm>
        </p:grpSpPr>
        <p:pic>
          <p:nvPicPr>
            <p:cNvPr id="64" name="panel APP shadow" descr="\\mv-fs\Projects\Apigee\01_Projects\14-APIG-1164_Modular Corporate Presentation\7_Design\6_Production\Live\_PNG\Layers\Layer_Shadow_01_KM.png"/>
            <p:cNvPicPr>
              <a:picLocks noChangeAspect="1" noChangeArrowheads="1"/>
            </p:cNvPicPr>
            <p:nvPr/>
          </p:nvPicPr>
          <p:blipFill>
            <a:blip r:embed="rId6" cstate="screen">
              <a:alphaModFix amt="50000"/>
              <a:extLst>
                <a:ext uri="{28A0092B-C50C-407E-A947-70E740481C1C}">
                  <a14:useLocalDpi xmlns:a14="http://schemas.microsoft.com/office/drawing/2010/main"/>
                </a:ext>
              </a:extLst>
            </a:blip>
            <a:srcRect/>
            <a:stretch>
              <a:fillRect/>
            </a:stretch>
          </p:blipFill>
          <p:spPr bwMode="auto">
            <a:xfrm>
              <a:off x="5561012" y="1405762"/>
              <a:ext cx="1527048" cy="3986784"/>
            </a:xfrm>
            <a:prstGeom prst="rect">
              <a:avLst/>
            </a:prstGeom>
            <a:extLst>
              <a:ext uri="{909E8E84-426E-40dd-AFC4-6F175D3DCCD1}">
                <a14:hiddenFill xmlns:a14="http://schemas.microsoft.com/office/drawing/2010/main">
                  <a:solidFill>
                    <a:srgbClr val="FFFFFF"/>
                  </a:solidFill>
                </a14:hiddenFill>
              </a:ext>
            </a:extLst>
          </p:spPr>
        </p:pic>
        <p:pic>
          <p:nvPicPr>
            <p:cNvPr id="65" name="panel APP shadow" descr="\\mv-fs\Projects\Apigee\01_Projects\14-APIG-1164_Modular Corporate Presentation\7_Design\6_Production\Live\_PNG\Layers\Layer_Shadow_01_KM.png"/>
            <p:cNvPicPr>
              <a:picLocks noChangeAspect="1" noChangeArrowheads="1"/>
            </p:cNvPicPr>
            <p:nvPr/>
          </p:nvPicPr>
          <p:blipFill>
            <a:blip r:embed="rId6" cstate="screen">
              <a:alphaModFix amt="50000"/>
              <a:extLst>
                <a:ext uri="{28A0092B-C50C-407E-A947-70E740481C1C}">
                  <a14:useLocalDpi xmlns:a14="http://schemas.microsoft.com/office/drawing/2010/main"/>
                </a:ext>
              </a:extLst>
            </a:blip>
            <a:srcRect/>
            <a:stretch>
              <a:fillRect/>
            </a:stretch>
          </p:blipFill>
          <p:spPr bwMode="auto">
            <a:xfrm>
              <a:off x="5359775" y="1405762"/>
              <a:ext cx="1527048" cy="3986784"/>
            </a:xfrm>
            <a:prstGeom prst="rect">
              <a:avLst/>
            </a:prstGeom>
            <a:extLst>
              <a:ext uri="{909E8E84-426E-40dd-AFC4-6F175D3DCCD1}">
                <a14:hiddenFill xmlns:a14="http://schemas.microsoft.com/office/drawing/2010/main">
                  <a:solidFill>
                    <a:srgbClr val="FFFFFF"/>
                  </a:solidFill>
                </a14:hiddenFill>
              </a:ext>
            </a:extLst>
          </p:spPr>
        </p:pic>
      </p:grpSp>
      <p:cxnSp>
        <p:nvCxnSpPr>
          <p:cNvPr id="66" name="Straight Arrow Connector 65"/>
          <p:cNvCxnSpPr/>
          <p:nvPr/>
        </p:nvCxnSpPr>
        <p:spPr>
          <a:xfrm>
            <a:off x="5292403" y="3073215"/>
            <a:ext cx="1467290" cy="0"/>
          </a:xfrm>
          <a:prstGeom prst="straightConnector1">
            <a:avLst/>
          </a:prstGeom>
          <a:ln w="38100" cap="rnd">
            <a:solidFill>
              <a:schemeClr val="accent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panel DEVELOPE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4325474" y="1236143"/>
            <a:ext cx="2083201" cy="4057048"/>
          </a:xfrm>
          <a:prstGeom prst="rect">
            <a:avLst/>
          </a:prstGeom>
          <a:noFill/>
          <a:extLst>
            <a:ext uri="{909E8E84-426E-40dd-AFC4-6F175D3DCCD1}">
              <a14:hiddenFill xmlns:a14="http://schemas.microsoft.com/office/drawing/2010/main">
                <a:solidFill>
                  <a:srgbClr val="FFFFFF"/>
                </a:solidFill>
              </a14:hiddenFill>
            </a:ext>
          </a:extLst>
        </p:spPr>
      </p:pic>
      <p:pic>
        <p:nvPicPr>
          <p:cNvPr id="68" name="panel APP shadow" descr="\\mv-fs\Projects\Apigee\01_Projects\14-APIG-1164_Modular Corporate Presentation\7_Design\6_Production\Live\_PNG\Layers\Layer_Shadow_01_KM.png"/>
          <p:cNvPicPr>
            <a:picLocks noChangeAspect="1" noChangeArrowheads="1"/>
          </p:cNvPicPr>
          <p:nvPr/>
        </p:nvPicPr>
        <p:blipFill>
          <a:blip r:embed="rId10" cstate="screen">
            <a:alphaModFix amt="50000"/>
            <a:extLst>
              <a:ext uri="{28A0092B-C50C-407E-A947-70E740481C1C}">
                <a14:useLocalDpi xmlns:a14="http://schemas.microsoft.com/office/drawing/2010/main"/>
              </a:ext>
            </a:extLst>
          </a:blip>
          <a:srcRect/>
          <a:stretch>
            <a:fillRect/>
          </a:stretch>
        </p:blipFill>
        <p:spPr bwMode="auto">
          <a:xfrm>
            <a:off x="4343275" y="1493860"/>
            <a:ext cx="736415" cy="3638550"/>
          </a:xfrm>
          <a:prstGeom prst="rect">
            <a:avLst/>
          </a:prstGeom>
          <a:extLst>
            <a:ext uri="{909E8E84-426E-40dd-AFC4-6F175D3DCCD1}">
              <a14:hiddenFill xmlns:a14="http://schemas.microsoft.com/office/drawing/2010/main">
                <a:solidFill>
                  <a:srgbClr val="FFFFFF"/>
                </a:solidFill>
              </a14:hiddenFill>
            </a:ext>
          </a:extLst>
        </p:spPr>
      </p:pic>
      <p:cxnSp>
        <p:nvCxnSpPr>
          <p:cNvPr id="69" name="Straight Arrow Connector 68"/>
          <p:cNvCxnSpPr/>
          <p:nvPr/>
        </p:nvCxnSpPr>
        <p:spPr>
          <a:xfrm>
            <a:off x="3645224" y="3073215"/>
            <a:ext cx="1655813" cy="0"/>
          </a:xfrm>
          <a:prstGeom prst="straightConnector1">
            <a:avLst/>
          </a:prstGeom>
          <a:ln w="38100" cap="rnd">
            <a:solidFill>
              <a:schemeClr val="accent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0" name="panel APP"/>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a:off x="2565811" y="1230208"/>
            <a:ext cx="2086248" cy="406298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p:cNvCxnSpPr/>
          <p:nvPr/>
        </p:nvCxnSpPr>
        <p:spPr>
          <a:xfrm>
            <a:off x="2306497" y="3073215"/>
            <a:ext cx="1243552" cy="0"/>
          </a:xfrm>
          <a:prstGeom prst="straightConnector1">
            <a:avLst/>
          </a:prstGeom>
          <a:ln w="38100" cap="rnd">
            <a:solidFill>
              <a:schemeClr val="accent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2" name="panel USER"/>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1196527" y="1230128"/>
            <a:ext cx="2083201" cy="405704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Arrow Connector 72"/>
          <p:cNvCxnSpPr/>
          <p:nvPr/>
        </p:nvCxnSpPr>
        <p:spPr>
          <a:xfrm>
            <a:off x="695492" y="3073215"/>
            <a:ext cx="1520419" cy="0"/>
          </a:xfrm>
          <a:prstGeom prst="straightConnector1">
            <a:avLst/>
          </a:prstGeom>
          <a:ln w="38100" cap="rnd">
            <a:solidFill>
              <a:schemeClr val="accent1">
                <a:lumMod val="75000"/>
              </a:schemeClr>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260037" y="3073215"/>
            <a:ext cx="1072311" cy="0"/>
          </a:xfrm>
          <a:prstGeom prst="straightConnector1">
            <a:avLst/>
          </a:prstGeom>
          <a:ln w="38100" cap="rnd">
            <a:solidFill>
              <a:srgbClr val="BF4400">
                <a:alpha val="14902"/>
              </a:srgb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18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50"/>
                                        <p:tgtEl>
                                          <p:spTgt spid="72"/>
                                        </p:tgtEl>
                                      </p:cBhvr>
                                    </p:animEffect>
                                    <p:anim calcmode="lin" valueType="num">
                                      <p:cBhvr>
                                        <p:cTn id="8" dur="750" fill="hold"/>
                                        <p:tgtEl>
                                          <p:spTgt spid="72"/>
                                        </p:tgtEl>
                                        <p:attrNameLst>
                                          <p:attrName>ppt_x</p:attrName>
                                        </p:attrNameLst>
                                      </p:cBhvr>
                                      <p:tavLst>
                                        <p:tav tm="0">
                                          <p:val>
                                            <p:strVal val="#ppt_x"/>
                                          </p:val>
                                        </p:tav>
                                        <p:tav tm="100000">
                                          <p:val>
                                            <p:strVal val="#ppt_x"/>
                                          </p:val>
                                        </p:tav>
                                      </p:tavLst>
                                    </p:anim>
                                    <p:anim calcmode="lin" valueType="num">
                                      <p:cBhvr>
                                        <p:cTn id="9" dur="750" fill="hold"/>
                                        <p:tgtEl>
                                          <p:spTgt spid="7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75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750"/>
                                        <p:tgtEl>
                                          <p:spTgt spid="55"/>
                                        </p:tgtEl>
                                      </p:cBhvr>
                                    </p:animEffect>
                                  </p:childTnLst>
                                </p:cTn>
                              </p:par>
                              <p:par>
                                <p:cTn id="13" presetID="47" presetClass="entr" presetSubtype="0" fill="hold" nodeType="withEffect">
                                  <p:stCondLst>
                                    <p:cond delay="25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750"/>
                                        <p:tgtEl>
                                          <p:spTgt spid="70"/>
                                        </p:tgtEl>
                                      </p:cBhvr>
                                    </p:animEffect>
                                    <p:anim calcmode="lin" valueType="num">
                                      <p:cBhvr>
                                        <p:cTn id="16" dur="750" fill="hold"/>
                                        <p:tgtEl>
                                          <p:spTgt spid="70"/>
                                        </p:tgtEl>
                                        <p:attrNameLst>
                                          <p:attrName>ppt_x</p:attrName>
                                        </p:attrNameLst>
                                      </p:cBhvr>
                                      <p:tavLst>
                                        <p:tav tm="0">
                                          <p:val>
                                            <p:strVal val="#ppt_x"/>
                                          </p:val>
                                        </p:tav>
                                        <p:tav tm="100000">
                                          <p:val>
                                            <p:strVal val="#ppt_x"/>
                                          </p:val>
                                        </p:tav>
                                      </p:tavLst>
                                    </p:anim>
                                    <p:anim calcmode="lin" valueType="num">
                                      <p:cBhvr>
                                        <p:cTn id="17" dur="750" fill="hold"/>
                                        <p:tgtEl>
                                          <p:spTgt spid="70"/>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750"/>
                                        <p:tgtEl>
                                          <p:spTgt spid="54"/>
                                        </p:tgtEl>
                                      </p:cBhvr>
                                    </p:animEffect>
                                  </p:childTnLst>
                                </p:cTn>
                              </p:par>
                              <p:par>
                                <p:cTn id="21" presetID="47" presetClass="entr" presetSubtype="0" fill="hold" nodeType="withEffect">
                                  <p:stCondLst>
                                    <p:cond delay="50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750"/>
                                        <p:tgtEl>
                                          <p:spTgt spid="67"/>
                                        </p:tgtEl>
                                      </p:cBhvr>
                                    </p:animEffect>
                                    <p:anim calcmode="lin" valueType="num">
                                      <p:cBhvr>
                                        <p:cTn id="24" dur="750" fill="hold"/>
                                        <p:tgtEl>
                                          <p:spTgt spid="67"/>
                                        </p:tgtEl>
                                        <p:attrNameLst>
                                          <p:attrName>ppt_x</p:attrName>
                                        </p:attrNameLst>
                                      </p:cBhvr>
                                      <p:tavLst>
                                        <p:tav tm="0">
                                          <p:val>
                                            <p:strVal val="#ppt_x"/>
                                          </p:val>
                                        </p:tav>
                                        <p:tav tm="100000">
                                          <p:val>
                                            <p:strVal val="#ppt_x"/>
                                          </p:val>
                                        </p:tav>
                                      </p:tavLst>
                                    </p:anim>
                                    <p:anim calcmode="lin" valueType="num">
                                      <p:cBhvr>
                                        <p:cTn id="25" dur="750" fill="hold"/>
                                        <p:tgtEl>
                                          <p:spTgt spid="6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10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750"/>
                                        <p:tgtEl>
                                          <p:spTgt spid="53"/>
                                        </p:tgtEl>
                                      </p:cBhvr>
                                    </p:animEffect>
                                  </p:childTnLst>
                                </p:cTn>
                              </p:par>
                              <p:par>
                                <p:cTn id="29" presetID="47" presetClass="entr" presetSubtype="0" fill="hold" nodeType="withEffect">
                                  <p:stCondLst>
                                    <p:cond delay="75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750"/>
                                        <p:tgtEl>
                                          <p:spTgt spid="62"/>
                                        </p:tgtEl>
                                      </p:cBhvr>
                                    </p:animEffect>
                                    <p:anim calcmode="lin" valueType="num">
                                      <p:cBhvr>
                                        <p:cTn id="32" dur="750" fill="hold"/>
                                        <p:tgtEl>
                                          <p:spTgt spid="62"/>
                                        </p:tgtEl>
                                        <p:attrNameLst>
                                          <p:attrName>ppt_x</p:attrName>
                                        </p:attrNameLst>
                                      </p:cBhvr>
                                      <p:tavLst>
                                        <p:tav tm="0">
                                          <p:val>
                                            <p:strVal val="#ppt_x"/>
                                          </p:val>
                                        </p:tav>
                                        <p:tav tm="100000">
                                          <p:val>
                                            <p:strVal val="#ppt_x"/>
                                          </p:val>
                                        </p:tav>
                                      </p:tavLst>
                                    </p:anim>
                                    <p:anim calcmode="lin" valueType="num">
                                      <p:cBhvr>
                                        <p:cTn id="33" dur="750" fill="hold"/>
                                        <p:tgtEl>
                                          <p:spTgt spid="62"/>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125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750"/>
                                        <p:tgtEl>
                                          <p:spTgt spid="52"/>
                                        </p:tgtEl>
                                      </p:cBhvr>
                                    </p:animEffect>
                                  </p:childTnLst>
                                </p:cTn>
                              </p:par>
                              <p:par>
                                <p:cTn id="37" presetID="47" presetClass="entr" presetSubtype="0" fill="hold" nodeType="withEffect">
                                  <p:stCondLst>
                                    <p:cond delay="100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750"/>
                                        <p:tgtEl>
                                          <p:spTgt spid="59"/>
                                        </p:tgtEl>
                                      </p:cBhvr>
                                    </p:animEffect>
                                    <p:anim calcmode="lin" valueType="num">
                                      <p:cBhvr>
                                        <p:cTn id="40" dur="750" fill="hold"/>
                                        <p:tgtEl>
                                          <p:spTgt spid="59"/>
                                        </p:tgtEl>
                                        <p:attrNameLst>
                                          <p:attrName>ppt_x</p:attrName>
                                        </p:attrNameLst>
                                      </p:cBhvr>
                                      <p:tavLst>
                                        <p:tav tm="0">
                                          <p:val>
                                            <p:strVal val="#ppt_x"/>
                                          </p:val>
                                        </p:tav>
                                        <p:tav tm="100000">
                                          <p:val>
                                            <p:strVal val="#ppt_x"/>
                                          </p:val>
                                        </p:tav>
                                      </p:tavLst>
                                    </p:anim>
                                    <p:anim calcmode="lin" valueType="num">
                                      <p:cBhvr>
                                        <p:cTn id="41" dur="750" fill="hold"/>
                                        <p:tgtEl>
                                          <p:spTgt spid="59"/>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1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750"/>
                                        <p:tgtEl>
                                          <p:spTgt spid="51"/>
                                        </p:tgtEl>
                                      </p:cBhvr>
                                    </p:animEffect>
                                  </p:childTnLst>
                                </p:cTn>
                              </p:par>
                              <p:par>
                                <p:cTn id="45" presetID="47" presetClass="entr" presetSubtype="0" fill="hold" nodeType="withEffect">
                                  <p:stCondLst>
                                    <p:cond delay="125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750"/>
                                        <p:tgtEl>
                                          <p:spTgt spid="56"/>
                                        </p:tgtEl>
                                      </p:cBhvr>
                                    </p:animEffect>
                                    <p:anim calcmode="lin" valueType="num">
                                      <p:cBhvr>
                                        <p:cTn id="48" dur="750" fill="hold"/>
                                        <p:tgtEl>
                                          <p:spTgt spid="56"/>
                                        </p:tgtEl>
                                        <p:attrNameLst>
                                          <p:attrName>ppt_x</p:attrName>
                                        </p:attrNameLst>
                                      </p:cBhvr>
                                      <p:tavLst>
                                        <p:tav tm="0">
                                          <p:val>
                                            <p:strVal val="#ppt_x"/>
                                          </p:val>
                                        </p:tav>
                                        <p:tav tm="100000">
                                          <p:val>
                                            <p:strVal val="#ppt_x"/>
                                          </p:val>
                                        </p:tav>
                                      </p:tavLst>
                                    </p:anim>
                                    <p:anim calcmode="lin" valueType="num">
                                      <p:cBhvr>
                                        <p:cTn id="49" dur="750" fill="hold"/>
                                        <p:tgtEl>
                                          <p:spTgt spid="56"/>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175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750"/>
                                        <p:tgtEl>
                                          <p:spTgt spid="50"/>
                                        </p:tgtEl>
                                      </p:cBhvr>
                                    </p:animEffect>
                                  </p:childTnLst>
                                </p:cTn>
                              </p:par>
                              <p:par>
                                <p:cTn id="53" presetID="10" presetClass="entr" presetSubtype="0" fill="hold" nodeType="withEffect">
                                  <p:stCondLst>
                                    <p:cond delay="15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150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150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150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500"/>
                                        <p:tgtEl>
                                          <p:spTgt spid="61"/>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10"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500"/>
                                        <p:tgtEl>
                                          <p:spTgt spid="71"/>
                                        </p:tgtEl>
                                      </p:cBhvr>
                                    </p:animEffect>
                                  </p:childTnLst>
                                </p:cTn>
                              </p:par>
                              <p:par>
                                <p:cTn id="84" presetID="10" presetClass="entr" presetSubtype="0" fill="hold"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p:nvPr/>
        </p:nvSpPr>
        <p:spPr>
          <a:xfrm>
            <a:off x="4947545" y="2398297"/>
            <a:ext cx="2295355" cy="548639"/>
          </a:xfrm>
          <a:prstGeom prst="rect">
            <a:avLst/>
          </a:prstGeom>
          <a:solidFill>
            <a:schemeClr val="accent1"/>
          </a:solidFill>
          <a:ln>
            <a:noFill/>
          </a:ln>
        </p:spPr>
        <p:txBody>
          <a:bodyPr lIns="91421" tIns="45699" rIns="91421" bIns="45699" anchor="t" anchorCtr="0">
            <a:noAutofit/>
          </a:bodyPr>
          <a:lstStyle/>
          <a:p>
            <a:pPr defTabSz="914369"/>
            <a:endParaRPr kern="0">
              <a:solidFill>
                <a:srgbClr val="000000"/>
              </a:solidFill>
              <a:latin typeface="Helvetica Neue"/>
              <a:ea typeface="Helvetica Neue"/>
              <a:cs typeface="Helvetica Neue"/>
              <a:sym typeface="Helvetica Neue"/>
              <a:rtl val="0"/>
            </a:endParaRPr>
          </a:p>
        </p:txBody>
      </p:sp>
      <p:sp>
        <p:nvSpPr>
          <p:cNvPr id="355" name="Shape 355"/>
          <p:cNvSpPr txBox="1"/>
          <p:nvPr/>
        </p:nvSpPr>
        <p:spPr>
          <a:xfrm>
            <a:off x="2" y="2893114"/>
            <a:ext cx="12179299" cy="938719"/>
          </a:xfrm>
          <a:prstGeom prst="rect">
            <a:avLst/>
          </a:prstGeom>
          <a:noFill/>
          <a:ln>
            <a:noFill/>
          </a:ln>
        </p:spPr>
        <p:txBody>
          <a:bodyPr lIns="91421" tIns="45699" rIns="91421" bIns="45699" anchor="t" anchorCtr="0">
            <a:noAutofit/>
          </a:bodyPr>
          <a:lstStyle/>
          <a:p>
            <a:pPr algn="ctr" defTabSz="914369">
              <a:buSzPct val="25000"/>
            </a:pPr>
            <a:r>
              <a:rPr lang="en-US" sz="5500" kern="0">
                <a:solidFill>
                  <a:srgbClr val="353D48"/>
                </a:solidFill>
                <a:latin typeface="Helvetica Neue"/>
                <a:ea typeface="Helvetica Neue"/>
                <a:cs typeface="Helvetica Neue"/>
                <a:sym typeface="Helvetica Neue"/>
                <a:rtl val="0"/>
              </a:rPr>
              <a:t>The right foundation avoids pain</a:t>
            </a:r>
          </a:p>
        </p:txBody>
      </p:sp>
      <p:sp>
        <p:nvSpPr>
          <p:cNvPr id="356" name="Shape 356"/>
          <p:cNvSpPr txBox="1"/>
          <p:nvPr/>
        </p:nvSpPr>
        <p:spPr>
          <a:xfrm>
            <a:off x="4905538" y="2439503"/>
            <a:ext cx="2360353" cy="461664"/>
          </a:xfrm>
          <a:prstGeom prst="rect">
            <a:avLst/>
          </a:prstGeom>
          <a:noFill/>
          <a:ln>
            <a:noFill/>
          </a:ln>
        </p:spPr>
        <p:txBody>
          <a:bodyPr lIns="91421" tIns="45699" rIns="91421" bIns="45699" anchor="t" anchorCtr="0">
            <a:noAutofit/>
          </a:bodyPr>
          <a:lstStyle/>
          <a:p>
            <a:pPr algn="ctr" defTabSz="914369">
              <a:buSzPct val="25000"/>
            </a:pPr>
            <a:r>
              <a:rPr lang="en-US" sz="2400" b="1" kern="0">
                <a:solidFill>
                  <a:srgbClr val="FFFFFF"/>
                </a:solidFill>
                <a:latin typeface="Nunito"/>
                <a:ea typeface="Nunito"/>
                <a:cs typeface="Nunito"/>
                <a:sym typeface="Nunito"/>
                <a:rtl val="0"/>
              </a:rPr>
              <a:t>APIs and data</a:t>
            </a:r>
          </a:p>
        </p:txBody>
      </p:sp>
      <p:sp>
        <p:nvSpPr>
          <p:cNvPr id="357" name="Shape 357"/>
          <p:cNvSpPr txBox="1"/>
          <p:nvPr/>
        </p:nvSpPr>
        <p:spPr>
          <a:xfrm>
            <a:off x="64120" y="822161"/>
            <a:ext cx="2358766"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Reporting and</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monitoring</a:t>
            </a:r>
          </a:p>
        </p:txBody>
      </p:sp>
      <p:sp>
        <p:nvSpPr>
          <p:cNvPr id="358" name="Shape 358"/>
          <p:cNvSpPr txBox="1"/>
          <p:nvPr/>
        </p:nvSpPr>
        <p:spPr>
          <a:xfrm>
            <a:off x="3879298" y="1070814"/>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Monetization</a:t>
            </a:r>
          </a:p>
        </p:txBody>
      </p:sp>
      <p:sp>
        <p:nvSpPr>
          <p:cNvPr id="359" name="Shape 359"/>
          <p:cNvSpPr txBox="1"/>
          <p:nvPr/>
        </p:nvSpPr>
        <p:spPr>
          <a:xfrm>
            <a:off x="8069875" y="1724529"/>
            <a:ext cx="2358766"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Global</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deployment</a:t>
            </a:r>
          </a:p>
        </p:txBody>
      </p:sp>
      <p:sp>
        <p:nvSpPr>
          <p:cNvPr id="360" name="Shape 360"/>
          <p:cNvSpPr txBox="1"/>
          <p:nvPr/>
        </p:nvSpPr>
        <p:spPr>
          <a:xfrm>
            <a:off x="1769503" y="1548697"/>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Security</a:t>
            </a:r>
          </a:p>
        </p:txBody>
      </p:sp>
      <p:sp>
        <p:nvSpPr>
          <p:cNvPr id="361" name="Shape 361"/>
          <p:cNvSpPr txBox="1"/>
          <p:nvPr/>
        </p:nvSpPr>
        <p:spPr>
          <a:xfrm>
            <a:off x="10364621" y="2091499"/>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Onboarding</a:t>
            </a:r>
          </a:p>
        </p:txBody>
      </p:sp>
      <p:sp>
        <p:nvSpPr>
          <p:cNvPr id="362" name="Shape 362"/>
          <p:cNvSpPr txBox="1"/>
          <p:nvPr/>
        </p:nvSpPr>
        <p:spPr>
          <a:xfrm>
            <a:off x="1116478" y="2253915"/>
            <a:ext cx="2358766" cy="561691"/>
          </a:xfrm>
          <a:prstGeom prst="rect">
            <a:avLst/>
          </a:prstGeom>
          <a:noFill/>
          <a:ln>
            <a:noFill/>
          </a:ln>
        </p:spPr>
        <p:txBody>
          <a:bodyPr lIns="91421" tIns="45699" rIns="91421" bIns="45699" anchor="t" anchorCtr="0">
            <a:noAutofit/>
          </a:bodyPr>
          <a:lstStyle/>
          <a:p>
            <a:pPr defTabSz="914369">
              <a:buSzPct val="25000"/>
            </a:pPr>
            <a:r>
              <a:rPr lang="en-US" kern="0">
                <a:solidFill>
                  <a:srgbClr val="BABABA"/>
                </a:solidFill>
                <a:latin typeface="Helvetica Neue"/>
                <a:ea typeface="Helvetica Neue"/>
                <a:cs typeface="Helvetica Neue"/>
                <a:sym typeface="Helvetica Neue"/>
                <a:rtl val="0"/>
              </a:rPr>
              <a:t>API</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documentation</a:t>
            </a:r>
          </a:p>
        </p:txBody>
      </p:sp>
      <p:sp>
        <p:nvSpPr>
          <p:cNvPr id="363" name="Shape 363"/>
          <p:cNvSpPr txBox="1"/>
          <p:nvPr/>
        </p:nvSpPr>
        <p:spPr>
          <a:xfrm>
            <a:off x="784689" y="4981829"/>
            <a:ext cx="1638197" cy="561691"/>
          </a:xfrm>
          <a:prstGeom prst="rect">
            <a:avLst/>
          </a:prstGeom>
          <a:noFill/>
          <a:ln>
            <a:noFill/>
          </a:ln>
        </p:spPr>
        <p:txBody>
          <a:bodyPr lIns="91421" tIns="45699" rIns="91421" bIns="45699" anchor="t" anchorCtr="0">
            <a:noAutofit/>
          </a:bodyPr>
          <a:lstStyle/>
          <a:p>
            <a:pPr defTabSz="914369">
              <a:buSzPct val="25000"/>
            </a:pPr>
            <a:r>
              <a:rPr lang="en-US" kern="0">
                <a:solidFill>
                  <a:srgbClr val="BABABA"/>
                </a:solidFill>
                <a:latin typeface="Helvetica Neue"/>
                <a:ea typeface="Helvetica Neue"/>
                <a:cs typeface="Helvetica Neue"/>
                <a:sym typeface="Helvetica Neue"/>
                <a:rtl val="0"/>
              </a:rPr>
              <a:t>Developer</a:t>
            </a:r>
          </a:p>
          <a:p>
            <a:pPr defTabSz="914369">
              <a:buSzPct val="25000"/>
            </a:pPr>
            <a:r>
              <a:rPr lang="en-US" kern="0">
                <a:solidFill>
                  <a:srgbClr val="BABABA"/>
                </a:solidFill>
                <a:latin typeface="Helvetica Neue"/>
                <a:ea typeface="Helvetica Neue"/>
                <a:cs typeface="Helvetica Neue"/>
                <a:sym typeface="Helvetica Neue"/>
                <a:rtl val="0"/>
              </a:rPr>
              <a:t>authentication</a:t>
            </a:r>
          </a:p>
        </p:txBody>
      </p:sp>
      <p:sp>
        <p:nvSpPr>
          <p:cNvPr id="364" name="Shape 364"/>
          <p:cNvSpPr txBox="1"/>
          <p:nvPr/>
        </p:nvSpPr>
        <p:spPr>
          <a:xfrm>
            <a:off x="1878026" y="6124077"/>
            <a:ext cx="2358766"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Mobile</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optimization</a:t>
            </a:r>
          </a:p>
        </p:txBody>
      </p:sp>
      <p:sp>
        <p:nvSpPr>
          <p:cNvPr id="365" name="Shape 365"/>
          <p:cNvSpPr txBox="1"/>
          <p:nvPr/>
        </p:nvSpPr>
        <p:spPr>
          <a:xfrm>
            <a:off x="3627808" y="5867405"/>
            <a:ext cx="2358766"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Traffic</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management</a:t>
            </a:r>
          </a:p>
        </p:txBody>
      </p:sp>
      <p:sp>
        <p:nvSpPr>
          <p:cNvPr id="366" name="Shape 366"/>
          <p:cNvSpPr txBox="1"/>
          <p:nvPr/>
        </p:nvSpPr>
        <p:spPr>
          <a:xfrm>
            <a:off x="5338306" y="6124077"/>
            <a:ext cx="2358766"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Partner</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customization</a:t>
            </a:r>
          </a:p>
        </p:txBody>
      </p:sp>
      <p:sp>
        <p:nvSpPr>
          <p:cNvPr id="367" name="Shape 367"/>
          <p:cNvSpPr txBox="1"/>
          <p:nvPr/>
        </p:nvSpPr>
        <p:spPr>
          <a:xfrm>
            <a:off x="7188699" y="5534687"/>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Transformation</a:t>
            </a:r>
          </a:p>
        </p:txBody>
      </p:sp>
      <p:sp>
        <p:nvSpPr>
          <p:cNvPr id="368" name="Shape 368"/>
          <p:cNvSpPr txBox="1"/>
          <p:nvPr/>
        </p:nvSpPr>
        <p:spPr>
          <a:xfrm>
            <a:off x="10393389" y="6096001"/>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Versioning</a:t>
            </a:r>
          </a:p>
        </p:txBody>
      </p:sp>
      <p:pic>
        <p:nvPicPr>
          <p:cNvPr id="369" name="Shape 369"/>
          <p:cNvPicPr preferRelativeResize="0"/>
          <p:nvPr/>
        </p:nvPicPr>
        <p:blipFill rotWithShape="1">
          <a:blip r:embed="rId3">
            <a:alphaModFix/>
          </a:blip>
          <a:srcRect/>
          <a:stretch/>
        </p:blipFill>
        <p:spPr>
          <a:xfrm>
            <a:off x="205635" y="-529388"/>
            <a:ext cx="2029652" cy="1283367"/>
          </a:xfrm>
          <a:prstGeom prst="rect">
            <a:avLst/>
          </a:prstGeom>
          <a:noFill/>
          <a:ln>
            <a:noFill/>
          </a:ln>
        </p:spPr>
      </p:pic>
      <p:pic>
        <p:nvPicPr>
          <p:cNvPr id="370" name="Shape 370"/>
          <p:cNvPicPr preferRelativeResize="0"/>
          <p:nvPr/>
        </p:nvPicPr>
        <p:blipFill rotWithShape="1">
          <a:blip r:embed="rId4">
            <a:alphaModFix/>
          </a:blip>
          <a:srcRect/>
          <a:stretch/>
        </p:blipFill>
        <p:spPr>
          <a:xfrm>
            <a:off x="3808172" y="-324536"/>
            <a:ext cx="2170994" cy="1289527"/>
          </a:xfrm>
          <a:prstGeom prst="rect">
            <a:avLst/>
          </a:prstGeom>
          <a:noFill/>
          <a:ln>
            <a:noFill/>
          </a:ln>
        </p:spPr>
      </p:pic>
      <p:pic>
        <p:nvPicPr>
          <p:cNvPr id="371" name="Shape 371"/>
          <p:cNvPicPr preferRelativeResize="0"/>
          <p:nvPr/>
        </p:nvPicPr>
        <p:blipFill rotWithShape="1">
          <a:blip r:embed="rId5">
            <a:alphaModFix/>
          </a:blip>
          <a:srcRect/>
          <a:stretch/>
        </p:blipFill>
        <p:spPr>
          <a:xfrm>
            <a:off x="8088910" y="-685800"/>
            <a:ext cx="2320696" cy="2322511"/>
          </a:xfrm>
          <a:prstGeom prst="rect">
            <a:avLst/>
          </a:prstGeom>
          <a:noFill/>
          <a:ln>
            <a:noFill/>
          </a:ln>
        </p:spPr>
      </p:pic>
      <p:pic>
        <p:nvPicPr>
          <p:cNvPr id="372" name="Shape 372"/>
          <p:cNvPicPr preferRelativeResize="0"/>
          <p:nvPr/>
        </p:nvPicPr>
        <p:blipFill rotWithShape="1">
          <a:blip r:embed="rId6">
            <a:alphaModFix/>
          </a:blip>
          <a:srcRect/>
          <a:stretch/>
        </p:blipFill>
        <p:spPr>
          <a:xfrm>
            <a:off x="2568183" y="610928"/>
            <a:ext cx="761405" cy="884131"/>
          </a:xfrm>
          <a:prstGeom prst="rect">
            <a:avLst/>
          </a:prstGeom>
          <a:noFill/>
          <a:ln>
            <a:noFill/>
          </a:ln>
        </p:spPr>
      </p:pic>
      <p:pic>
        <p:nvPicPr>
          <p:cNvPr id="373" name="Shape 373"/>
          <p:cNvPicPr preferRelativeResize="0"/>
          <p:nvPr/>
        </p:nvPicPr>
        <p:blipFill rotWithShape="1">
          <a:blip r:embed="rId7">
            <a:alphaModFix/>
          </a:blip>
          <a:srcRect/>
          <a:stretch/>
        </p:blipFill>
        <p:spPr>
          <a:xfrm>
            <a:off x="10840604" y="-152398"/>
            <a:ext cx="1354452" cy="2123167"/>
          </a:xfrm>
          <a:prstGeom prst="rect">
            <a:avLst/>
          </a:prstGeom>
          <a:noFill/>
          <a:ln>
            <a:noFill/>
          </a:ln>
        </p:spPr>
      </p:pic>
      <p:pic>
        <p:nvPicPr>
          <p:cNvPr id="374" name="Shape 374"/>
          <p:cNvPicPr preferRelativeResize="0"/>
          <p:nvPr/>
        </p:nvPicPr>
        <p:blipFill rotWithShape="1">
          <a:blip r:embed="rId8">
            <a:alphaModFix/>
          </a:blip>
          <a:srcRect/>
          <a:stretch/>
        </p:blipFill>
        <p:spPr>
          <a:xfrm>
            <a:off x="-757138" y="1459833"/>
            <a:ext cx="2015279" cy="1969168"/>
          </a:xfrm>
          <a:prstGeom prst="rect">
            <a:avLst/>
          </a:prstGeom>
          <a:noFill/>
          <a:ln>
            <a:noFill/>
          </a:ln>
        </p:spPr>
      </p:pic>
      <p:pic>
        <p:nvPicPr>
          <p:cNvPr id="375" name="Shape 375"/>
          <p:cNvPicPr preferRelativeResize="0"/>
          <p:nvPr/>
        </p:nvPicPr>
        <p:blipFill rotWithShape="1">
          <a:blip r:embed="rId9">
            <a:alphaModFix/>
          </a:blip>
          <a:srcRect/>
          <a:stretch/>
        </p:blipFill>
        <p:spPr>
          <a:xfrm>
            <a:off x="-238152" y="4820789"/>
            <a:ext cx="1579400" cy="1525499"/>
          </a:xfrm>
          <a:prstGeom prst="rect">
            <a:avLst/>
          </a:prstGeom>
          <a:noFill/>
          <a:ln>
            <a:noFill/>
          </a:ln>
        </p:spPr>
      </p:pic>
      <p:pic>
        <p:nvPicPr>
          <p:cNvPr id="376" name="Shape 376"/>
          <p:cNvPicPr preferRelativeResize="0"/>
          <p:nvPr/>
        </p:nvPicPr>
        <p:blipFill rotWithShape="1">
          <a:blip r:embed="rId10">
            <a:alphaModFix/>
          </a:blip>
          <a:srcRect/>
          <a:stretch/>
        </p:blipFill>
        <p:spPr>
          <a:xfrm>
            <a:off x="2644201" y="4428123"/>
            <a:ext cx="1113165" cy="1577195"/>
          </a:xfrm>
          <a:prstGeom prst="rect">
            <a:avLst/>
          </a:prstGeom>
          <a:noFill/>
          <a:ln>
            <a:noFill/>
          </a:ln>
        </p:spPr>
      </p:pic>
      <p:pic>
        <p:nvPicPr>
          <p:cNvPr id="377" name="Shape 377"/>
          <p:cNvPicPr preferRelativeResize="0"/>
          <p:nvPr/>
        </p:nvPicPr>
        <p:blipFill rotWithShape="1">
          <a:blip r:embed="rId11">
            <a:alphaModFix/>
          </a:blip>
          <a:srcRect/>
          <a:stretch/>
        </p:blipFill>
        <p:spPr>
          <a:xfrm>
            <a:off x="4268353" y="4572000"/>
            <a:ext cx="1157967" cy="1196960"/>
          </a:xfrm>
          <a:prstGeom prst="rect">
            <a:avLst/>
          </a:prstGeom>
          <a:noFill/>
          <a:ln>
            <a:noFill/>
          </a:ln>
        </p:spPr>
      </p:pic>
      <p:pic>
        <p:nvPicPr>
          <p:cNvPr id="378" name="Shape 378"/>
          <p:cNvPicPr preferRelativeResize="0"/>
          <p:nvPr/>
        </p:nvPicPr>
        <p:blipFill rotWithShape="1">
          <a:blip r:embed="rId12">
            <a:alphaModFix/>
          </a:blip>
          <a:srcRect/>
          <a:stretch/>
        </p:blipFill>
        <p:spPr>
          <a:xfrm>
            <a:off x="5871288" y="4632161"/>
            <a:ext cx="1446669" cy="1397295"/>
          </a:xfrm>
          <a:prstGeom prst="rect">
            <a:avLst/>
          </a:prstGeom>
          <a:noFill/>
          <a:ln>
            <a:noFill/>
          </a:ln>
        </p:spPr>
      </p:pic>
      <p:pic>
        <p:nvPicPr>
          <p:cNvPr id="379" name="Shape 379"/>
          <p:cNvPicPr preferRelativeResize="0"/>
          <p:nvPr/>
        </p:nvPicPr>
        <p:blipFill rotWithShape="1">
          <a:blip r:embed="rId13">
            <a:alphaModFix/>
          </a:blip>
          <a:srcRect/>
          <a:stretch/>
        </p:blipFill>
        <p:spPr>
          <a:xfrm>
            <a:off x="7910831" y="4390065"/>
            <a:ext cx="976195" cy="976959"/>
          </a:xfrm>
          <a:prstGeom prst="rect">
            <a:avLst/>
          </a:prstGeom>
          <a:noFill/>
          <a:ln>
            <a:noFill/>
          </a:ln>
        </p:spPr>
      </p:pic>
      <p:pic>
        <p:nvPicPr>
          <p:cNvPr id="380" name="Shape 380"/>
          <p:cNvPicPr preferRelativeResize="0"/>
          <p:nvPr/>
        </p:nvPicPr>
        <p:blipFill rotWithShape="1">
          <a:blip r:embed="rId14">
            <a:alphaModFix/>
          </a:blip>
          <a:srcRect/>
          <a:stretch/>
        </p:blipFill>
        <p:spPr>
          <a:xfrm>
            <a:off x="10773107" y="4428123"/>
            <a:ext cx="1569792" cy="1607971"/>
          </a:xfrm>
          <a:prstGeom prst="rect">
            <a:avLst/>
          </a:prstGeom>
          <a:noFill/>
          <a:ln>
            <a:noFill/>
          </a:ln>
        </p:spPr>
      </p:pic>
      <p:grpSp>
        <p:nvGrpSpPr>
          <p:cNvPr id="381" name="Shape 381"/>
          <p:cNvGrpSpPr/>
          <p:nvPr/>
        </p:nvGrpSpPr>
        <p:grpSpPr>
          <a:xfrm>
            <a:off x="6549385" y="192829"/>
            <a:ext cx="1120901" cy="1225296"/>
            <a:chOff x="8113324" y="4077573"/>
            <a:chExt cx="1387137" cy="1515140"/>
          </a:xfrm>
        </p:grpSpPr>
        <p:sp>
          <p:nvSpPr>
            <p:cNvPr id="382" name="Shape 382"/>
            <p:cNvSpPr/>
            <p:nvPr/>
          </p:nvSpPr>
          <p:spPr>
            <a:xfrm>
              <a:off x="8113324" y="4077573"/>
              <a:ext cx="1387137" cy="1515140"/>
            </a:xfrm>
            <a:custGeom>
              <a:avLst/>
              <a:gdLst/>
              <a:ahLst/>
              <a:cxnLst/>
              <a:rect l="0" t="0" r="0" b="0"/>
              <a:pathLst>
                <a:path w="663" h="725" extrusionOk="0">
                  <a:moveTo>
                    <a:pt x="649" y="608"/>
                  </a:moveTo>
                  <a:cubicBezTo>
                    <a:pt x="633" y="588"/>
                    <a:pt x="605" y="582"/>
                    <a:pt x="582" y="590"/>
                  </a:cubicBezTo>
                  <a:cubicBezTo>
                    <a:pt x="486" y="476"/>
                    <a:pt x="486" y="476"/>
                    <a:pt x="486" y="476"/>
                  </a:cubicBezTo>
                  <a:cubicBezTo>
                    <a:pt x="534" y="425"/>
                    <a:pt x="564" y="357"/>
                    <a:pt x="564" y="282"/>
                  </a:cubicBezTo>
                  <a:cubicBezTo>
                    <a:pt x="564" y="126"/>
                    <a:pt x="437" y="0"/>
                    <a:pt x="282" y="0"/>
                  </a:cubicBezTo>
                  <a:cubicBezTo>
                    <a:pt x="126" y="0"/>
                    <a:pt x="0" y="126"/>
                    <a:pt x="0" y="282"/>
                  </a:cubicBezTo>
                  <a:cubicBezTo>
                    <a:pt x="0" y="438"/>
                    <a:pt x="126" y="564"/>
                    <a:pt x="282" y="564"/>
                  </a:cubicBezTo>
                  <a:cubicBezTo>
                    <a:pt x="336" y="564"/>
                    <a:pt x="388" y="548"/>
                    <a:pt x="431" y="521"/>
                  </a:cubicBezTo>
                  <a:cubicBezTo>
                    <a:pt x="527" y="636"/>
                    <a:pt x="527" y="636"/>
                    <a:pt x="527" y="636"/>
                  </a:cubicBezTo>
                  <a:cubicBezTo>
                    <a:pt x="512" y="657"/>
                    <a:pt x="513" y="687"/>
                    <a:pt x="531" y="708"/>
                  </a:cubicBezTo>
                  <a:cubicBezTo>
                    <a:pt x="545" y="725"/>
                    <a:pt x="545" y="725"/>
                    <a:pt x="545" y="725"/>
                  </a:cubicBezTo>
                  <a:cubicBezTo>
                    <a:pt x="590" y="698"/>
                    <a:pt x="630" y="664"/>
                    <a:pt x="663" y="625"/>
                  </a:cubicBezTo>
                  <a:lnTo>
                    <a:pt x="649" y="608"/>
                  </a:lnTo>
                  <a:close/>
                  <a:moveTo>
                    <a:pt x="282" y="485"/>
                  </a:moveTo>
                  <a:cubicBezTo>
                    <a:pt x="170" y="485"/>
                    <a:pt x="79" y="394"/>
                    <a:pt x="79" y="282"/>
                  </a:cubicBezTo>
                  <a:cubicBezTo>
                    <a:pt x="79" y="170"/>
                    <a:pt x="170" y="79"/>
                    <a:pt x="282" y="79"/>
                  </a:cubicBezTo>
                  <a:cubicBezTo>
                    <a:pt x="394" y="79"/>
                    <a:pt x="485" y="170"/>
                    <a:pt x="485" y="282"/>
                  </a:cubicBezTo>
                  <a:cubicBezTo>
                    <a:pt x="485" y="394"/>
                    <a:pt x="394" y="485"/>
                    <a:pt x="282" y="48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Helvetica Neue"/>
                <a:ea typeface="Helvetica Neue"/>
                <a:cs typeface="Helvetica Neue"/>
                <a:sym typeface="Helvetica Neue"/>
                <a:rtl val="0"/>
              </a:endParaRPr>
            </a:p>
          </p:txBody>
        </p:sp>
        <p:grpSp>
          <p:nvGrpSpPr>
            <p:cNvPr id="383" name="Shape 383"/>
            <p:cNvGrpSpPr/>
            <p:nvPr/>
          </p:nvGrpSpPr>
          <p:grpSpPr>
            <a:xfrm>
              <a:off x="8276473" y="4374082"/>
              <a:ext cx="914548" cy="562846"/>
              <a:chOff x="4669962" y="4374082"/>
              <a:chExt cx="914548" cy="562846"/>
            </a:xfrm>
          </p:grpSpPr>
          <p:sp>
            <p:nvSpPr>
              <p:cNvPr id="384" name="Shape 384"/>
              <p:cNvSpPr/>
              <p:nvPr/>
            </p:nvSpPr>
            <p:spPr>
              <a:xfrm>
                <a:off x="4669962" y="4374082"/>
                <a:ext cx="866086" cy="562846"/>
              </a:xfrm>
              <a:custGeom>
                <a:avLst/>
                <a:gdLst/>
                <a:ahLst/>
                <a:cxnLst/>
                <a:rect l="0" t="0" r="0" b="0"/>
                <a:pathLst>
                  <a:path w="397" h="258" extrusionOk="0">
                    <a:moveTo>
                      <a:pt x="15" y="258"/>
                    </a:moveTo>
                    <a:lnTo>
                      <a:pt x="0" y="231"/>
                    </a:lnTo>
                    <a:lnTo>
                      <a:pt x="97" y="177"/>
                    </a:lnTo>
                    <a:lnTo>
                      <a:pt x="157" y="97"/>
                    </a:lnTo>
                    <a:lnTo>
                      <a:pt x="264" y="111"/>
                    </a:lnTo>
                    <a:lnTo>
                      <a:pt x="375" y="0"/>
                    </a:lnTo>
                    <a:lnTo>
                      <a:pt x="397" y="23"/>
                    </a:lnTo>
                    <a:lnTo>
                      <a:pt x="276" y="145"/>
                    </a:lnTo>
                    <a:lnTo>
                      <a:pt x="171" y="130"/>
                    </a:lnTo>
                    <a:lnTo>
                      <a:pt x="118" y="202"/>
                    </a:lnTo>
                    <a:lnTo>
                      <a:pt x="15" y="258"/>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Helvetica Neue"/>
                  <a:ea typeface="Helvetica Neue"/>
                  <a:cs typeface="Helvetica Neue"/>
                  <a:sym typeface="Helvetica Neue"/>
                  <a:rtl val="0"/>
                </a:endParaRPr>
              </a:p>
            </p:txBody>
          </p:sp>
          <p:grpSp>
            <p:nvGrpSpPr>
              <p:cNvPr id="385" name="Shape 385"/>
              <p:cNvGrpSpPr/>
              <p:nvPr/>
            </p:nvGrpSpPr>
            <p:grpSpPr>
              <a:xfrm>
                <a:off x="4672098" y="4451375"/>
                <a:ext cx="912413" cy="408260"/>
                <a:chOff x="9828610" y="5078139"/>
                <a:chExt cx="912413" cy="408260"/>
              </a:xfrm>
            </p:grpSpPr>
            <p:cxnSp>
              <p:nvCxnSpPr>
                <p:cNvPr id="386" name="Shape 386"/>
                <p:cNvCxnSpPr/>
                <p:nvPr/>
              </p:nvCxnSpPr>
              <p:spPr>
                <a:xfrm>
                  <a:off x="9828610" y="5486400"/>
                  <a:ext cx="812522" cy="0"/>
                </a:xfrm>
                <a:prstGeom prst="straightConnector1">
                  <a:avLst/>
                </a:prstGeom>
                <a:noFill/>
                <a:ln w="19050" cap="flat" cmpd="sng">
                  <a:solidFill>
                    <a:srgbClr val="ACACAC"/>
                  </a:solidFill>
                  <a:prstDash val="solid"/>
                  <a:round/>
                  <a:headEnd type="none" w="med" len="med"/>
                  <a:tailEnd type="none" w="med" len="med"/>
                </a:ln>
              </p:spPr>
            </p:cxnSp>
            <p:cxnSp>
              <p:nvCxnSpPr>
                <p:cNvPr id="387" name="Shape 387"/>
                <p:cNvCxnSpPr/>
                <p:nvPr/>
              </p:nvCxnSpPr>
              <p:spPr>
                <a:xfrm>
                  <a:off x="9871628" y="5078139"/>
                  <a:ext cx="869396" cy="0"/>
                </a:xfrm>
                <a:prstGeom prst="straightConnector1">
                  <a:avLst/>
                </a:prstGeom>
                <a:noFill/>
                <a:ln w="19050" cap="flat" cmpd="sng">
                  <a:solidFill>
                    <a:srgbClr val="ACACAC"/>
                  </a:solidFill>
                  <a:prstDash val="solid"/>
                  <a:round/>
                  <a:headEnd type="none" w="med" len="med"/>
                  <a:tailEnd type="none" w="med" len="med"/>
                </a:ln>
              </p:spPr>
            </p:cxnSp>
            <p:cxnSp>
              <p:nvCxnSpPr>
                <p:cNvPr id="388" name="Shape 388"/>
                <p:cNvCxnSpPr/>
                <p:nvPr/>
              </p:nvCxnSpPr>
              <p:spPr>
                <a:xfrm>
                  <a:off x="9828610" y="5277971"/>
                  <a:ext cx="849438" cy="0"/>
                </a:xfrm>
                <a:prstGeom prst="straightConnector1">
                  <a:avLst/>
                </a:prstGeom>
                <a:noFill/>
                <a:ln w="19050" cap="flat" cmpd="sng">
                  <a:solidFill>
                    <a:srgbClr val="ACACAC"/>
                  </a:solidFill>
                  <a:prstDash val="solid"/>
                  <a:round/>
                  <a:headEnd type="none" w="med" len="med"/>
                  <a:tailEnd type="none" w="med" len="med"/>
                </a:ln>
              </p:spPr>
            </p:cxnSp>
          </p:grpSp>
        </p:grpSp>
      </p:grpSp>
      <p:sp>
        <p:nvSpPr>
          <p:cNvPr id="389" name="Shape 389"/>
          <p:cNvSpPr txBox="1"/>
          <p:nvPr/>
        </p:nvSpPr>
        <p:spPr>
          <a:xfrm>
            <a:off x="6549385" y="1495059"/>
            <a:ext cx="1194688" cy="561691"/>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Predictive</a:t>
            </a:r>
            <a:br>
              <a:rPr lang="en-US" kern="0">
                <a:solidFill>
                  <a:srgbClr val="BABABA"/>
                </a:solidFill>
                <a:latin typeface="Helvetica Neue"/>
                <a:ea typeface="Helvetica Neue"/>
                <a:cs typeface="Helvetica Neue"/>
                <a:sym typeface="Helvetica Neue"/>
                <a:rtl val="0"/>
              </a:rPr>
            </a:br>
            <a:r>
              <a:rPr lang="en-US" kern="0">
                <a:solidFill>
                  <a:srgbClr val="BABABA"/>
                </a:solidFill>
                <a:latin typeface="Helvetica Neue"/>
                <a:ea typeface="Helvetica Neue"/>
                <a:cs typeface="Helvetica Neue"/>
                <a:sym typeface="Helvetica Neue"/>
                <a:rtl val="0"/>
              </a:rPr>
              <a:t>analytics</a:t>
            </a:r>
          </a:p>
        </p:txBody>
      </p:sp>
      <p:sp>
        <p:nvSpPr>
          <p:cNvPr id="390" name="Shape 390"/>
          <p:cNvSpPr txBox="1"/>
          <p:nvPr/>
        </p:nvSpPr>
        <p:spPr>
          <a:xfrm>
            <a:off x="8698378" y="6149642"/>
            <a:ext cx="2358766" cy="330860"/>
          </a:xfrm>
          <a:prstGeom prst="rect">
            <a:avLst/>
          </a:prstGeom>
          <a:noFill/>
          <a:ln>
            <a:noFill/>
          </a:ln>
        </p:spPr>
        <p:txBody>
          <a:bodyPr lIns="91421" tIns="45699" rIns="91421" bIns="45699" anchor="t" anchorCtr="0">
            <a:noAutofit/>
          </a:bodyPr>
          <a:lstStyle/>
          <a:p>
            <a:pPr algn="ctr" defTabSz="914369">
              <a:buSzPct val="25000"/>
            </a:pPr>
            <a:r>
              <a:rPr lang="en-US" kern="0">
                <a:solidFill>
                  <a:srgbClr val="BABABA"/>
                </a:solidFill>
                <a:latin typeface="Helvetica Neue"/>
                <a:ea typeface="Helvetica Neue"/>
                <a:cs typeface="Helvetica Neue"/>
                <a:sym typeface="Helvetica Neue"/>
                <a:rtl val="0"/>
              </a:rPr>
              <a:t>Data</a:t>
            </a:r>
          </a:p>
        </p:txBody>
      </p:sp>
      <p:grpSp>
        <p:nvGrpSpPr>
          <p:cNvPr id="391" name="Shape 391"/>
          <p:cNvGrpSpPr/>
          <p:nvPr/>
        </p:nvGrpSpPr>
        <p:grpSpPr>
          <a:xfrm>
            <a:off x="9488934" y="5157005"/>
            <a:ext cx="781678" cy="879091"/>
            <a:chOff x="13481050" y="2805113"/>
            <a:chExt cx="1731962" cy="1946276"/>
          </a:xfrm>
        </p:grpSpPr>
        <p:sp>
          <p:nvSpPr>
            <p:cNvPr id="392" name="Shape 392"/>
            <p:cNvSpPr/>
            <p:nvPr/>
          </p:nvSpPr>
          <p:spPr>
            <a:xfrm>
              <a:off x="14668500" y="3805237"/>
              <a:ext cx="101600" cy="153987"/>
            </a:xfrm>
            <a:custGeom>
              <a:avLst/>
              <a:gdLst/>
              <a:ahLst/>
              <a:cxnLst/>
              <a:rect l="0" t="0" r="0" b="0"/>
              <a:pathLst>
                <a:path w="27" h="41" extrusionOk="0">
                  <a:moveTo>
                    <a:pt x="13" y="0"/>
                  </a:moveTo>
                  <a:cubicBezTo>
                    <a:pt x="23" y="0"/>
                    <a:pt x="27" y="7"/>
                    <a:pt x="27" y="21"/>
                  </a:cubicBezTo>
                  <a:cubicBezTo>
                    <a:pt x="27" y="35"/>
                    <a:pt x="23" y="41"/>
                    <a:pt x="13" y="41"/>
                  </a:cubicBezTo>
                  <a:cubicBezTo>
                    <a:pt x="4" y="41"/>
                    <a:pt x="0" y="35"/>
                    <a:pt x="0" y="21"/>
                  </a:cubicBezTo>
                  <a:cubicBezTo>
                    <a:pt x="0" y="7"/>
                    <a:pt x="4" y="0"/>
                    <a:pt x="13" y="0"/>
                  </a:cubicBezTo>
                  <a:close/>
                  <a:moveTo>
                    <a:pt x="13" y="35"/>
                  </a:moveTo>
                  <a:cubicBezTo>
                    <a:pt x="18" y="35"/>
                    <a:pt x="19" y="31"/>
                    <a:pt x="19" y="21"/>
                  </a:cubicBezTo>
                  <a:cubicBezTo>
                    <a:pt x="19" y="10"/>
                    <a:pt x="18" y="7"/>
                    <a:pt x="13" y="7"/>
                  </a:cubicBezTo>
                  <a:cubicBezTo>
                    <a:pt x="9" y="7"/>
                    <a:pt x="8" y="10"/>
                    <a:pt x="8" y="21"/>
                  </a:cubicBezTo>
                  <a:cubicBezTo>
                    <a:pt x="8" y="31"/>
                    <a:pt x="9" y="35"/>
                    <a:pt x="13" y="3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3" name="Shape 393"/>
            <p:cNvSpPr/>
            <p:nvPr/>
          </p:nvSpPr>
          <p:spPr>
            <a:xfrm>
              <a:off x="14789150" y="3805237"/>
              <a:ext cx="63499" cy="150813"/>
            </a:xfrm>
            <a:custGeom>
              <a:avLst/>
              <a:gdLst/>
              <a:ahLst/>
              <a:cxnLst/>
              <a:rect l="0" t="0" r="0" b="0"/>
              <a:pathLst>
                <a:path w="17" h="40" extrusionOk="0">
                  <a:moveTo>
                    <a:pt x="0" y="7"/>
                  </a:moveTo>
                  <a:cubicBezTo>
                    <a:pt x="1" y="7"/>
                    <a:pt x="1" y="7"/>
                    <a:pt x="1" y="7"/>
                  </a:cubicBezTo>
                  <a:cubicBezTo>
                    <a:pt x="9" y="7"/>
                    <a:pt x="11" y="3"/>
                    <a:pt x="11" y="0"/>
                  </a:cubicBezTo>
                  <a:cubicBezTo>
                    <a:pt x="17" y="0"/>
                    <a:pt x="17" y="0"/>
                    <a:pt x="17" y="0"/>
                  </a:cubicBezTo>
                  <a:cubicBezTo>
                    <a:pt x="17" y="40"/>
                    <a:pt x="17" y="40"/>
                    <a:pt x="17" y="40"/>
                  </a:cubicBezTo>
                  <a:cubicBezTo>
                    <a:pt x="10" y="40"/>
                    <a:pt x="10" y="40"/>
                    <a:pt x="10" y="40"/>
                  </a:cubicBezTo>
                  <a:cubicBezTo>
                    <a:pt x="10" y="13"/>
                    <a:pt x="10" y="13"/>
                    <a:pt x="10" y="13"/>
                  </a:cubicBezTo>
                  <a:cubicBezTo>
                    <a:pt x="0" y="13"/>
                    <a:pt x="0" y="13"/>
                    <a:pt x="0" y="13"/>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4" name="Shape 394"/>
            <p:cNvSpPr/>
            <p:nvPr/>
          </p:nvSpPr>
          <p:spPr>
            <a:xfrm>
              <a:off x="14882812" y="3805237"/>
              <a:ext cx="104775" cy="153987"/>
            </a:xfrm>
            <a:custGeom>
              <a:avLst/>
              <a:gdLst/>
              <a:ahLst/>
              <a:cxnLst/>
              <a:rect l="0" t="0" r="0" b="0"/>
              <a:pathLst>
                <a:path w="28" h="41" extrusionOk="0">
                  <a:moveTo>
                    <a:pt x="14" y="0"/>
                  </a:moveTo>
                  <a:cubicBezTo>
                    <a:pt x="23" y="0"/>
                    <a:pt x="28" y="7"/>
                    <a:pt x="28" y="21"/>
                  </a:cubicBezTo>
                  <a:cubicBezTo>
                    <a:pt x="28" y="35"/>
                    <a:pt x="23" y="41"/>
                    <a:pt x="14" y="41"/>
                  </a:cubicBezTo>
                  <a:cubicBezTo>
                    <a:pt x="5" y="41"/>
                    <a:pt x="0" y="35"/>
                    <a:pt x="0" y="21"/>
                  </a:cubicBezTo>
                  <a:cubicBezTo>
                    <a:pt x="0" y="7"/>
                    <a:pt x="5" y="0"/>
                    <a:pt x="14" y="0"/>
                  </a:cubicBezTo>
                  <a:close/>
                  <a:moveTo>
                    <a:pt x="14" y="35"/>
                  </a:moveTo>
                  <a:cubicBezTo>
                    <a:pt x="18" y="35"/>
                    <a:pt x="20" y="31"/>
                    <a:pt x="20" y="21"/>
                  </a:cubicBezTo>
                  <a:cubicBezTo>
                    <a:pt x="20" y="10"/>
                    <a:pt x="18" y="7"/>
                    <a:pt x="14" y="7"/>
                  </a:cubicBezTo>
                  <a:cubicBezTo>
                    <a:pt x="10" y="7"/>
                    <a:pt x="8" y="10"/>
                    <a:pt x="8" y="21"/>
                  </a:cubicBezTo>
                  <a:cubicBezTo>
                    <a:pt x="8" y="31"/>
                    <a:pt x="10" y="35"/>
                    <a:pt x="14" y="3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5" name="Shape 395"/>
            <p:cNvSpPr/>
            <p:nvPr/>
          </p:nvSpPr>
          <p:spPr>
            <a:xfrm>
              <a:off x="15009812" y="3805237"/>
              <a:ext cx="68263" cy="150813"/>
            </a:xfrm>
            <a:custGeom>
              <a:avLst/>
              <a:gdLst/>
              <a:ahLst/>
              <a:cxnLst/>
              <a:rect l="0" t="0" r="0" b="0"/>
              <a:pathLst>
                <a:path w="18" h="40" extrusionOk="0">
                  <a:moveTo>
                    <a:pt x="0" y="7"/>
                  </a:moveTo>
                  <a:cubicBezTo>
                    <a:pt x="1" y="7"/>
                    <a:pt x="1" y="7"/>
                    <a:pt x="1" y="7"/>
                  </a:cubicBezTo>
                  <a:cubicBezTo>
                    <a:pt x="9" y="7"/>
                    <a:pt x="11" y="3"/>
                    <a:pt x="11" y="0"/>
                  </a:cubicBezTo>
                  <a:cubicBezTo>
                    <a:pt x="18" y="0"/>
                    <a:pt x="18" y="0"/>
                    <a:pt x="18" y="0"/>
                  </a:cubicBezTo>
                  <a:cubicBezTo>
                    <a:pt x="18" y="40"/>
                    <a:pt x="18" y="40"/>
                    <a:pt x="18" y="40"/>
                  </a:cubicBezTo>
                  <a:cubicBezTo>
                    <a:pt x="10" y="40"/>
                    <a:pt x="10" y="40"/>
                    <a:pt x="10" y="40"/>
                  </a:cubicBezTo>
                  <a:cubicBezTo>
                    <a:pt x="10" y="13"/>
                    <a:pt x="10" y="13"/>
                    <a:pt x="10" y="13"/>
                  </a:cubicBezTo>
                  <a:cubicBezTo>
                    <a:pt x="0" y="13"/>
                    <a:pt x="0" y="13"/>
                    <a:pt x="0" y="13"/>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6" name="Shape 396"/>
            <p:cNvSpPr/>
            <p:nvPr/>
          </p:nvSpPr>
          <p:spPr>
            <a:xfrm>
              <a:off x="15111412" y="3805237"/>
              <a:ext cx="101600" cy="153987"/>
            </a:xfrm>
            <a:custGeom>
              <a:avLst/>
              <a:gdLst/>
              <a:ahLst/>
              <a:cxnLst/>
              <a:rect l="0" t="0" r="0" b="0"/>
              <a:pathLst>
                <a:path w="27" h="41" extrusionOk="0">
                  <a:moveTo>
                    <a:pt x="13" y="0"/>
                  </a:moveTo>
                  <a:cubicBezTo>
                    <a:pt x="23" y="0"/>
                    <a:pt x="27" y="7"/>
                    <a:pt x="27" y="21"/>
                  </a:cubicBezTo>
                  <a:cubicBezTo>
                    <a:pt x="27" y="35"/>
                    <a:pt x="23" y="41"/>
                    <a:pt x="13" y="41"/>
                  </a:cubicBezTo>
                  <a:cubicBezTo>
                    <a:pt x="4" y="41"/>
                    <a:pt x="0" y="35"/>
                    <a:pt x="0" y="21"/>
                  </a:cubicBezTo>
                  <a:cubicBezTo>
                    <a:pt x="0" y="7"/>
                    <a:pt x="4" y="0"/>
                    <a:pt x="13" y="0"/>
                  </a:cubicBezTo>
                  <a:close/>
                  <a:moveTo>
                    <a:pt x="13" y="35"/>
                  </a:moveTo>
                  <a:cubicBezTo>
                    <a:pt x="18" y="35"/>
                    <a:pt x="19" y="31"/>
                    <a:pt x="19" y="21"/>
                  </a:cubicBezTo>
                  <a:cubicBezTo>
                    <a:pt x="19" y="10"/>
                    <a:pt x="18" y="7"/>
                    <a:pt x="13" y="7"/>
                  </a:cubicBezTo>
                  <a:cubicBezTo>
                    <a:pt x="9" y="7"/>
                    <a:pt x="8" y="10"/>
                    <a:pt x="8" y="21"/>
                  </a:cubicBezTo>
                  <a:cubicBezTo>
                    <a:pt x="8" y="31"/>
                    <a:pt x="9" y="35"/>
                    <a:pt x="13" y="3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7" name="Shape 397"/>
            <p:cNvSpPr/>
            <p:nvPr/>
          </p:nvSpPr>
          <p:spPr>
            <a:xfrm>
              <a:off x="15001875" y="3573462"/>
              <a:ext cx="101600" cy="153987"/>
            </a:xfrm>
            <a:custGeom>
              <a:avLst/>
              <a:gdLst/>
              <a:ahLst/>
              <a:cxnLst/>
              <a:rect l="0" t="0" r="0" b="0"/>
              <a:pathLst>
                <a:path w="27" h="41" extrusionOk="0">
                  <a:moveTo>
                    <a:pt x="13" y="0"/>
                  </a:moveTo>
                  <a:cubicBezTo>
                    <a:pt x="23" y="0"/>
                    <a:pt x="27" y="7"/>
                    <a:pt x="27" y="21"/>
                  </a:cubicBezTo>
                  <a:cubicBezTo>
                    <a:pt x="27" y="35"/>
                    <a:pt x="23" y="41"/>
                    <a:pt x="13" y="41"/>
                  </a:cubicBezTo>
                  <a:cubicBezTo>
                    <a:pt x="4" y="41"/>
                    <a:pt x="0" y="35"/>
                    <a:pt x="0" y="21"/>
                  </a:cubicBezTo>
                  <a:cubicBezTo>
                    <a:pt x="0" y="7"/>
                    <a:pt x="4" y="0"/>
                    <a:pt x="13" y="0"/>
                  </a:cubicBezTo>
                  <a:close/>
                  <a:moveTo>
                    <a:pt x="13" y="35"/>
                  </a:moveTo>
                  <a:cubicBezTo>
                    <a:pt x="18" y="35"/>
                    <a:pt x="19" y="31"/>
                    <a:pt x="19" y="21"/>
                  </a:cubicBezTo>
                  <a:cubicBezTo>
                    <a:pt x="19" y="10"/>
                    <a:pt x="18" y="7"/>
                    <a:pt x="13" y="7"/>
                  </a:cubicBezTo>
                  <a:cubicBezTo>
                    <a:pt x="9" y="7"/>
                    <a:pt x="8" y="10"/>
                    <a:pt x="8" y="21"/>
                  </a:cubicBezTo>
                  <a:cubicBezTo>
                    <a:pt x="8" y="31"/>
                    <a:pt x="9" y="35"/>
                    <a:pt x="13" y="3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8" name="Shape 398"/>
            <p:cNvSpPr/>
            <p:nvPr/>
          </p:nvSpPr>
          <p:spPr>
            <a:xfrm>
              <a:off x="15125700" y="3573462"/>
              <a:ext cx="65088" cy="149225"/>
            </a:xfrm>
            <a:custGeom>
              <a:avLst/>
              <a:gdLst/>
              <a:ahLst/>
              <a:cxnLst/>
              <a:rect l="0" t="0" r="0" b="0"/>
              <a:pathLst>
                <a:path w="17" h="40" extrusionOk="0">
                  <a:moveTo>
                    <a:pt x="0" y="7"/>
                  </a:moveTo>
                  <a:cubicBezTo>
                    <a:pt x="1" y="7"/>
                    <a:pt x="1" y="7"/>
                    <a:pt x="1" y="7"/>
                  </a:cubicBezTo>
                  <a:cubicBezTo>
                    <a:pt x="8" y="7"/>
                    <a:pt x="10" y="3"/>
                    <a:pt x="10" y="0"/>
                  </a:cubicBezTo>
                  <a:cubicBezTo>
                    <a:pt x="17" y="0"/>
                    <a:pt x="17" y="0"/>
                    <a:pt x="17" y="0"/>
                  </a:cubicBezTo>
                  <a:cubicBezTo>
                    <a:pt x="17" y="40"/>
                    <a:pt x="17" y="40"/>
                    <a:pt x="17" y="40"/>
                  </a:cubicBezTo>
                  <a:cubicBezTo>
                    <a:pt x="9" y="40"/>
                    <a:pt x="9" y="40"/>
                    <a:pt x="9" y="40"/>
                  </a:cubicBezTo>
                  <a:cubicBezTo>
                    <a:pt x="9" y="13"/>
                    <a:pt x="9" y="13"/>
                    <a:pt x="9" y="13"/>
                  </a:cubicBezTo>
                  <a:cubicBezTo>
                    <a:pt x="0" y="13"/>
                    <a:pt x="0" y="13"/>
                    <a:pt x="0" y="13"/>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399" name="Shape 399"/>
            <p:cNvSpPr/>
            <p:nvPr/>
          </p:nvSpPr>
          <p:spPr>
            <a:xfrm>
              <a:off x="15001875" y="4503737"/>
              <a:ext cx="101600" cy="153987"/>
            </a:xfrm>
            <a:custGeom>
              <a:avLst/>
              <a:gdLst/>
              <a:ahLst/>
              <a:cxnLst/>
              <a:rect l="0" t="0" r="0" b="0"/>
              <a:pathLst>
                <a:path w="27" h="41" extrusionOk="0">
                  <a:moveTo>
                    <a:pt x="13" y="0"/>
                  </a:moveTo>
                  <a:cubicBezTo>
                    <a:pt x="23" y="0"/>
                    <a:pt x="27" y="7"/>
                    <a:pt x="27" y="21"/>
                  </a:cubicBezTo>
                  <a:cubicBezTo>
                    <a:pt x="27" y="35"/>
                    <a:pt x="23" y="41"/>
                    <a:pt x="13" y="41"/>
                  </a:cubicBezTo>
                  <a:cubicBezTo>
                    <a:pt x="4" y="41"/>
                    <a:pt x="0" y="35"/>
                    <a:pt x="0" y="21"/>
                  </a:cubicBezTo>
                  <a:cubicBezTo>
                    <a:pt x="0" y="7"/>
                    <a:pt x="4" y="0"/>
                    <a:pt x="13" y="0"/>
                  </a:cubicBezTo>
                  <a:close/>
                  <a:moveTo>
                    <a:pt x="13" y="35"/>
                  </a:moveTo>
                  <a:cubicBezTo>
                    <a:pt x="18" y="35"/>
                    <a:pt x="19" y="31"/>
                    <a:pt x="19" y="21"/>
                  </a:cubicBezTo>
                  <a:cubicBezTo>
                    <a:pt x="19" y="10"/>
                    <a:pt x="18" y="7"/>
                    <a:pt x="13" y="7"/>
                  </a:cubicBezTo>
                  <a:cubicBezTo>
                    <a:pt x="9" y="7"/>
                    <a:pt x="8" y="10"/>
                    <a:pt x="8" y="21"/>
                  </a:cubicBezTo>
                  <a:cubicBezTo>
                    <a:pt x="8" y="31"/>
                    <a:pt x="9" y="35"/>
                    <a:pt x="13" y="35"/>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0" name="Shape 400"/>
            <p:cNvSpPr/>
            <p:nvPr/>
          </p:nvSpPr>
          <p:spPr>
            <a:xfrm>
              <a:off x="15125700" y="4503737"/>
              <a:ext cx="65088" cy="149225"/>
            </a:xfrm>
            <a:custGeom>
              <a:avLst/>
              <a:gdLst/>
              <a:ahLst/>
              <a:cxnLst/>
              <a:rect l="0" t="0" r="0" b="0"/>
              <a:pathLst>
                <a:path w="17" h="40" extrusionOk="0">
                  <a:moveTo>
                    <a:pt x="0" y="7"/>
                  </a:moveTo>
                  <a:cubicBezTo>
                    <a:pt x="1" y="7"/>
                    <a:pt x="1" y="7"/>
                    <a:pt x="1" y="7"/>
                  </a:cubicBezTo>
                  <a:cubicBezTo>
                    <a:pt x="8" y="7"/>
                    <a:pt x="10" y="3"/>
                    <a:pt x="10" y="0"/>
                  </a:cubicBezTo>
                  <a:cubicBezTo>
                    <a:pt x="17" y="0"/>
                    <a:pt x="17" y="0"/>
                    <a:pt x="17" y="0"/>
                  </a:cubicBezTo>
                  <a:cubicBezTo>
                    <a:pt x="17" y="40"/>
                    <a:pt x="17" y="40"/>
                    <a:pt x="17" y="40"/>
                  </a:cubicBezTo>
                  <a:cubicBezTo>
                    <a:pt x="9" y="40"/>
                    <a:pt x="9" y="40"/>
                    <a:pt x="9" y="40"/>
                  </a:cubicBezTo>
                  <a:cubicBezTo>
                    <a:pt x="9" y="13"/>
                    <a:pt x="9" y="13"/>
                    <a:pt x="9" y="13"/>
                  </a:cubicBezTo>
                  <a:cubicBezTo>
                    <a:pt x="0" y="13"/>
                    <a:pt x="0" y="13"/>
                    <a:pt x="0" y="13"/>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1" name="Shape 401"/>
            <p:cNvSpPr/>
            <p:nvPr/>
          </p:nvSpPr>
          <p:spPr>
            <a:xfrm>
              <a:off x="14668500" y="4281487"/>
              <a:ext cx="101600" cy="153987"/>
            </a:xfrm>
            <a:custGeom>
              <a:avLst/>
              <a:gdLst/>
              <a:ahLst/>
              <a:cxnLst/>
              <a:rect l="0" t="0" r="0" b="0"/>
              <a:pathLst>
                <a:path w="27" h="41" extrusionOk="0">
                  <a:moveTo>
                    <a:pt x="13" y="0"/>
                  </a:moveTo>
                  <a:cubicBezTo>
                    <a:pt x="23" y="0"/>
                    <a:pt x="27" y="6"/>
                    <a:pt x="27" y="20"/>
                  </a:cubicBezTo>
                  <a:cubicBezTo>
                    <a:pt x="27" y="34"/>
                    <a:pt x="23" y="41"/>
                    <a:pt x="13" y="41"/>
                  </a:cubicBezTo>
                  <a:cubicBezTo>
                    <a:pt x="4" y="41"/>
                    <a:pt x="0" y="34"/>
                    <a:pt x="0" y="20"/>
                  </a:cubicBezTo>
                  <a:cubicBezTo>
                    <a:pt x="0" y="6"/>
                    <a:pt x="4" y="0"/>
                    <a:pt x="13" y="0"/>
                  </a:cubicBezTo>
                  <a:close/>
                  <a:moveTo>
                    <a:pt x="13" y="34"/>
                  </a:moveTo>
                  <a:cubicBezTo>
                    <a:pt x="18" y="34"/>
                    <a:pt x="19" y="30"/>
                    <a:pt x="19" y="20"/>
                  </a:cubicBezTo>
                  <a:cubicBezTo>
                    <a:pt x="19" y="10"/>
                    <a:pt x="18" y="6"/>
                    <a:pt x="13" y="6"/>
                  </a:cubicBezTo>
                  <a:cubicBezTo>
                    <a:pt x="9" y="6"/>
                    <a:pt x="8" y="10"/>
                    <a:pt x="8" y="20"/>
                  </a:cubicBezTo>
                  <a:cubicBezTo>
                    <a:pt x="8" y="30"/>
                    <a:pt x="9" y="34"/>
                    <a:pt x="13"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2" name="Shape 402"/>
            <p:cNvSpPr/>
            <p:nvPr/>
          </p:nvSpPr>
          <p:spPr>
            <a:xfrm>
              <a:off x="14789150" y="4281487"/>
              <a:ext cx="63499" cy="150813"/>
            </a:xfrm>
            <a:custGeom>
              <a:avLst/>
              <a:gdLst/>
              <a:ahLst/>
              <a:cxnLst/>
              <a:rect l="0" t="0" r="0" b="0"/>
              <a:pathLst>
                <a:path w="17" h="40" extrusionOk="0">
                  <a:moveTo>
                    <a:pt x="0" y="7"/>
                  </a:moveTo>
                  <a:cubicBezTo>
                    <a:pt x="1" y="7"/>
                    <a:pt x="1" y="7"/>
                    <a:pt x="1" y="7"/>
                  </a:cubicBezTo>
                  <a:cubicBezTo>
                    <a:pt x="9" y="7"/>
                    <a:pt x="11" y="3"/>
                    <a:pt x="11" y="0"/>
                  </a:cubicBezTo>
                  <a:cubicBezTo>
                    <a:pt x="17" y="0"/>
                    <a:pt x="17" y="0"/>
                    <a:pt x="17" y="0"/>
                  </a:cubicBezTo>
                  <a:cubicBezTo>
                    <a:pt x="17" y="40"/>
                    <a:pt x="17" y="40"/>
                    <a:pt x="17" y="40"/>
                  </a:cubicBezTo>
                  <a:cubicBezTo>
                    <a:pt x="10" y="40"/>
                    <a:pt x="10" y="40"/>
                    <a:pt x="10" y="40"/>
                  </a:cubicBezTo>
                  <a:cubicBezTo>
                    <a:pt x="10" y="12"/>
                    <a:pt x="10" y="12"/>
                    <a:pt x="10" y="12"/>
                  </a:cubicBezTo>
                  <a:cubicBezTo>
                    <a:pt x="0" y="12"/>
                    <a:pt x="0" y="12"/>
                    <a:pt x="0" y="12"/>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3" name="Shape 403"/>
            <p:cNvSpPr/>
            <p:nvPr/>
          </p:nvSpPr>
          <p:spPr>
            <a:xfrm>
              <a:off x="14882812" y="4281487"/>
              <a:ext cx="104775" cy="153987"/>
            </a:xfrm>
            <a:custGeom>
              <a:avLst/>
              <a:gdLst/>
              <a:ahLst/>
              <a:cxnLst/>
              <a:rect l="0" t="0" r="0" b="0"/>
              <a:pathLst>
                <a:path w="28" h="41" extrusionOk="0">
                  <a:moveTo>
                    <a:pt x="14" y="0"/>
                  </a:moveTo>
                  <a:cubicBezTo>
                    <a:pt x="23" y="0"/>
                    <a:pt x="28" y="6"/>
                    <a:pt x="28" y="20"/>
                  </a:cubicBezTo>
                  <a:cubicBezTo>
                    <a:pt x="28" y="34"/>
                    <a:pt x="23" y="41"/>
                    <a:pt x="14" y="41"/>
                  </a:cubicBezTo>
                  <a:cubicBezTo>
                    <a:pt x="5" y="41"/>
                    <a:pt x="0" y="34"/>
                    <a:pt x="0" y="20"/>
                  </a:cubicBezTo>
                  <a:cubicBezTo>
                    <a:pt x="0" y="6"/>
                    <a:pt x="5" y="0"/>
                    <a:pt x="14" y="0"/>
                  </a:cubicBezTo>
                  <a:close/>
                  <a:moveTo>
                    <a:pt x="14" y="34"/>
                  </a:moveTo>
                  <a:cubicBezTo>
                    <a:pt x="18" y="34"/>
                    <a:pt x="20" y="30"/>
                    <a:pt x="20" y="20"/>
                  </a:cubicBezTo>
                  <a:cubicBezTo>
                    <a:pt x="20" y="10"/>
                    <a:pt x="18" y="6"/>
                    <a:pt x="14" y="6"/>
                  </a:cubicBezTo>
                  <a:cubicBezTo>
                    <a:pt x="10" y="6"/>
                    <a:pt x="8" y="10"/>
                    <a:pt x="8" y="20"/>
                  </a:cubicBezTo>
                  <a:cubicBezTo>
                    <a:pt x="8" y="30"/>
                    <a:pt x="10" y="34"/>
                    <a:pt x="14"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4" name="Shape 404"/>
            <p:cNvSpPr/>
            <p:nvPr/>
          </p:nvSpPr>
          <p:spPr>
            <a:xfrm>
              <a:off x="15009812" y="4281487"/>
              <a:ext cx="68263" cy="150813"/>
            </a:xfrm>
            <a:custGeom>
              <a:avLst/>
              <a:gdLst/>
              <a:ahLst/>
              <a:cxnLst/>
              <a:rect l="0" t="0" r="0" b="0"/>
              <a:pathLst>
                <a:path w="18" h="40" extrusionOk="0">
                  <a:moveTo>
                    <a:pt x="0" y="7"/>
                  </a:moveTo>
                  <a:cubicBezTo>
                    <a:pt x="1" y="7"/>
                    <a:pt x="1" y="7"/>
                    <a:pt x="1" y="7"/>
                  </a:cubicBezTo>
                  <a:cubicBezTo>
                    <a:pt x="9" y="7"/>
                    <a:pt x="11" y="3"/>
                    <a:pt x="11" y="0"/>
                  </a:cubicBezTo>
                  <a:cubicBezTo>
                    <a:pt x="18" y="0"/>
                    <a:pt x="18" y="0"/>
                    <a:pt x="18" y="0"/>
                  </a:cubicBezTo>
                  <a:cubicBezTo>
                    <a:pt x="18" y="40"/>
                    <a:pt x="18" y="40"/>
                    <a:pt x="18" y="40"/>
                  </a:cubicBezTo>
                  <a:cubicBezTo>
                    <a:pt x="10" y="40"/>
                    <a:pt x="10" y="40"/>
                    <a:pt x="10" y="40"/>
                  </a:cubicBezTo>
                  <a:cubicBezTo>
                    <a:pt x="10" y="12"/>
                    <a:pt x="10" y="12"/>
                    <a:pt x="10" y="12"/>
                  </a:cubicBezTo>
                  <a:cubicBezTo>
                    <a:pt x="0" y="12"/>
                    <a:pt x="0" y="12"/>
                    <a:pt x="0" y="12"/>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5" name="Shape 405"/>
            <p:cNvSpPr/>
            <p:nvPr/>
          </p:nvSpPr>
          <p:spPr>
            <a:xfrm>
              <a:off x="15111412" y="4281487"/>
              <a:ext cx="101600" cy="153987"/>
            </a:xfrm>
            <a:custGeom>
              <a:avLst/>
              <a:gdLst/>
              <a:ahLst/>
              <a:cxnLst/>
              <a:rect l="0" t="0" r="0" b="0"/>
              <a:pathLst>
                <a:path w="27" h="41" extrusionOk="0">
                  <a:moveTo>
                    <a:pt x="13" y="0"/>
                  </a:moveTo>
                  <a:cubicBezTo>
                    <a:pt x="23" y="0"/>
                    <a:pt x="27" y="6"/>
                    <a:pt x="27" y="20"/>
                  </a:cubicBezTo>
                  <a:cubicBezTo>
                    <a:pt x="27" y="34"/>
                    <a:pt x="23" y="41"/>
                    <a:pt x="13" y="41"/>
                  </a:cubicBezTo>
                  <a:cubicBezTo>
                    <a:pt x="4" y="41"/>
                    <a:pt x="0" y="34"/>
                    <a:pt x="0" y="20"/>
                  </a:cubicBezTo>
                  <a:cubicBezTo>
                    <a:pt x="0" y="6"/>
                    <a:pt x="4" y="0"/>
                    <a:pt x="13" y="0"/>
                  </a:cubicBezTo>
                  <a:close/>
                  <a:moveTo>
                    <a:pt x="13" y="34"/>
                  </a:moveTo>
                  <a:cubicBezTo>
                    <a:pt x="18" y="34"/>
                    <a:pt x="19" y="30"/>
                    <a:pt x="19" y="20"/>
                  </a:cubicBezTo>
                  <a:cubicBezTo>
                    <a:pt x="19" y="10"/>
                    <a:pt x="18" y="6"/>
                    <a:pt x="13" y="6"/>
                  </a:cubicBezTo>
                  <a:cubicBezTo>
                    <a:pt x="9" y="6"/>
                    <a:pt x="8" y="10"/>
                    <a:pt x="8" y="20"/>
                  </a:cubicBezTo>
                  <a:cubicBezTo>
                    <a:pt x="8" y="30"/>
                    <a:pt x="9" y="34"/>
                    <a:pt x="13"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6" name="Shape 406"/>
            <p:cNvSpPr/>
            <p:nvPr/>
          </p:nvSpPr>
          <p:spPr>
            <a:xfrm>
              <a:off x="14566900" y="4049712"/>
              <a:ext cx="106363" cy="153987"/>
            </a:xfrm>
            <a:custGeom>
              <a:avLst/>
              <a:gdLst/>
              <a:ahLst/>
              <a:cxnLst/>
              <a:rect l="0" t="0" r="0" b="0"/>
              <a:pathLst>
                <a:path w="28" h="41" extrusionOk="0">
                  <a:moveTo>
                    <a:pt x="14" y="0"/>
                  </a:moveTo>
                  <a:cubicBezTo>
                    <a:pt x="23" y="0"/>
                    <a:pt x="28" y="6"/>
                    <a:pt x="28" y="20"/>
                  </a:cubicBezTo>
                  <a:cubicBezTo>
                    <a:pt x="28" y="34"/>
                    <a:pt x="23" y="41"/>
                    <a:pt x="14" y="41"/>
                  </a:cubicBezTo>
                  <a:cubicBezTo>
                    <a:pt x="5" y="41"/>
                    <a:pt x="0" y="34"/>
                    <a:pt x="0" y="20"/>
                  </a:cubicBezTo>
                  <a:cubicBezTo>
                    <a:pt x="0" y="6"/>
                    <a:pt x="5" y="0"/>
                    <a:pt x="14" y="0"/>
                  </a:cubicBezTo>
                  <a:close/>
                  <a:moveTo>
                    <a:pt x="14" y="34"/>
                  </a:moveTo>
                  <a:cubicBezTo>
                    <a:pt x="19" y="34"/>
                    <a:pt x="20" y="30"/>
                    <a:pt x="20" y="20"/>
                  </a:cubicBezTo>
                  <a:cubicBezTo>
                    <a:pt x="20" y="10"/>
                    <a:pt x="19" y="6"/>
                    <a:pt x="14" y="6"/>
                  </a:cubicBezTo>
                  <a:cubicBezTo>
                    <a:pt x="10" y="6"/>
                    <a:pt x="8" y="10"/>
                    <a:pt x="8" y="20"/>
                  </a:cubicBezTo>
                  <a:cubicBezTo>
                    <a:pt x="8" y="30"/>
                    <a:pt x="10" y="34"/>
                    <a:pt x="14"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7" name="Shape 407"/>
            <p:cNvSpPr/>
            <p:nvPr/>
          </p:nvSpPr>
          <p:spPr>
            <a:xfrm>
              <a:off x="14781212" y="4049712"/>
              <a:ext cx="104775" cy="153987"/>
            </a:xfrm>
            <a:custGeom>
              <a:avLst/>
              <a:gdLst/>
              <a:ahLst/>
              <a:cxnLst/>
              <a:rect l="0" t="0" r="0" b="0"/>
              <a:pathLst>
                <a:path w="28" h="41" extrusionOk="0">
                  <a:moveTo>
                    <a:pt x="14" y="0"/>
                  </a:moveTo>
                  <a:cubicBezTo>
                    <a:pt x="23" y="0"/>
                    <a:pt x="28" y="6"/>
                    <a:pt x="28" y="20"/>
                  </a:cubicBezTo>
                  <a:cubicBezTo>
                    <a:pt x="28" y="34"/>
                    <a:pt x="23" y="41"/>
                    <a:pt x="14" y="41"/>
                  </a:cubicBezTo>
                  <a:cubicBezTo>
                    <a:pt x="4" y="41"/>
                    <a:pt x="0" y="34"/>
                    <a:pt x="0" y="20"/>
                  </a:cubicBezTo>
                  <a:cubicBezTo>
                    <a:pt x="0" y="6"/>
                    <a:pt x="4" y="0"/>
                    <a:pt x="14" y="0"/>
                  </a:cubicBezTo>
                  <a:close/>
                  <a:moveTo>
                    <a:pt x="14" y="34"/>
                  </a:moveTo>
                  <a:cubicBezTo>
                    <a:pt x="18" y="34"/>
                    <a:pt x="19" y="30"/>
                    <a:pt x="19" y="20"/>
                  </a:cubicBezTo>
                  <a:cubicBezTo>
                    <a:pt x="19" y="10"/>
                    <a:pt x="18" y="6"/>
                    <a:pt x="14" y="6"/>
                  </a:cubicBezTo>
                  <a:cubicBezTo>
                    <a:pt x="9" y="6"/>
                    <a:pt x="8" y="10"/>
                    <a:pt x="8" y="20"/>
                  </a:cubicBezTo>
                  <a:cubicBezTo>
                    <a:pt x="8" y="30"/>
                    <a:pt x="9" y="34"/>
                    <a:pt x="14"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8" name="Shape 408"/>
            <p:cNvSpPr/>
            <p:nvPr/>
          </p:nvSpPr>
          <p:spPr>
            <a:xfrm>
              <a:off x="14901862" y="4049712"/>
              <a:ext cx="66675" cy="146050"/>
            </a:xfrm>
            <a:custGeom>
              <a:avLst/>
              <a:gdLst/>
              <a:ahLst/>
              <a:cxnLst/>
              <a:rect l="0" t="0" r="0" b="0"/>
              <a:pathLst>
                <a:path w="18" h="39" extrusionOk="0">
                  <a:moveTo>
                    <a:pt x="0" y="7"/>
                  </a:moveTo>
                  <a:cubicBezTo>
                    <a:pt x="2" y="7"/>
                    <a:pt x="2" y="7"/>
                    <a:pt x="2" y="7"/>
                  </a:cubicBezTo>
                  <a:cubicBezTo>
                    <a:pt x="9" y="7"/>
                    <a:pt x="11" y="3"/>
                    <a:pt x="11" y="0"/>
                  </a:cubicBezTo>
                  <a:cubicBezTo>
                    <a:pt x="18" y="0"/>
                    <a:pt x="18" y="0"/>
                    <a:pt x="18" y="0"/>
                  </a:cubicBezTo>
                  <a:cubicBezTo>
                    <a:pt x="18" y="39"/>
                    <a:pt x="18" y="39"/>
                    <a:pt x="18" y="39"/>
                  </a:cubicBezTo>
                  <a:cubicBezTo>
                    <a:pt x="10" y="39"/>
                    <a:pt x="10" y="39"/>
                    <a:pt x="10" y="39"/>
                  </a:cubicBezTo>
                  <a:cubicBezTo>
                    <a:pt x="10" y="12"/>
                    <a:pt x="10" y="12"/>
                    <a:pt x="10" y="12"/>
                  </a:cubicBezTo>
                  <a:cubicBezTo>
                    <a:pt x="0" y="12"/>
                    <a:pt x="0" y="12"/>
                    <a:pt x="0" y="12"/>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09" name="Shape 409"/>
            <p:cNvSpPr/>
            <p:nvPr/>
          </p:nvSpPr>
          <p:spPr>
            <a:xfrm>
              <a:off x="15001875" y="4049712"/>
              <a:ext cx="101600" cy="153987"/>
            </a:xfrm>
            <a:custGeom>
              <a:avLst/>
              <a:gdLst/>
              <a:ahLst/>
              <a:cxnLst/>
              <a:rect l="0" t="0" r="0" b="0"/>
              <a:pathLst>
                <a:path w="27" h="41" extrusionOk="0">
                  <a:moveTo>
                    <a:pt x="13" y="0"/>
                  </a:moveTo>
                  <a:cubicBezTo>
                    <a:pt x="23" y="0"/>
                    <a:pt x="27" y="6"/>
                    <a:pt x="27" y="20"/>
                  </a:cubicBezTo>
                  <a:cubicBezTo>
                    <a:pt x="27" y="34"/>
                    <a:pt x="23" y="41"/>
                    <a:pt x="13" y="41"/>
                  </a:cubicBezTo>
                  <a:cubicBezTo>
                    <a:pt x="4" y="41"/>
                    <a:pt x="0" y="34"/>
                    <a:pt x="0" y="20"/>
                  </a:cubicBezTo>
                  <a:cubicBezTo>
                    <a:pt x="0" y="6"/>
                    <a:pt x="4" y="0"/>
                    <a:pt x="13" y="0"/>
                  </a:cubicBezTo>
                  <a:close/>
                  <a:moveTo>
                    <a:pt x="13" y="34"/>
                  </a:moveTo>
                  <a:cubicBezTo>
                    <a:pt x="18" y="34"/>
                    <a:pt x="19" y="30"/>
                    <a:pt x="19" y="20"/>
                  </a:cubicBezTo>
                  <a:cubicBezTo>
                    <a:pt x="19" y="10"/>
                    <a:pt x="18" y="6"/>
                    <a:pt x="13" y="6"/>
                  </a:cubicBezTo>
                  <a:cubicBezTo>
                    <a:pt x="9" y="6"/>
                    <a:pt x="8" y="10"/>
                    <a:pt x="8" y="20"/>
                  </a:cubicBezTo>
                  <a:cubicBezTo>
                    <a:pt x="8" y="30"/>
                    <a:pt x="9" y="34"/>
                    <a:pt x="13" y="34"/>
                  </a:cubicBez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10" name="Shape 410"/>
            <p:cNvSpPr/>
            <p:nvPr/>
          </p:nvSpPr>
          <p:spPr>
            <a:xfrm>
              <a:off x="15125700" y="4049712"/>
              <a:ext cx="65088" cy="146050"/>
            </a:xfrm>
            <a:custGeom>
              <a:avLst/>
              <a:gdLst/>
              <a:ahLst/>
              <a:cxnLst/>
              <a:rect l="0" t="0" r="0" b="0"/>
              <a:pathLst>
                <a:path w="17" h="39" extrusionOk="0">
                  <a:moveTo>
                    <a:pt x="0" y="7"/>
                  </a:moveTo>
                  <a:cubicBezTo>
                    <a:pt x="1" y="7"/>
                    <a:pt x="1" y="7"/>
                    <a:pt x="1" y="7"/>
                  </a:cubicBezTo>
                  <a:cubicBezTo>
                    <a:pt x="8" y="7"/>
                    <a:pt x="10" y="3"/>
                    <a:pt x="10" y="0"/>
                  </a:cubicBezTo>
                  <a:cubicBezTo>
                    <a:pt x="17" y="0"/>
                    <a:pt x="17" y="0"/>
                    <a:pt x="17" y="0"/>
                  </a:cubicBezTo>
                  <a:cubicBezTo>
                    <a:pt x="17" y="39"/>
                    <a:pt x="17" y="39"/>
                    <a:pt x="17" y="39"/>
                  </a:cubicBezTo>
                  <a:cubicBezTo>
                    <a:pt x="9" y="39"/>
                    <a:pt x="9" y="39"/>
                    <a:pt x="9" y="39"/>
                  </a:cubicBezTo>
                  <a:cubicBezTo>
                    <a:pt x="9" y="12"/>
                    <a:pt x="9" y="12"/>
                    <a:pt x="9" y="12"/>
                  </a:cubicBezTo>
                  <a:cubicBezTo>
                    <a:pt x="0" y="12"/>
                    <a:pt x="0" y="12"/>
                    <a:pt x="0" y="12"/>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11" name="Shape 411"/>
            <p:cNvSpPr/>
            <p:nvPr/>
          </p:nvSpPr>
          <p:spPr>
            <a:xfrm>
              <a:off x="14687550" y="4049712"/>
              <a:ext cx="63499" cy="146050"/>
            </a:xfrm>
            <a:custGeom>
              <a:avLst/>
              <a:gdLst/>
              <a:ahLst/>
              <a:cxnLst/>
              <a:rect l="0" t="0" r="0" b="0"/>
              <a:pathLst>
                <a:path w="17" h="39" extrusionOk="0">
                  <a:moveTo>
                    <a:pt x="0" y="7"/>
                  </a:moveTo>
                  <a:cubicBezTo>
                    <a:pt x="1" y="7"/>
                    <a:pt x="1" y="7"/>
                    <a:pt x="1" y="7"/>
                  </a:cubicBezTo>
                  <a:cubicBezTo>
                    <a:pt x="9" y="7"/>
                    <a:pt x="11" y="3"/>
                    <a:pt x="11" y="0"/>
                  </a:cubicBezTo>
                  <a:cubicBezTo>
                    <a:pt x="17" y="0"/>
                    <a:pt x="17" y="0"/>
                    <a:pt x="17" y="0"/>
                  </a:cubicBezTo>
                  <a:cubicBezTo>
                    <a:pt x="17" y="39"/>
                    <a:pt x="17" y="39"/>
                    <a:pt x="17" y="39"/>
                  </a:cubicBezTo>
                  <a:cubicBezTo>
                    <a:pt x="9" y="39"/>
                    <a:pt x="9" y="39"/>
                    <a:pt x="9" y="39"/>
                  </a:cubicBezTo>
                  <a:cubicBezTo>
                    <a:pt x="9" y="12"/>
                    <a:pt x="9" y="12"/>
                    <a:pt x="9" y="12"/>
                  </a:cubicBezTo>
                  <a:cubicBezTo>
                    <a:pt x="0" y="12"/>
                    <a:pt x="0" y="12"/>
                    <a:pt x="0" y="12"/>
                  </a:cubicBezTo>
                  <a:lnTo>
                    <a:pt x="0" y="7"/>
                  </a:lnTo>
                  <a:close/>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12" name="Shape 412"/>
            <p:cNvSpPr/>
            <p:nvPr/>
          </p:nvSpPr>
          <p:spPr>
            <a:xfrm>
              <a:off x="13481050" y="3498851"/>
              <a:ext cx="1247775" cy="561975"/>
            </a:xfrm>
            <a:custGeom>
              <a:avLst/>
              <a:gdLst/>
              <a:ahLst/>
              <a:cxnLst/>
              <a:rect l="0" t="0" r="0" b="0"/>
              <a:pathLst>
                <a:path w="333" h="150" extrusionOk="0">
                  <a:moveTo>
                    <a:pt x="80" y="107"/>
                  </a:moveTo>
                  <a:cubicBezTo>
                    <a:pt x="61" y="107"/>
                    <a:pt x="46" y="93"/>
                    <a:pt x="46" y="75"/>
                  </a:cubicBezTo>
                  <a:cubicBezTo>
                    <a:pt x="46" y="57"/>
                    <a:pt x="61" y="42"/>
                    <a:pt x="80" y="42"/>
                  </a:cubicBezTo>
                  <a:cubicBezTo>
                    <a:pt x="99" y="42"/>
                    <a:pt x="115" y="57"/>
                    <a:pt x="115" y="75"/>
                  </a:cubicBezTo>
                  <a:cubicBezTo>
                    <a:pt x="115" y="93"/>
                    <a:pt x="99" y="107"/>
                    <a:pt x="80" y="107"/>
                  </a:cubicBezTo>
                  <a:moveTo>
                    <a:pt x="333" y="0"/>
                  </a:moveTo>
                  <a:cubicBezTo>
                    <a:pt x="31" y="0"/>
                    <a:pt x="31" y="0"/>
                    <a:pt x="31" y="0"/>
                  </a:cubicBezTo>
                  <a:cubicBezTo>
                    <a:pt x="14" y="0"/>
                    <a:pt x="0" y="13"/>
                    <a:pt x="0" y="29"/>
                  </a:cubicBezTo>
                  <a:cubicBezTo>
                    <a:pt x="0" y="121"/>
                    <a:pt x="0" y="121"/>
                    <a:pt x="0" y="121"/>
                  </a:cubicBezTo>
                  <a:cubicBezTo>
                    <a:pt x="0" y="137"/>
                    <a:pt x="14" y="150"/>
                    <a:pt x="31" y="150"/>
                  </a:cubicBezTo>
                  <a:cubicBezTo>
                    <a:pt x="245" y="150"/>
                    <a:pt x="245" y="150"/>
                    <a:pt x="245" y="150"/>
                  </a:cubicBezTo>
                  <a:cubicBezTo>
                    <a:pt x="250" y="88"/>
                    <a:pt x="284" y="35"/>
                    <a:pt x="333" y="0"/>
                  </a:cubicBezTo>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13" name="Shape 413"/>
            <p:cNvSpPr/>
            <p:nvPr/>
          </p:nvSpPr>
          <p:spPr>
            <a:xfrm>
              <a:off x="13481050" y="2805113"/>
              <a:ext cx="1611313" cy="561975"/>
            </a:xfrm>
            <a:custGeom>
              <a:avLst/>
              <a:gdLst/>
              <a:ahLst/>
              <a:cxnLst/>
              <a:rect l="0" t="0" r="0" b="0"/>
              <a:pathLst>
                <a:path w="430" h="150" extrusionOk="0">
                  <a:moveTo>
                    <a:pt x="80" y="43"/>
                  </a:moveTo>
                  <a:cubicBezTo>
                    <a:pt x="99" y="43"/>
                    <a:pt x="115" y="57"/>
                    <a:pt x="115" y="75"/>
                  </a:cubicBezTo>
                  <a:cubicBezTo>
                    <a:pt x="115" y="93"/>
                    <a:pt x="99" y="108"/>
                    <a:pt x="80" y="108"/>
                  </a:cubicBezTo>
                  <a:cubicBezTo>
                    <a:pt x="61" y="108"/>
                    <a:pt x="46" y="93"/>
                    <a:pt x="46" y="75"/>
                  </a:cubicBezTo>
                  <a:cubicBezTo>
                    <a:pt x="46" y="57"/>
                    <a:pt x="61" y="43"/>
                    <a:pt x="80" y="43"/>
                  </a:cubicBezTo>
                  <a:moveTo>
                    <a:pt x="31" y="150"/>
                  </a:moveTo>
                  <a:cubicBezTo>
                    <a:pt x="399" y="150"/>
                    <a:pt x="399" y="150"/>
                    <a:pt x="399" y="150"/>
                  </a:cubicBezTo>
                  <a:cubicBezTo>
                    <a:pt x="416" y="150"/>
                    <a:pt x="430" y="137"/>
                    <a:pt x="430" y="121"/>
                  </a:cubicBezTo>
                  <a:cubicBezTo>
                    <a:pt x="430" y="29"/>
                    <a:pt x="430" y="29"/>
                    <a:pt x="430" y="29"/>
                  </a:cubicBezTo>
                  <a:cubicBezTo>
                    <a:pt x="430" y="13"/>
                    <a:pt x="416" y="0"/>
                    <a:pt x="399" y="0"/>
                  </a:cubicBezTo>
                  <a:cubicBezTo>
                    <a:pt x="31" y="0"/>
                    <a:pt x="31" y="0"/>
                    <a:pt x="31" y="0"/>
                  </a:cubicBezTo>
                  <a:cubicBezTo>
                    <a:pt x="14" y="0"/>
                    <a:pt x="0" y="13"/>
                    <a:pt x="0" y="29"/>
                  </a:cubicBezTo>
                  <a:cubicBezTo>
                    <a:pt x="0" y="121"/>
                    <a:pt x="0" y="121"/>
                    <a:pt x="0" y="121"/>
                  </a:cubicBezTo>
                  <a:cubicBezTo>
                    <a:pt x="0" y="137"/>
                    <a:pt x="14" y="150"/>
                    <a:pt x="31" y="150"/>
                  </a:cubicBezTo>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sp>
          <p:nvSpPr>
            <p:cNvPr id="414" name="Shape 414"/>
            <p:cNvSpPr/>
            <p:nvPr/>
          </p:nvSpPr>
          <p:spPr>
            <a:xfrm>
              <a:off x="13481050" y="4187826"/>
              <a:ext cx="1247775" cy="563562"/>
            </a:xfrm>
            <a:custGeom>
              <a:avLst/>
              <a:gdLst/>
              <a:ahLst/>
              <a:cxnLst/>
              <a:rect l="0" t="0" r="0" b="0"/>
              <a:pathLst>
                <a:path w="333" h="150" extrusionOk="0">
                  <a:moveTo>
                    <a:pt x="80" y="107"/>
                  </a:moveTo>
                  <a:cubicBezTo>
                    <a:pt x="61" y="107"/>
                    <a:pt x="46" y="93"/>
                    <a:pt x="46" y="75"/>
                  </a:cubicBezTo>
                  <a:cubicBezTo>
                    <a:pt x="46" y="57"/>
                    <a:pt x="61" y="42"/>
                    <a:pt x="80" y="42"/>
                  </a:cubicBezTo>
                  <a:cubicBezTo>
                    <a:pt x="99" y="42"/>
                    <a:pt x="115" y="57"/>
                    <a:pt x="115" y="75"/>
                  </a:cubicBezTo>
                  <a:cubicBezTo>
                    <a:pt x="115" y="93"/>
                    <a:pt x="99" y="107"/>
                    <a:pt x="80" y="107"/>
                  </a:cubicBezTo>
                  <a:moveTo>
                    <a:pt x="245" y="0"/>
                  </a:moveTo>
                  <a:cubicBezTo>
                    <a:pt x="31" y="0"/>
                    <a:pt x="31" y="0"/>
                    <a:pt x="31" y="0"/>
                  </a:cubicBezTo>
                  <a:cubicBezTo>
                    <a:pt x="14" y="0"/>
                    <a:pt x="0" y="13"/>
                    <a:pt x="0" y="29"/>
                  </a:cubicBezTo>
                  <a:cubicBezTo>
                    <a:pt x="0" y="121"/>
                    <a:pt x="0" y="121"/>
                    <a:pt x="0" y="121"/>
                  </a:cubicBezTo>
                  <a:cubicBezTo>
                    <a:pt x="0" y="137"/>
                    <a:pt x="14" y="150"/>
                    <a:pt x="31" y="150"/>
                  </a:cubicBezTo>
                  <a:cubicBezTo>
                    <a:pt x="333" y="150"/>
                    <a:pt x="333" y="150"/>
                    <a:pt x="333" y="150"/>
                  </a:cubicBezTo>
                  <a:cubicBezTo>
                    <a:pt x="284" y="115"/>
                    <a:pt x="250" y="61"/>
                    <a:pt x="245" y="0"/>
                  </a:cubicBezTo>
                </a:path>
              </a:pathLst>
            </a:custGeom>
            <a:solidFill>
              <a:srgbClr val="ACACAC"/>
            </a:solidFill>
            <a:ln>
              <a:noFill/>
            </a:ln>
          </p:spPr>
          <p:txBody>
            <a:bodyPr lIns="91425" tIns="45700" rIns="91425" bIns="45700" anchor="t" anchorCtr="0">
              <a:noAutofit/>
            </a:bodyPr>
            <a:lstStyle/>
            <a:p>
              <a:pPr defTabSz="914369"/>
              <a:endParaRPr kern="0">
                <a:solidFill>
                  <a:srgbClr val="000000"/>
                </a:solidFill>
                <a:latin typeface="Calibri"/>
                <a:ea typeface="Calibri"/>
                <a:cs typeface="Calibri"/>
                <a:sym typeface="Calibri"/>
                <a:rtl val="0"/>
              </a:endParaRPr>
            </a:p>
          </p:txBody>
        </p:sp>
      </p:grpSp>
    </p:spTree>
    <p:extLst>
      <p:ext uri="{BB962C8B-B14F-4D97-AF65-F5344CB8AC3E}">
        <p14:creationId xmlns:p14="http://schemas.microsoft.com/office/powerpoint/2010/main" val="1966745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002" y="11342"/>
            <a:ext cx="12179300" cy="6704780"/>
          </a:xfrm>
          <a:prstGeom prst="rect">
            <a:avLst/>
          </a:prstGeom>
          <a:solidFill>
            <a:schemeClr val="tx1">
              <a:alpha val="9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3" tIns="45717" rIns="91433" bIns="45717" numCol="1" spcCol="0" rtlCol="0" fromWordArt="0" anchor="ctr" anchorCtr="0" forceAA="0" compatLnSpc="1">
            <a:prstTxWarp prst="textNoShape">
              <a:avLst/>
            </a:prstTxWarp>
            <a:noAutofit/>
          </a:bodyPr>
          <a:lstStyle/>
          <a:p>
            <a:pPr algn="ctr"/>
            <a:endParaRPr lang="en-US" sz="1500" dirty="0">
              <a:solidFill>
                <a:srgbClr val="5A5A5A"/>
              </a:solidFill>
            </a:endParaRPr>
          </a:p>
        </p:txBody>
      </p:sp>
      <p:sp>
        <p:nvSpPr>
          <p:cNvPr id="9" name="Title 1"/>
          <p:cNvSpPr>
            <a:spLocks noGrp="1"/>
          </p:cNvSpPr>
          <p:nvPr>
            <p:ph type="title"/>
          </p:nvPr>
        </p:nvSpPr>
        <p:spPr/>
        <p:txBody>
          <a:bodyPr/>
          <a:lstStyle/>
          <a:p>
            <a:r>
              <a:rPr lang="en-US" sz="2800" dirty="0">
                <a:solidFill>
                  <a:srgbClr val="FF4300"/>
                </a:solidFill>
                <a:latin typeface="Helvetica Neue Light"/>
                <a:cs typeface="Helvetica Neue Light"/>
              </a:rPr>
              <a:t>To Specifically Solve These Problems</a:t>
            </a:r>
          </a:p>
        </p:txBody>
      </p:sp>
      <p:sp>
        <p:nvSpPr>
          <p:cNvPr id="11" name="TextBox 10"/>
          <p:cNvSpPr txBox="1"/>
          <p:nvPr/>
        </p:nvSpPr>
        <p:spPr>
          <a:xfrm>
            <a:off x="2222407" y="3456609"/>
            <a:ext cx="3571726" cy="1435008"/>
          </a:xfrm>
          <a:prstGeom prst="rect">
            <a:avLst/>
          </a:prstGeom>
          <a:noFill/>
        </p:spPr>
        <p:txBody>
          <a:bodyPr wrap="square" lIns="91433" tIns="45717" rIns="91433" bIns="45717" rtlCol="0">
            <a:spAutoFit/>
          </a:bodyPr>
          <a:lstStyle/>
          <a:p>
            <a:pPr algn="ctr">
              <a:lnSpc>
                <a:spcPts val="2100"/>
              </a:lnSpc>
            </a:pPr>
            <a:r>
              <a:rPr lang="en-US" b="1" spc="-51" dirty="0">
                <a:solidFill>
                  <a:srgbClr val="FF4300"/>
                </a:solidFill>
                <a:latin typeface="Helvetica Neue Light"/>
                <a:cs typeface="Helvetica Neue Light"/>
              </a:rPr>
              <a:t>IT</a:t>
            </a:r>
          </a:p>
          <a:p>
            <a:pPr algn="ctr">
              <a:lnSpc>
                <a:spcPts val="2100"/>
              </a:lnSpc>
            </a:pPr>
            <a:r>
              <a:rPr lang="en-US" sz="1600" spc="-51" dirty="0">
                <a:solidFill>
                  <a:srgbClr val="353D48"/>
                </a:solidFill>
                <a:latin typeface="Helvetica Neue Light"/>
                <a:cs typeface="Helvetica Neue Light"/>
              </a:rPr>
              <a:t>How can I quickly respond to the demands of marketing while maintaining control and security?</a:t>
            </a:r>
          </a:p>
          <a:p>
            <a:pPr algn="ctr">
              <a:lnSpc>
                <a:spcPts val="2100"/>
              </a:lnSpc>
            </a:pPr>
            <a:endParaRPr lang="en-US" sz="1600" spc="-51" dirty="0">
              <a:solidFill>
                <a:srgbClr val="353D48"/>
              </a:solidFill>
              <a:latin typeface="Arial Rounded MT Bold" panose="020F0704030504030204" pitchFamily="34" charset="0"/>
            </a:endParaRPr>
          </a:p>
        </p:txBody>
      </p:sp>
      <p:sp>
        <p:nvSpPr>
          <p:cNvPr id="12" name="TextBox 11"/>
          <p:cNvSpPr txBox="1"/>
          <p:nvPr/>
        </p:nvSpPr>
        <p:spPr>
          <a:xfrm>
            <a:off x="6159193" y="3456609"/>
            <a:ext cx="3933446" cy="1435008"/>
          </a:xfrm>
          <a:prstGeom prst="rect">
            <a:avLst/>
          </a:prstGeom>
          <a:noFill/>
        </p:spPr>
        <p:txBody>
          <a:bodyPr wrap="square" lIns="91433" tIns="45717" rIns="91433" bIns="45717" rtlCol="0">
            <a:spAutoFit/>
          </a:bodyPr>
          <a:lstStyle/>
          <a:p>
            <a:pPr algn="ctr">
              <a:lnSpc>
                <a:spcPts val="2100"/>
              </a:lnSpc>
            </a:pPr>
            <a:r>
              <a:rPr lang="en-US" b="1" spc="-51" dirty="0">
                <a:solidFill>
                  <a:srgbClr val="FF4300"/>
                </a:solidFill>
                <a:latin typeface="Helvetica Neue Light"/>
                <a:cs typeface="Helvetica Neue Light"/>
              </a:rPr>
              <a:t>Business</a:t>
            </a:r>
            <a:r>
              <a:rPr lang="en-US" spc="-51" dirty="0">
                <a:solidFill>
                  <a:srgbClr val="353D48"/>
                </a:solidFill>
                <a:latin typeface="Helvetica Neue Light"/>
                <a:cs typeface="Helvetica Neue Light"/>
              </a:rPr>
              <a:t/>
            </a:r>
            <a:br>
              <a:rPr lang="en-US" spc="-51" dirty="0">
                <a:solidFill>
                  <a:srgbClr val="353D48"/>
                </a:solidFill>
                <a:latin typeface="Helvetica Neue Light"/>
                <a:cs typeface="Helvetica Neue Light"/>
              </a:rPr>
            </a:br>
            <a:r>
              <a:rPr lang="en-US" sz="1600" spc="-51" dirty="0">
                <a:solidFill>
                  <a:srgbClr val="353D48"/>
                </a:solidFill>
                <a:latin typeface="Helvetica Neue Light"/>
                <a:cs typeface="Helvetica Neue Light"/>
              </a:rPr>
              <a:t>How can I dramatically expand the number of mobile and web apps to my consumers and employees, as well as through my partners?</a:t>
            </a:r>
          </a:p>
          <a:p>
            <a:pPr algn="ctr">
              <a:lnSpc>
                <a:spcPts val="2100"/>
              </a:lnSpc>
            </a:pPr>
            <a:endParaRPr lang="en-US" sz="1600" spc="-51" dirty="0">
              <a:solidFill>
                <a:srgbClr val="353D48"/>
              </a:solidFill>
              <a:latin typeface="Arial Rounded MT Bold" panose="020F0704030504030204" pitchFamily="34" charset="0"/>
            </a:endParaRPr>
          </a:p>
        </p:txBody>
      </p:sp>
      <p:sp>
        <p:nvSpPr>
          <p:cNvPr id="15" name="Oval 14"/>
          <p:cNvSpPr/>
          <p:nvPr/>
        </p:nvSpPr>
        <p:spPr>
          <a:xfrm>
            <a:off x="2779149" y="4658706"/>
            <a:ext cx="2463714" cy="309295"/>
          </a:xfrm>
          <a:prstGeom prst="ellipse">
            <a:avLst/>
          </a:prstGeom>
          <a:gradFill flip="none" rotWithShape="1">
            <a:gsLst>
              <a:gs pos="0">
                <a:schemeClr val="tx1">
                  <a:alpha val="30000"/>
                </a:schemeClr>
              </a:gs>
              <a:gs pos="81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a:solidFill>
                <a:prstClr val="white"/>
              </a:solidFill>
            </a:endParaRPr>
          </a:p>
        </p:txBody>
      </p:sp>
      <p:sp>
        <p:nvSpPr>
          <p:cNvPr id="19" name="Oval 18"/>
          <p:cNvSpPr/>
          <p:nvPr/>
        </p:nvSpPr>
        <p:spPr>
          <a:xfrm>
            <a:off x="6977770" y="4658706"/>
            <a:ext cx="2463714" cy="309295"/>
          </a:xfrm>
          <a:prstGeom prst="ellipse">
            <a:avLst/>
          </a:prstGeom>
          <a:gradFill flip="none" rotWithShape="1">
            <a:gsLst>
              <a:gs pos="0">
                <a:schemeClr val="tx1">
                  <a:alpha val="30000"/>
                </a:schemeClr>
              </a:gs>
              <a:gs pos="81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a:solidFill>
                <a:prstClr val="white"/>
              </a:solidFill>
            </a:endParaRPr>
          </a:p>
        </p:txBody>
      </p:sp>
      <p:grpSp>
        <p:nvGrpSpPr>
          <p:cNvPr id="28" name="Group 27"/>
          <p:cNvGrpSpPr/>
          <p:nvPr/>
        </p:nvGrpSpPr>
        <p:grpSpPr>
          <a:xfrm>
            <a:off x="3107884" y="1502165"/>
            <a:ext cx="1806249" cy="1807663"/>
            <a:chOff x="1522412" y="1502159"/>
            <a:chExt cx="1807662" cy="1807662"/>
          </a:xfrm>
        </p:grpSpPr>
        <p:sp>
          <p:nvSpPr>
            <p:cNvPr id="29" name="Oval 28"/>
            <p:cNvSpPr/>
            <p:nvPr/>
          </p:nvSpPr>
          <p:spPr>
            <a:xfrm>
              <a:off x="1522412" y="1502159"/>
              <a:ext cx="1807662" cy="1807662"/>
            </a:xfrm>
            <a:prstGeom prst="ellipse">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966003" y="1856094"/>
              <a:ext cx="1090939" cy="1052121"/>
              <a:chOff x="-615950" y="-234950"/>
              <a:chExt cx="2141538" cy="2065338"/>
            </a:xfrm>
          </p:grpSpPr>
          <p:sp>
            <p:nvSpPr>
              <p:cNvPr id="31" name="Freeform 6"/>
              <p:cNvSpPr>
                <a:spLocks/>
              </p:cNvSpPr>
              <p:nvPr/>
            </p:nvSpPr>
            <p:spPr bwMode="auto">
              <a:xfrm>
                <a:off x="-615950" y="889000"/>
                <a:ext cx="1395413" cy="904875"/>
              </a:xfrm>
              <a:custGeom>
                <a:avLst/>
                <a:gdLst>
                  <a:gd name="T0" fmla="*/ 320 w 372"/>
                  <a:gd name="T1" fmla="*/ 129 h 241"/>
                  <a:gd name="T2" fmla="*/ 372 w 372"/>
                  <a:gd name="T3" fmla="*/ 24 h 241"/>
                  <a:gd name="T4" fmla="*/ 309 w 372"/>
                  <a:gd name="T5" fmla="*/ 0 h 241"/>
                  <a:gd name="T6" fmla="*/ 224 w 372"/>
                  <a:gd name="T7" fmla="*/ 35 h 241"/>
                  <a:gd name="T8" fmla="*/ 136 w 372"/>
                  <a:gd name="T9" fmla="*/ 0 h 241"/>
                  <a:gd name="T10" fmla="*/ 18 w 372"/>
                  <a:gd name="T11" fmla="*/ 50 h 241"/>
                  <a:gd name="T12" fmla="*/ 3 w 372"/>
                  <a:gd name="T13" fmla="*/ 94 h 241"/>
                  <a:gd name="T14" fmla="*/ 0 w 372"/>
                  <a:gd name="T15" fmla="*/ 112 h 241"/>
                  <a:gd name="T16" fmla="*/ 40 w 372"/>
                  <a:gd name="T17" fmla="*/ 162 h 241"/>
                  <a:gd name="T18" fmla="*/ 42 w 372"/>
                  <a:gd name="T19" fmla="*/ 164 h 241"/>
                  <a:gd name="T20" fmla="*/ 235 w 372"/>
                  <a:gd name="T21" fmla="*/ 241 h 241"/>
                  <a:gd name="T22" fmla="*/ 351 w 372"/>
                  <a:gd name="T23" fmla="*/ 212 h 241"/>
                  <a:gd name="T24" fmla="*/ 320 w 372"/>
                  <a:gd name="T25" fmla="*/ 1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2" h="241">
                    <a:moveTo>
                      <a:pt x="320" y="129"/>
                    </a:moveTo>
                    <a:cubicBezTo>
                      <a:pt x="320" y="88"/>
                      <a:pt x="340" y="50"/>
                      <a:pt x="372" y="24"/>
                    </a:cubicBezTo>
                    <a:cubicBezTo>
                      <a:pt x="346" y="13"/>
                      <a:pt x="320" y="4"/>
                      <a:pt x="309" y="0"/>
                    </a:cubicBezTo>
                    <a:cubicBezTo>
                      <a:pt x="305" y="20"/>
                      <a:pt x="267" y="35"/>
                      <a:pt x="224" y="35"/>
                    </a:cubicBezTo>
                    <a:cubicBezTo>
                      <a:pt x="178" y="35"/>
                      <a:pt x="143" y="20"/>
                      <a:pt x="136" y="0"/>
                    </a:cubicBezTo>
                    <a:cubicBezTo>
                      <a:pt x="112" y="9"/>
                      <a:pt x="22" y="46"/>
                      <a:pt x="18" y="50"/>
                    </a:cubicBezTo>
                    <a:cubicBezTo>
                      <a:pt x="5" y="59"/>
                      <a:pt x="5" y="79"/>
                      <a:pt x="3" y="94"/>
                    </a:cubicBezTo>
                    <a:cubicBezTo>
                      <a:pt x="3" y="101"/>
                      <a:pt x="0" y="107"/>
                      <a:pt x="0" y="112"/>
                    </a:cubicBezTo>
                    <a:cubicBezTo>
                      <a:pt x="11" y="129"/>
                      <a:pt x="25" y="147"/>
                      <a:pt x="40" y="162"/>
                    </a:cubicBezTo>
                    <a:cubicBezTo>
                      <a:pt x="40" y="162"/>
                      <a:pt x="42" y="162"/>
                      <a:pt x="42" y="164"/>
                    </a:cubicBezTo>
                    <a:cubicBezTo>
                      <a:pt x="95" y="215"/>
                      <a:pt x="162" y="241"/>
                      <a:pt x="235" y="241"/>
                    </a:cubicBezTo>
                    <a:cubicBezTo>
                      <a:pt x="276" y="241"/>
                      <a:pt x="316" y="230"/>
                      <a:pt x="351" y="212"/>
                    </a:cubicBezTo>
                    <a:cubicBezTo>
                      <a:pt x="331" y="190"/>
                      <a:pt x="320" y="162"/>
                      <a:pt x="320" y="129"/>
                    </a:cubicBezTo>
                    <a:close/>
                  </a:path>
                </a:pathLst>
              </a:cu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169862" y="-234950"/>
                <a:ext cx="776288" cy="1000125"/>
              </a:xfrm>
              <a:custGeom>
                <a:avLst/>
                <a:gdLst>
                  <a:gd name="T0" fmla="*/ 105 w 207"/>
                  <a:gd name="T1" fmla="*/ 267 h 267"/>
                  <a:gd name="T2" fmla="*/ 207 w 207"/>
                  <a:gd name="T3" fmla="*/ 101 h 267"/>
                  <a:gd name="T4" fmla="*/ 105 w 207"/>
                  <a:gd name="T5" fmla="*/ 0 h 267"/>
                  <a:gd name="T6" fmla="*/ 0 w 207"/>
                  <a:gd name="T7" fmla="*/ 101 h 267"/>
                  <a:gd name="T8" fmla="*/ 105 w 207"/>
                  <a:gd name="T9" fmla="*/ 267 h 267"/>
                </a:gdLst>
                <a:ahLst/>
                <a:cxnLst>
                  <a:cxn ang="0">
                    <a:pos x="T0" y="T1"/>
                  </a:cxn>
                  <a:cxn ang="0">
                    <a:pos x="T2" y="T3"/>
                  </a:cxn>
                  <a:cxn ang="0">
                    <a:pos x="T4" y="T5"/>
                  </a:cxn>
                  <a:cxn ang="0">
                    <a:pos x="T6" y="T7"/>
                  </a:cxn>
                  <a:cxn ang="0">
                    <a:pos x="T8" y="T9"/>
                  </a:cxn>
                </a:cxnLst>
                <a:rect l="0" t="0" r="r" b="b"/>
                <a:pathLst>
                  <a:path w="207" h="267">
                    <a:moveTo>
                      <a:pt x="105" y="267"/>
                    </a:moveTo>
                    <a:cubicBezTo>
                      <a:pt x="170" y="267"/>
                      <a:pt x="207" y="153"/>
                      <a:pt x="207" y="101"/>
                    </a:cubicBezTo>
                    <a:cubicBezTo>
                      <a:pt x="207" y="46"/>
                      <a:pt x="162" y="0"/>
                      <a:pt x="105" y="0"/>
                    </a:cubicBezTo>
                    <a:cubicBezTo>
                      <a:pt x="48" y="0"/>
                      <a:pt x="0" y="46"/>
                      <a:pt x="0" y="101"/>
                    </a:cubicBezTo>
                    <a:cubicBezTo>
                      <a:pt x="0" y="153"/>
                      <a:pt x="39" y="267"/>
                      <a:pt x="105" y="267"/>
                    </a:cubicBezTo>
                    <a:close/>
                  </a:path>
                </a:pathLst>
              </a:cu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p:nvSpPr>
            <p:spPr bwMode="auto">
              <a:xfrm>
                <a:off x="719138" y="949325"/>
                <a:ext cx="806450" cy="881063"/>
              </a:xfrm>
              <a:custGeom>
                <a:avLst/>
                <a:gdLst>
                  <a:gd name="T0" fmla="*/ 215 w 215"/>
                  <a:gd name="T1" fmla="*/ 80 h 235"/>
                  <a:gd name="T2" fmla="*/ 214 w 215"/>
                  <a:gd name="T3" fmla="*/ 71 h 235"/>
                  <a:gd name="T4" fmla="*/ 205 w 215"/>
                  <a:gd name="T5" fmla="*/ 64 h 235"/>
                  <a:gd name="T6" fmla="*/ 139 w 215"/>
                  <a:gd name="T7" fmla="*/ 71 h 235"/>
                  <a:gd name="T8" fmla="*/ 126 w 215"/>
                  <a:gd name="T9" fmla="*/ 70 h 235"/>
                  <a:gd name="T10" fmla="*/ 119 w 215"/>
                  <a:gd name="T11" fmla="*/ 66 h 235"/>
                  <a:gd name="T12" fmla="*/ 113 w 215"/>
                  <a:gd name="T13" fmla="*/ 64 h 235"/>
                  <a:gd name="T14" fmla="*/ 115 w 215"/>
                  <a:gd name="T15" fmla="*/ 56 h 235"/>
                  <a:gd name="T16" fmla="*/ 133 w 215"/>
                  <a:gd name="T17" fmla="*/ 16 h 235"/>
                  <a:gd name="T18" fmla="*/ 129 w 215"/>
                  <a:gd name="T19" fmla="*/ 6 h 235"/>
                  <a:gd name="T20" fmla="*/ 121 w 215"/>
                  <a:gd name="T21" fmla="*/ 2 h 235"/>
                  <a:gd name="T22" fmla="*/ 110 w 215"/>
                  <a:gd name="T23" fmla="*/ 6 h 235"/>
                  <a:gd name="T24" fmla="*/ 83 w 215"/>
                  <a:gd name="T25" fmla="*/ 66 h 235"/>
                  <a:gd name="T26" fmla="*/ 74 w 215"/>
                  <a:gd name="T27" fmla="*/ 78 h 235"/>
                  <a:gd name="T28" fmla="*/ 69 w 215"/>
                  <a:gd name="T29" fmla="*/ 82 h 235"/>
                  <a:gd name="T30" fmla="*/ 58 w 215"/>
                  <a:gd name="T31" fmla="*/ 80 h 235"/>
                  <a:gd name="T32" fmla="*/ 33 w 215"/>
                  <a:gd name="T33" fmla="*/ 45 h 235"/>
                  <a:gd name="T34" fmla="*/ 21 w 215"/>
                  <a:gd name="T35" fmla="*/ 43 h 235"/>
                  <a:gd name="T36" fmla="*/ 15 w 215"/>
                  <a:gd name="T37" fmla="*/ 48 h 235"/>
                  <a:gd name="T38" fmla="*/ 13 w 215"/>
                  <a:gd name="T39" fmla="*/ 60 h 235"/>
                  <a:gd name="T40" fmla="*/ 52 w 215"/>
                  <a:gd name="T41" fmla="*/ 113 h 235"/>
                  <a:gd name="T42" fmla="*/ 57 w 215"/>
                  <a:gd name="T43" fmla="*/ 127 h 235"/>
                  <a:gd name="T44" fmla="*/ 58 w 215"/>
                  <a:gd name="T45" fmla="*/ 133 h 235"/>
                  <a:gd name="T46" fmla="*/ 58 w 215"/>
                  <a:gd name="T47" fmla="*/ 137 h 235"/>
                  <a:gd name="T48" fmla="*/ 50 w 215"/>
                  <a:gd name="T49" fmla="*/ 142 h 235"/>
                  <a:gd name="T50" fmla="*/ 8 w 215"/>
                  <a:gd name="T51" fmla="*/ 147 h 235"/>
                  <a:gd name="T52" fmla="*/ 0 w 215"/>
                  <a:gd name="T53" fmla="*/ 156 h 235"/>
                  <a:gd name="T54" fmla="*/ 1 w 215"/>
                  <a:gd name="T55" fmla="*/ 164 h 235"/>
                  <a:gd name="T56" fmla="*/ 10 w 215"/>
                  <a:gd name="T57" fmla="*/ 172 h 235"/>
                  <a:gd name="T58" fmla="*/ 76 w 215"/>
                  <a:gd name="T59" fmla="*/ 164 h 235"/>
                  <a:gd name="T60" fmla="*/ 90 w 215"/>
                  <a:gd name="T61" fmla="*/ 166 h 235"/>
                  <a:gd name="T62" fmla="*/ 96 w 215"/>
                  <a:gd name="T63" fmla="*/ 169 h 235"/>
                  <a:gd name="T64" fmla="*/ 100 w 215"/>
                  <a:gd name="T65" fmla="*/ 170 h 235"/>
                  <a:gd name="T66" fmla="*/ 100 w 215"/>
                  <a:gd name="T67" fmla="*/ 180 h 235"/>
                  <a:gd name="T68" fmla="*/ 83 w 215"/>
                  <a:gd name="T69" fmla="*/ 219 h 235"/>
                  <a:gd name="T70" fmla="*/ 87 w 215"/>
                  <a:gd name="T71" fmla="*/ 230 h 235"/>
                  <a:gd name="T72" fmla="*/ 95 w 215"/>
                  <a:gd name="T73" fmla="*/ 233 h 235"/>
                  <a:gd name="T74" fmla="*/ 106 w 215"/>
                  <a:gd name="T75" fmla="*/ 229 h 235"/>
                  <a:gd name="T76" fmla="*/ 132 w 215"/>
                  <a:gd name="T77" fmla="*/ 168 h 235"/>
                  <a:gd name="T78" fmla="*/ 142 w 215"/>
                  <a:gd name="T79" fmla="*/ 156 h 235"/>
                  <a:gd name="T80" fmla="*/ 146 w 215"/>
                  <a:gd name="T81" fmla="*/ 153 h 235"/>
                  <a:gd name="T82" fmla="*/ 158 w 215"/>
                  <a:gd name="T83" fmla="*/ 155 h 235"/>
                  <a:gd name="T84" fmla="*/ 183 w 215"/>
                  <a:gd name="T85" fmla="*/ 190 h 235"/>
                  <a:gd name="T86" fmla="*/ 194 w 215"/>
                  <a:gd name="T87" fmla="*/ 191 h 235"/>
                  <a:gd name="T88" fmla="*/ 201 w 215"/>
                  <a:gd name="T89" fmla="*/ 186 h 235"/>
                  <a:gd name="T90" fmla="*/ 203 w 215"/>
                  <a:gd name="T91" fmla="*/ 175 h 235"/>
                  <a:gd name="T92" fmla="*/ 164 w 215"/>
                  <a:gd name="T93" fmla="*/ 121 h 235"/>
                  <a:gd name="T94" fmla="*/ 158 w 215"/>
                  <a:gd name="T95" fmla="*/ 108 h 235"/>
                  <a:gd name="T96" fmla="*/ 157 w 215"/>
                  <a:gd name="T97" fmla="*/ 102 h 235"/>
                  <a:gd name="T98" fmla="*/ 157 w 215"/>
                  <a:gd name="T99" fmla="*/ 98 h 235"/>
                  <a:gd name="T100" fmla="*/ 165 w 215"/>
                  <a:gd name="T101" fmla="*/ 93 h 235"/>
                  <a:gd name="T102" fmla="*/ 208 w 215"/>
                  <a:gd name="T103" fmla="*/ 89 h 235"/>
                  <a:gd name="T104" fmla="*/ 215 w 215"/>
                  <a:gd name="T105" fmla="*/ 80 h 235"/>
                  <a:gd name="T106" fmla="*/ 108 w 215"/>
                  <a:gd name="T107" fmla="*/ 156 h 235"/>
                  <a:gd name="T108" fmla="*/ 69 w 215"/>
                  <a:gd name="T109" fmla="*/ 118 h 235"/>
                  <a:gd name="T110" fmla="*/ 108 w 215"/>
                  <a:gd name="T111" fmla="*/ 79 h 235"/>
                  <a:gd name="T112" fmla="*/ 146 w 215"/>
                  <a:gd name="T113" fmla="*/ 118 h 235"/>
                  <a:gd name="T114" fmla="*/ 108 w 215"/>
                  <a:gd name="T115" fmla="*/ 15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235">
                    <a:moveTo>
                      <a:pt x="215" y="80"/>
                    </a:moveTo>
                    <a:cubicBezTo>
                      <a:pt x="214" y="71"/>
                      <a:pt x="214" y="71"/>
                      <a:pt x="214" y="71"/>
                    </a:cubicBezTo>
                    <a:cubicBezTo>
                      <a:pt x="214" y="67"/>
                      <a:pt x="210" y="64"/>
                      <a:pt x="205" y="64"/>
                    </a:cubicBezTo>
                    <a:cubicBezTo>
                      <a:pt x="139" y="71"/>
                      <a:pt x="139" y="71"/>
                      <a:pt x="139" y="71"/>
                    </a:cubicBezTo>
                    <a:cubicBezTo>
                      <a:pt x="135" y="71"/>
                      <a:pt x="129" y="71"/>
                      <a:pt x="126" y="70"/>
                    </a:cubicBezTo>
                    <a:cubicBezTo>
                      <a:pt x="123" y="68"/>
                      <a:pt x="120" y="67"/>
                      <a:pt x="119" y="66"/>
                    </a:cubicBezTo>
                    <a:cubicBezTo>
                      <a:pt x="118" y="66"/>
                      <a:pt x="114" y="64"/>
                      <a:pt x="113" y="64"/>
                    </a:cubicBezTo>
                    <a:cubicBezTo>
                      <a:pt x="112" y="64"/>
                      <a:pt x="113" y="60"/>
                      <a:pt x="115" y="56"/>
                    </a:cubicBezTo>
                    <a:cubicBezTo>
                      <a:pt x="133" y="16"/>
                      <a:pt x="133" y="16"/>
                      <a:pt x="133" y="16"/>
                    </a:cubicBezTo>
                    <a:cubicBezTo>
                      <a:pt x="134" y="12"/>
                      <a:pt x="133" y="7"/>
                      <a:pt x="129" y="6"/>
                    </a:cubicBezTo>
                    <a:cubicBezTo>
                      <a:pt x="121" y="2"/>
                      <a:pt x="121" y="2"/>
                      <a:pt x="121" y="2"/>
                    </a:cubicBezTo>
                    <a:cubicBezTo>
                      <a:pt x="117" y="0"/>
                      <a:pt x="112" y="2"/>
                      <a:pt x="110" y="6"/>
                    </a:cubicBezTo>
                    <a:cubicBezTo>
                      <a:pt x="83" y="66"/>
                      <a:pt x="83" y="66"/>
                      <a:pt x="83" y="66"/>
                    </a:cubicBezTo>
                    <a:cubicBezTo>
                      <a:pt x="82" y="70"/>
                      <a:pt x="77" y="76"/>
                      <a:pt x="74" y="78"/>
                    </a:cubicBezTo>
                    <a:cubicBezTo>
                      <a:pt x="69" y="82"/>
                      <a:pt x="69" y="82"/>
                      <a:pt x="69" y="82"/>
                    </a:cubicBezTo>
                    <a:cubicBezTo>
                      <a:pt x="65" y="84"/>
                      <a:pt x="60" y="84"/>
                      <a:pt x="58" y="80"/>
                    </a:cubicBezTo>
                    <a:cubicBezTo>
                      <a:pt x="33" y="45"/>
                      <a:pt x="33" y="45"/>
                      <a:pt x="33" y="45"/>
                    </a:cubicBezTo>
                    <a:cubicBezTo>
                      <a:pt x="30" y="42"/>
                      <a:pt x="25" y="41"/>
                      <a:pt x="21" y="43"/>
                    </a:cubicBezTo>
                    <a:cubicBezTo>
                      <a:pt x="15" y="48"/>
                      <a:pt x="15" y="48"/>
                      <a:pt x="15" y="48"/>
                    </a:cubicBezTo>
                    <a:cubicBezTo>
                      <a:pt x="11" y="51"/>
                      <a:pt x="10" y="56"/>
                      <a:pt x="13" y="60"/>
                    </a:cubicBezTo>
                    <a:cubicBezTo>
                      <a:pt x="52" y="113"/>
                      <a:pt x="52" y="113"/>
                      <a:pt x="52" y="113"/>
                    </a:cubicBezTo>
                    <a:cubicBezTo>
                      <a:pt x="54" y="117"/>
                      <a:pt x="57" y="123"/>
                      <a:pt x="57" y="127"/>
                    </a:cubicBezTo>
                    <a:cubicBezTo>
                      <a:pt x="57" y="130"/>
                      <a:pt x="58" y="133"/>
                      <a:pt x="58" y="133"/>
                    </a:cubicBezTo>
                    <a:cubicBezTo>
                      <a:pt x="58" y="133"/>
                      <a:pt x="58" y="135"/>
                      <a:pt x="58" y="137"/>
                    </a:cubicBezTo>
                    <a:cubicBezTo>
                      <a:pt x="58" y="140"/>
                      <a:pt x="55" y="142"/>
                      <a:pt x="50" y="142"/>
                    </a:cubicBezTo>
                    <a:cubicBezTo>
                      <a:pt x="8" y="147"/>
                      <a:pt x="8" y="147"/>
                      <a:pt x="8" y="147"/>
                    </a:cubicBezTo>
                    <a:cubicBezTo>
                      <a:pt x="3" y="148"/>
                      <a:pt x="0" y="152"/>
                      <a:pt x="0" y="156"/>
                    </a:cubicBezTo>
                    <a:cubicBezTo>
                      <a:pt x="1" y="164"/>
                      <a:pt x="1" y="164"/>
                      <a:pt x="1" y="164"/>
                    </a:cubicBezTo>
                    <a:cubicBezTo>
                      <a:pt x="2" y="169"/>
                      <a:pt x="6" y="172"/>
                      <a:pt x="10" y="172"/>
                    </a:cubicBezTo>
                    <a:cubicBezTo>
                      <a:pt x="76" y="164"/>
                      <a:pt x="76" y="164"/>
                      <a:pt x="76" y="164"/>
                    </a:cubicBezTo>
                    <a:cubicBezTo>
                      <a:pt x="81" y="164"/>
                      <a:pt x="87" y="165"/>
                      <a:pt x="90" y="166"/>
                    </a:cubicBezTo>
                    <a:cubicBezTo>
                      <a:pt x="93" y="167"/>
                      <a:pt x="96" y="169"/>
                      <a:pt x="96" y="169"/>
                    </a:cubicBezTo>
                    <a:cubicBezTo>
                      <a:pt x="96" y="169"/>
                      <a:pt x="98" y="169"/>
                      <a:pt x="100" y="170"/>
                    </a:cubicBezTo>
                    <a:cubicBezTo>
                      <a:pt x="102" y="171"/>
                      <a:pt x="102" y="175"/>
                      <a:pt x="100" y="180"/>
                    </a:cubicBezTo>
                    <a:cubicBezTo>
                      <a:pt x="83" y="219"/>
                      <a:pt x="83" y="219"/>
                      <a:pt x="83" y="219"/>
                    </a:cubicBezTo>
                    <a:cubicBezTo>
                      <a:pt x="81" y="223"/>
                      <a:pt x="83" y="228"/>
                      <a:pt x="87" y="230"/>
                    </a:cubicBezTo>
                    <a:cubicBezTo>
                      <a:pt x="95" y="233"/>
                      <a:pt x="95" y="233"/>
                      <a:pt x="95" y="233"/>
                    </a:cubicBezTo>
                    <a:cubicBezTo>
                      <a:pt x="99" y="235"/>
                      <a:pt x="104" y="233"/>
                      <a:pt x="106" y="229"/>
                    </a:cubicBezTo>
                    <a:cubicBezTo>
                      <a:pt x="132" y="168"/>
                      <a:pt x="132" y="168"/>
                      <a:pt x="132" y="168"/>
                    </a:cubicBezTo>
                    <a:cubicBezTo>
                      <a:pt x="134" y="164"/>
                      <a:pt x="139" y="158"/>
                      <a:pt x="142" y="156"/>
                    </a:cubicBezTo>
                    <a:cubicBezTo>
                      <a:pt x="146" y="153"/>
                      <a:pt x="146" y="153"/>
                      <a:pt x="146" y="153"/>
                    </a:cubicBezTo>
                    <a:cubicBezTo>
                      <a:pt x="150" y="150"/>
                      <a:pt x="155" y="151"/>
                      <a:pt x="158" y="155"/>
                    </a:cubicBezTo>
                    <a:cubicBezTo>
                      <a:pt x="183" y="190"/>
                      <a:pt x="183" y="190"/>
                      <a:pt x="183" y="190"/>
                    </a:cubicBezTo>
                    <a:cubicBezTo>
                      <a:pt x="186" y="193"/>
                      <a:pt x="191" y="194"/>
                      <a:pt x="194" y="191"/>
                    </a:cubicBezTo>
                    <a:cubicBezTo>
                      <a:pt x="201" y="186"/>
                      <a:pt x="201" y="186"/>
                      <a:pt x="201" y="186"/>
                    </a:cubicBezTo>
                    <a:cubicBezTo>
                      <a:pt x="205" y="184"/>
                      <a:pt x="205" y="179"/>
                      <a:pt x="203" y="175"/>
                    </a:cubicBezTo>
                    <a:cubicBezTo>
                      <a:pt x="164" y="121"/>
                      <a:pt x="164" y="121"/>
                      <a:pt x="164" y="121"/>
                    </a:cubicBezTo>
                    <a:cubicBezTo>
                      <a:pt x="161" y="118"/>
                      <a:pt x="159" y="112"/>
                      <a:pt x="158" y="108"/>
                    </a:cubicBezTo>
                    <a:cubicBezTo>
                      <a:pt x="158" y="105"/>
                      <a:pt x="157" y="102"/>
                      <a:pt x="157" y="102"/>
                    </a:cubicBezTo>
                    <a:cubicBezTo>
                      <a:pt x="157" y="102"/>
                      <a:pt x="157" y="100"/>
                      <a:pt x="157" y="98"/>
                    </a:cubicBezTo>
                    <a:cubicBezTo>
                      <a:pt x="157" y="96"/>
                      <a:pt x="160" y="93"/>
                      <a:pt x="165" y="93"/>
                    </a:cubicBezTo>
                    <a:cubicBezTo>
                      <a:pt x="208" y="89"/>
                      <a:pt x="208" y="89"/>
                      <a:pt x="208" y="89"/>
                    </a:cubicBezTo>
                    <a:cubicBezTo>
                      <a:pt x="212" y="88"/>
                      <a:pt x="215" y="84"/>
                      <a:pt x="215" y="80"/>
                    </a:cubicBezTo>
                    <a:close/>
                    <a:moveTo>
                      <a:pt x="108" y="156"/>
                    </a:moveTo>
                    <a:cubicBezTo>
                      <a:pt x="86" y="156"/>
                      <a:pt x="69" y="139"/>
                      <a:pt x="69" y="118"/>
                    </a:cubicBezTo>
                    <a:cubicBezTo>
                      <a:pt x="69" y="96"/>
                      <a:pt x="86" y="79"/>
                      <a:pt x="108" y="79"/>
                    </a:cubicBezTo>
                    <a:cubicBezTo>
                      <a:pt x="129" y="79"/>
                      <a:pt x="146" y="96"/>
                      <a:pt x="146" y="118"/>
                    </a:cubicBezTo>
                    <a:cubicBezTo>
                      <a:pt x="146" y="139"/>
                      <a:pt x="129" y="156"/>
                      <a:pt x="108" y="156"/>
                    </a:cubicBezTo>
                    <a:close/>
                  </a:path>
                </a:pathLst>
              </a:cu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9"/>
              <p:cNvSpPr>
                <a:spLocks noChangeArrowheads="1"/>
              </p:cNvSpPr>
              <p:nvPr/>
            </p:nvSpPr>
            <p:spPr bwMode="auto">
              <a:xfrm>
                <a:off x="1041400" y="1309688"/>
                <a:ext cx="169863" cy="165100"/>
              </a:xfrm>
              <a:prstGeom prst="ellipse">
                <a:avLst/>
              </a:pr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p:cNvGrpSpPr/>
          <p:nvPr/>
        </p:nvGrpSpPr>
        <p:grpSpPr>
          <a:xfrm>
            <a:off x="7228157" y="1502165"/>
            <a:ext cx="1806249" cy="1807663"/>
            <a:chOff x="8761412" y="1502159"/>
            <a:chExt cx="1807662" cy="1807662"/>
          </a:xfrm>
        </p:grpSpPr>
        <p:sp>
          <p:nvSpPr>
            <p:cNvPr id="36" name="Oval 35"/>
            <p:cNvSpPr/>
            <p:nvPr/>
          </p:nvSpPr>
          <p:spPr>
            <a:xfrm>
              <a:off x="8761412" y="1502159"/>
              <a:ext cx="1807662" cy="1807662"/>
            </a:xfrm>
            <a:prstGeom prst="ellipse">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9076608" y="1844189"/>
              <a:ext cx="1163047" cy="1159964"/>
              <a:chOff x="6964363" y="-400050"/>
              <a:chExt cx="1797051" cy="1792288"/>
            </a:xfr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13500000" scaled="1"/>
              <a:tileRect/>
            </a:gradFill>
          </p:grpSpPr>
          <p:sp>
            <p:nvSpPr>
              <p:cNvPr id="38" name="Freeform 14"/>
              <p:cNvSpPr>
                <a:spLocks/>
              </p:cNvSpPr>
              <p:nvPr/>
            </p:nvSpPr>
            <p:spPr bwMode="auto">
              <a:xfrm>
                <a:off x="6964363" y="500063"/>
                <a:ext cx="1117600" cy="735013"/>
              </a:xfrm>
              <a:custGeom>
                <a:avLst/>
                <a:gdLst>
                  <a:gd name="T0" fmla="*/ 258 w 298"/>
                  <a:gd name="T1" fmla="*/ 106 h 196"/>
                  <a:gd name="T2" fmla="*/ 298 w 298"/>
                  <a:gd name="T3" fmla="*/ 21 h 196"/>
                  <a:gd name="T4" fmla="*/ 245 w 298"/>
                  <a:gd name="T5" fmla="*/ 0 h 196"/>
                  <a:gd name="T6" fmla="*/ 201 w 298"/>
                  <a:gd name="T7" fmla="*/ 158 h 196"/>
                  <a:gd name="T8" fmla="*/ 194 w 298"/>
                  <a:gd name="T9" fmla="*/ 55 h 196"/>
                  <a:gd name="T10" fmla="*/ 180 w 298"/>
                  <a:gd name="T11" fmla="*/ 46 h 196"/>
                  <a:gd name="T12" fmla="*/ 166 w 298"/>
                  <a:gd name="T13" fmla="*/ 55 h 196"/>
                  <a:gd name="T14" fmla="*/ 159 w 298"/>
                  <a:gd name="T15" fmla="*/ 158 h 196"/>
                  <a:gd name="T16" fmla="*/ 113 w 298"/>
                  <a:gd name="T17" fmla="*/ 0 h 196"/>
                  <a:gd name="T18" fmla="*/ 14 w 298"/>
                  <a:gd name="T19" fmla="*/ 43 h 196"/>
                  <a:gd name="T20" fmla="*/ 1 w 298"/>
                  <a:gd name="T21" fmla="*/ 78 h 196"/>
                  <a:gd name="T22" fmla="*/ 0 w 298"/>
                  <a:gd name="T23" fmla="*/ 92 h 196"/>
                  <a:gd name="T24" fmla="*/ 30 w 298"/>
                  <a:gd name="T25" fmla="*/ 133 h 196"/>
                  <a:gd name="T26" fmla="*/ 33 w 298"/>
                  <a:gd name="T27" fmla="*/ 135 h 196"/>
                  <a:gd name="T28" fmla="*/ 189 w 298"/>
                  <a:gd name="T29" fmla="*/ 196 h 196"/>
                  <a:gd name="T30" fmla="*/ 283 w 298"/>
                  <a:gd name="T31" fmla="*/ 173 h 196"/>
                  <a:gd name="T32" fmla="*/ 258 w 298"/>
                  <a:gd name="T33" fmla="*/ 10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196">
                    <a:moveTo>
                      <a:pt x="258" y="106"/>
                    </a:moveTo>
                    <a:cubicBezTo>
                      <a:pt x="258" y="73"/>
                      <a:pt x="274" y="43"/>
                      <a:pt x="298" y="21"/>
                    </a:cubicBezTo>
                    <a:cubicBezTo>
                      <a:pt x="275" y="13"/>
                      <a:pt x="251" y="2"/>
                      <a:pt x="245" y="0"/>
                    </a:cubicBezTo>
                    <a:cubicBezTo>
                      <a:pt x="237" y="37"/>
                      <a:pt x="219" y="124"/>
                      <a:pt x="201" y="158"/>
                    </a:cubicBezTo>
                    <a:cubicBezTo>
                      <a:pt x="201" y="142"/>
                      <a:pt x="194" y="71"/>
                      <a:pt x="194" y="55"/>
                    </a:cubicBezTo>
                    <a:cubicBezTo>
                      <a:pt x="189" y="51"/>
                      <a:pt x="184" y="50"/>
                      <a:pt x="180" y="46"/>
                    </a:cubicBezTo>
                    <a:cubicBezTo>
                      <a:pt x="175" y="50"/>
                      <a:pt x="171" y="51"/>
                      <a:pt x="166" y="55"/>
                    </a:cubicBezTo>
                    <a:cubicBezTo>
                      <a:pt x="166" y="71"/>
                      <a:pt x="159" y="142"/>
                      <a:pt x="159" y="158"/>
                    </a:cubicBezTo>
                    <a:cubicBezTo>
                      <a:pt x="141" y="124"/>
                      <a:pt x="123" y="37"/>
                      <a:pt x="113" y="0"/>
                    </a:cubicBezTo>
                    <a:cubicBezTo>
                      <a:pt x="104" y="4"/>
                      <a:pt x="17" y="39"/>
                      <a:pt x="14" y="43"/>
                    </a:cubicBezTo>
                    <a:cubicBezTo>
                      <a:pt x="3" y="50"/>
                      <a:pt x="1" y="66"/>
                      <a:pt x="1" y="78"/>
                    </a:cubicBezTo>
                    <a:cubicBezTo>
                      <a:pt x="0" y="83"/>
                      <a:pt x="0" y="89"/>
                      <a:pt x="0" y="92"/>
                    </a:cubicBezTo>
                    <a:cubicBezTo>
                      <a:pt x="9" y="106"/>
                      <a:pt x="19" y="120"/>
                      <a:pt x="30" y="133"/>
                    </a:cubicBezTo>
                    <a:cubicBezTo>
                      <a:pt x="32" y="133"/>
                      <a:pt x="32" y="133"/>
                      <a:pt x="33" y="135"/>
                    </a:cubicBezTo>
                    <a:cubicBezTo>
                      <a:pt x="76" y="175"/>
                      <a:pt x="131" y="196"/>
                      <a:pt x="189" y="196"/>
                    </a:cubicBezTo>
                    <a:cubicBezTo>
                      <a:pt x="222" y="196"/>
                      <a:pt x="254" y="188"/>
                      <a:pt x="283" y="173"/>
                    </a:cubicBezTo>
                    <a:cubicBezTo>
                      <a:pt x="267" y="156"/>
                      <a:pt x="258" y="133"/>
                      <a:pt x="25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p:cNvSpPr>
                <a:spLocks/>
              </p:cNvSpPr>
              <p:nvPr/>
            </p:nvSpPr>
            <p:spPr bwMode="auto">
              <a:xfrm>
                <a:off x="7321551" y="-400050"/>
                <a:ext cx="630238" cy="806450"/>
              </a:xfrm>
              <a:custGeom>
                <a:avLst/>
                <a:gdLst>
                  <a:gd name="T0" fmla="*/ 85 w 168"/>
                  <a:gd name="T1" fmla="*/ 215 h 215"/>
                  <a:gd name="T2" fmla="*/ 168 w 168"/>
                  <a:gd name="T3" fmla="*/ 81 h 215"/>
                  <a:gd name="T4" fmla="*/ 85 w 168"/>
                  <a:gd name="T5" fmla="*/ 0 h 215"/>
                  <a:gd name="T6" fmla="*/ 0 w 168"/>
                  <a:gd name="T7" fmla="*/ 81 h 215"/>
                  <a:gd name="T8" fmla="*/ 85 w 168"/>
                  <a:gd name="T9" fmla="*/ 215 h 215"/>
                </a:gdLst>
                <a:ahLst/>
                <a:cxnLst>
                  <a:cxn ang="0">
                    <a:pos x="T0" y="T1"/>
                  </a:cxn>
                  <a:cxn ang="0">
                    <a:pos x="T2" y="T3"/>
                  </a:cxn>
                  <a:cxn ang="0">
                    <a:pos x="T4" y="T5"/>
                  </a:cxn>
                  <a:cxn ang="0">
                    <a:pos x="T6" y="T7"/>
                  </a:cxn>
                  <a:cxn ang="0">
                    <a:pos x="T8" y="T9"/>
                  </a:cxn>
                </a:cxnLst>
                <a:rect l="0" t="0" r="r" b="b"/>
                <a:pathLst>
                  <a:path w="168" h="215">
                    <a:moveTo>
                      <a:pt x="85" y="215"/>
                    </a:moveTo>
                    <a:cubicBezTo>
                      <a:pt x="138" y="215"/>
                      <a:pt x="168" y="124"/>
                      <a:pt x="168" y="81"/>
                    </a:cubicBezTo>
                    <a:cubicBezTo>
                      <a:pt x="168" y="37"/>
                      <a:pt x="131" y="0"/>
                      <a:pt x="85" y="0"/>
                    </a:cubicBezTo>
                    <a:cubicBezTo>
                      <a:pt x="39" y="0"/>
                      <a:pt x="0" y="37"/>
                      <a:pt x="0" y="81"/>
                    </a:cubicBezTo>
                    <a:cubicBezTo>
                      <a:pt x="0" y="124"/>
                      <a:pt x="32" y="215"/>
                      <a:pt x="85"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p:cNvSpPr>
                <a:spLocks/>
              </p:cNvSpPr>
              <p:nvPr/>
            </p:nvSpPr>
            <p:spPr bwMode="auto">
              <a:xfrm>
                <a:off x="8262938" y="676275"/>
                <a:ext cx="52388" cy="101600"/>
              </a:xfrm>
              <a:custGeom>
                <a:avLst/>
                <a:gdLst>
                  <a:gd name="T0" fmla="*/ 9 w 14"/>
                  <a:gd name="T1" fmla="*/ 0 h 27"/>
                  <a:gd name="T2" fmla="*/ 6 w 14"/>
                  <a:gd name="T3" fmla="*/ 0 h 27"/>
                  <a:gd name="T4" fmla="*/ 6 w 14"/>
                  <a:gd name="T5" fmla="*/ 2 h 27"/>
                  <a:gd name="T6" fmla="*/ 4 w 14"/>
                  <a:gd name="T7" fmla="*/ 3 h 27"/>
                  <a:gd name="T8" fmla="*/ 2 w 14"/>
                  <a:gd name="T9" fmla="*/ 3 h 27"/>
                  <a:gd name="T10" fmla="*/ 0 w 14"/>
                  <a:gd name="T11" fmla="*/ 3 h 27"/>
                  <a:gd name="T12" fmla="*/ 0 w 14"/>
                  <a:gd name="T13" fmla="*/ 6 h 27"/>
                  <a:gd name="T14" fmla="*/ 5 w 14"/>
                  <a:gd name="T15" fmla="*/ 6 h 27"/>
                  <a:gd name="T16" fmla="*/ 5 w 14"/>
                  <a:gd name="T17" fmla="*/ 24 h 27"/>
                  <a:gd name="T18" fmla="*/ 0 w 14"/>
                  <a:gd name="T19" fmla="*/ 24 h 27"/>
                  <a:gd name="T20" fmla="*/ 0 w 14"/>
                  <a:gd name="T21" fmla="*/ 27 h 27"/>
                  <a:gd name="T22" fmla="*/ 14 w 14"/>
                  <a:gd name="T23" fmla="*/ 27 h 27"/>
                  <a:gd name="T24" fmla="*/ 14 w 14"/>
                  <a:gd name="T25" fmla="*/ 24 h 27"/>
                  <a:gd name="T26" fmla="*/ 9 w 14"/>
                  <a:gd name="T27" fmla="*/ 24 h 27"/>
                  <a:gd name="T28" fmla="*/ 9 w 14"/>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7">
                    <a:moveTo>
                      <a:pt x="9" y="0"/>
                    </a:moveTo>
                    <a:cubicBezTo>
                      <a:pt x="6" y="0"/>
                      <a:pt x="6" y="0"/>
                      <a:pt x="6" y="0"/>
                    </a:cubicBezTo>
                    <a:cubicBezTo>
                      <a:pt x="6" y="0"/>
                      <a:pt x="6" y="1"/>
                      <a:pt x="6" y="2"/>
                    </a:cubicBezTo>
                    <a:cubicBezTo>
                      <a:pt x="5" y="2"/>
                      <a:pt x="5" y="2"/>
                      <a:pt x="4" y="3"/>
                    </a:cubicBezTo>
                    <a:cubicBezTo>
                      <a:pt x="4" y="3"/>
                      <a:pt x="3" y="3"/>
                      <a:pt x="2" y="3"/>
                    </a:cubicBezTo>
                    <a:cubicBezTo>
                      <a:pt x="1" y="3"/>
                      <a:pt x="1" y="3"/>
                      <a:pt x="0" y="3"/>
                    </a:cubicBezTo>
                    <a:cubicBezTo>
                      <a:pt x="0" y="6"/>
                      <a:pt x="0" y="6"/>
                      <a:pt x="0" y="6"/>
                    </a:cubicBezTo>
                    <a:cubicBezTo>
                      <a:pt x="5" y="6"/>
                      <a:pt x="5" y="6"/>
                      <a:pt x="5" y="6"/>
                    </a:cubicBezTo>
                    <a:cubicBezTo>
                      <a:pt x="5" y="24"/>
                      <a:pt x="5" y="24"/>
                      <a:pt x="5" y="24"/>
                    </a:cubicBezTo>
                    <a:cubicBezTo>
                      <a:pt x="0" y="24"/>
                      <a:pt x="0" y="24"/>
                      <a:pt x="0" y="24"/>
                    </a:cubicBezTo>
                    <a:cubicBezTo>
                      <a:pt x="0" y="27"/>
                      <a:pt x="0" y="27"/>
                      <a:pt x="0" y="27"/>
                    </a:cubicBezTo>
                    <a:cubicBezTo>
                      <a:pt x="14" y="27"/>
                      <a:pt x="14" y="27"/>
                      <a:pt x="14" y="27"/>
                    </a:cubicBezTo>
                    <a:cubicBezTo>
                      <a:pt x="14" y="24"/>
                      <a:pt x="14" y="24"/>
                      <a:pt x="14" y="24"/>
                    </a:cubicBezTo>
                    <a:cubicBezTo>
                      <a:pt x="9" y="24"/>
                      <a:pt x="9" y="24"/>
                      <a:pt x="9" y="24"/>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p:cNvSpPr>
                <a:spLocks/>
              </p:cNvSpPr>
              <p:nvPr/>
            </p:nvSpPr>
            <p:spPr bwMode="auto">
              <a:xfrm>
                <a:off x="8161338" y="687388"/>
                <a:ext cx="60325" cy="90488"/>
              </a:xfrm>
              <a:custGeom>
                <a:avLst/>
                <a:gdLst>
                  <a:gd name="T0" fmla="*/ 10 w 16"/>
                  <a:gd name="T1" fmla="*/ 0 h 24"/>
                  <a:gd name="T2" fmla="*/ 6 w 16"/>
                  <a:gd name="T3" fmla="*/ 3 h 24"/>
                  <a:gd name="T4" fmla="*/ 6 w 16"/>
                  <a:gd name="T5" fmla="*/ 21 h 24"/>
                  <a:gd name="T6" fmla="*/ 0 w 16"/>
                  <a:gd name="T7" fmla="*/ 21 h 24"/>
                  <a:gd name="T8" fmla="*/ 0 w 16"/>
                  <a:gd name="T9" fmla="*/ 24 h 24"/>
                  <a:gd name="T10" fmla="*/ 16 w 16"/>
                  <a:gd name="T11" fmla="*/ 24 h 24"/>
                  <a:gd name="T12" fmla="*/ 16 w 16"/>
                  <a:gd name="T13" fmla="*/ 21 h 24"/>
                  <a:gd name="T14" fmla="*/ 10 w 16"/>
                  <a:gd name="T15" fmla="*/ 21 h 24"/>
                  <a:gd name="T16" fmla="*/ 10 w 1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4">
                    <a:moveTo>
                      <a:pt x="10" y="0"/>
                    </a:moveTo>
                    <a:cubicBezTo>
                      <a:pt x="8" y="1"/>
                      <a:pt x="7" y="2"/>
                      <a:pt x="6" y="3"/>
                    </a:cubicBezTo>
                    <a:cubicBezTo>
                      <a:pt x="6" y="21"/>
                      <a:pt x="6" y="21"/>
                      <a:pt x="6" y="21"/>
                    </a:cubicBezTo>
                    <a:cubicBezTo>
                      <a:pt x="0" y="21"/>
                      <a:pt x="0" y="21"/>
                      <a:pt x="0" y="21"/>
                    </a:cubicBezTo>
                    <a:cubicBezTo>
                      <a:pt x="0" y="24"/>
                      <a:pt x="0" y="24"/>
                      <a:pt x="0" y="24"/>
                    </a:cubicBezTo>
                    <a:cubicBezTo>
                      <a:pt x="16" y="24"/>
                      <a:pt x="16" y="24"/>
                      <a:pt x="16" y="24"/>
                    </a:cubicBezTo>
                    <a:cubicBezTo>
                      <a:pt x="16" y="21"/>
                      <a:pt x="16" y="21"/>
                      <a:pt x="16" y="21"/>
                    </a:cubicBezTo>
                    <a:cubicBezTo>
                      <a:pt x="10" y="21"/>
                      <a:pt x="10" y="21"/>
                      <a:pt x="10" y="2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p:cNvSpPr>
                <a:spLocks/>
              </p:cNvSpPr>
              <p:nvPr/>
            </p:nvSpPr>
            <p:spPr bwMode="auto">
              <a:xfrm>
                <a:off x="8450263" y="679450"/>
                <a:ext cx="74613" cy="98425"/>
              </a:xfrm>
              <a:custGeom>
                <a:avLst/>
                <a:gdLst>
                  <a:gd name="T0" fmla="*/ 5 w 20"/>
                  <a:gd name="T1" fmla="*/ 0 h 26"/>
                  <a:gd name="T2" fmla="*/ 3 w 20"/>
                  <a:gd name="T3" fmla="*/ 2 h 26"/>
                  <a:gd name="T4" fmla="*/ 0 w 20"/>
                  <a:gd name="T5" fmla="*/ 12 h 26"/>
                  <a:gd name="T6" fmla="*/ 3 w 20"/>
                  <a:gd name="T7" fmla="*/ 23 h 26"/>
                  <a:gd name="T8" fmla="*/ 10 w 20"/>
                  <a:gd name="T9" fmla="*/ 26 h 26"/>
                  <a:gd name="T10" fmla="*/ 17 w 20"/>
                  <a:gd name="T11" fmla="*/ 23 h 26"/>
                  <a:gd name="T12" fmla="*/ 20 w 20"/>
                  <a:gd name="T13" fmla="*/ 12 h 26"/>
                  <a:gd name="T14" fmla="*/ 20 w 20"/>
                  <a:gd name="T15" fmla="*/ 12 h 26"/>
                  <a:gd name="T16" fmla="*/ 15 w 20"/>
                  <a:gd name="T17" fmla="*/ 8 h 26"/>
                  <a:gd name="T18" fmla="*/ 16 w 20"/>
                  <a:gd name="T19" fmla="*/ 12 h 26"/>
                  <a:gd name="T20" fmla="*/ 15 w 20"/>
                  <a:gd name="T21" fmla="*/ 17 h 26"/>
                  <a:gd name="T22" fmla="*/ 15 w 20"/>
                  <a:gd name="T23" fmla="*/ 21 h 26"/>
                  <a:gd name="T24" fmla="*/ 13 w 20"/>
                  <a:gd name="T25" fmla="*/ 23 h 26"/>
                  <a:gd name="T26" fmla="*/ 10 w 20"/>
                  <a:gd name="T27" fmla="*/ 23 h 26"/>
                  <a:gd name="T28" fmla="*/ 7 w 20"/>
                  <a:gd name="T29" fmla="*/ 23 h 26"/>
                  <a:gd name="T30" fmla="*/ 5 w 20"/>
                  <a:gd name="T31" fmla="*/ 21 h 26"/>
                  <a:gd name="T32" fmla="*/ 5 w 20"/>
                  <a:gd name="T33" fmla="*/ 17 h 26"/>
                  <a:gd name="T34" fmla="*/ 4 w 20"/>
                  <a:gd name="T35" fmla="*/ 12 h 26"/>
                  <a:gd name="T36" fmla="*/ 5 w 20"/>
                  <a:gd name="T37" fmla="*/ 7 h 26"/>
                  <a:gd name="T38" fmla="*/ 5 w 20"/>
                  <a:gd name="T39" fmla="*/ 4 h 26"/>
                  <a:gd name="T40" fmla="*/ 7 w 20"/>
                  <a:gd name="T41" fmla="*/ 2 h 26"/>
                  <a:gd name="T42" fmla="*/ 8 w 20"/>
                  <a:gd name="T43" fmla="*/ 2 h 26"/>
                  <a:gd name="T44" fmla="*/ 5 w 20"/>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6">
                    <a:moveTo>
                      <a:pt x="5" y="0"/>
                    </a:moveTo>
                    <a:cubicBezTo>
                      <a:pt x="4" y="0"/>
                      <a:pt x="3" y="1"/>
                      <a:pt x="3" y="2"/>
                    </a:cubicBezTo>
                    <a:cubicBezTo>
                      <a:pt x="1" y="4"/>
                      <a:pt x="0" y="7"/>
                      <a:pt x="0" y="12"/>
                    </a:cubicBezTo>
                    <a:cubicBezTo>
                      <a:pt x="0" y="17"/>
                      <a:pt x="1" y="21"/>
                      <a:pt x="3" y="23"/>
                    </a:cubicBezTo>
                    <a:cubicBezTo>
                      <a:pt x="5" y="25"/>
                      <a:pt x="7" y="26"/>
                      <a:pt x="10" y="26"/>
                    </a:cubicBezTo>
                    <a:cubicBezTo>
                      <a:pt x="13" y="26"/>
                      <a:pt x="16" y="25"/>
                      <a:pt x="17" y="23"/>
                    </a:cubicBezTo>
                    <a:cubicBezTo>
                      <a:pt x="19" y="21"/>
                      <a:pt x="20" y="17"/>
                      <a:pt x="20" y="12"/>
                    </a:cubicBezTo>
                    <a:cubicBezTo>
                      <a:pt x="20" y="12"/>
                      <a:pt x="20" y="12"/>
                      <a:pt x="20" y="12"/>
                    </a:cubicBezTo>
                    <a:cubicBezTo>
                      <a:pt x="18" y="11"/>
                      <a:pt x="17" y="9"/>
                      <a:pt x="15" y="8"/>
                    </a:cubicBezTo>
                    <a:cubicBezTo>
                      <a:pt x="16" y="9"/>
                      <a:pt x="16" y="11"/>
                      <a:pt x="16" y="12"/>
                    </a:cubicBezTo>
                    <a:cubicBezTo>
                      <a:pt x="16" y="14"/>
                      <a:pt x="16" y="16"/>
                      <a:pt x="15" y="17"/>
                    </a:cubicBezTo>
                    <a:cubicBezTo>
                      <a:pt x="15" y="19"/>
                      <a:pt x="15" y="20"/>
                      <a:pt x="15" y="21"/>
                    </a:cubicBezTo>
                    <a:cubicBezTo>
                      <a:pt x="14" y="22"/>
                      <a:pt x="14" y="22"/>
                      <a:pt x="13" y="23"/>
                    </a:cubicBezTo>
                    <a:cubicBezTo>
                      <a:pt x="12" y="23"/>
                      <a:pt x="11" y="23"/>
                      <a:pt x="10" y="23"/>
                    </a:cubicBezTo>
                    <a:cubicBezTo>
                      <a:pt x="8" y="23"/>
                      <a:pt x="8" y="23"/>
                      <a:pt x="7" y="23"/>
                    </a:cubicBezTo>
                    <a:cubicBezTo>
                      <a:pt x="6" y="22"/>
                      <a:pt x="5" y="22"/>
                      <a:pt x="5" y="21"/>
                    </a:cubicBezTo>
                    <a:cubicBezTo>
                      <a:pt x="5" y="20"/>
                      <a:pt x="5" y="18"/>
                      <a:pt x="5" y="17"/>
                    </a:cubicBezTo>
                    <a:cubicBezTo>
                      <a:pt x="5" y="16"/>
                      <a:pt x="4" y="14"/>
                      <a:pt x="4" y="12"/>
                    </a:cubicBezTo>
                    <a:cubicBezTo>
                      <a:pt x="4" y="11"/>
                      <a:pt x="5" y="9"/>
                      <a:pt x="5" y="7"/>
                    </a:cubicBezTo>
                    <a:cubicBezTo>
                      <a:pt x="5" y="6"/>
                      <a:pt x="5" y="5"/>
                      <a:pt x="5" y="4"/>
                    </a:cubicBezTo>
                    <a:cubicBezTo>
                      <a:pt x="5" y="3"/>
                      <a:pt x="7" y="2"/>
                      <a:pt x="7" y="2"/>
                    </a:cubicBezTo>
                    <a:cubicBezTo>
                      <a:pt x="7" y="2"/>
                      <a:pt x="7" y="2"/>
                      <a:pt x="8" y="2"/>
                    </a:cubicBezTo>
                    <a:cubicBezTo>
                      <a:pt x="7"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p:cNvSpPr>
                <a:spLocks noEditPoints="1"/>
              </p:cNvSpPr>
              <p:nvPr/>
            </p:nvSpPr>
            <p:spPr bwMode="auto">
              <a:xfrm>
                <a:off x="8353426" y="673100"/>
                <a:ext cx="69850" cy="104775"/>
              </a:xfrm>
              <a:custGeom>
                <a:avLst/>
                <a:gdLst>
                  <a:gd name="T0" fmla="*/ 9 w 19"/>
                  <a:gd name="T1" fmla="*/ 25 h 28"/>
                  <a:gd name="T2" fmla="*/ 6 w 19"/>
                  <a:gd name="T3" fmla="*/ 25 h 28"/>
                  <a:gd name="T4" fmla="*/ 5 w 19"/>
                  <a:gd name="T5" fmla="*/ 23 h 28"/>
                  <a:gd name="T6" fmla="*/ 4 w 19"/>
                  <a:gd name="T7" fmla="*/ 19 h 28"/>
                  <a:gd name="T8" fmla="*/ 4 w 19"/>
                  <a:gd name="T9" fmla="*/ 14 h 28"/>
                  <a:gd name="T10" fmla="*/ 4 w 19"/>
                  <a:gd name="T11" fmla="*/ 9 h 28"/>
                  <a:gd name="T12" fmla="*/ 5 w 19"/>
                  <a:gd name="T13" fmla="*/ 6 h 28"/>
                  <a:gd name="T14" fmla="*/ 7 w 19"/>
                  <a:gd name="T15" fmla="*/ 3 h 28"/>
                  <a:gd name="T16" fmla="*/ 9 w 19"/>
                  <a:gd name="T17" fmla="*/ 3 h 28"/>
                  <a:gd name="T18" fmla="*/ 13 w 19"/>
                  <a:gd name="T19" fmla="*/ 3 h 28"/>
                  <a:gd name="T20" fmla="*/ 14 w 19"/>
                  <a:gd name="T21" fmla="*/ 6 h 28"/>
                  <a:gd name="T22" fmla="*/ 15 w 19"/>
                  <a:gd name="T23" fmla="*/ 9 h 28"/>
                  <a:gd name="T24" fmla="*/ 15 w 19"/>
                  <a:gd name="T25" fmla="*/ 14 h 28"/>
                  <a:gd name="T26" fmla="*/ 15 w 19"/>
                  <a:gd name="T27" fmla="*/ 19 h 28"/>
                  <a:gd name="T28" fmla="*/ 14 w 19"/>
                  <a:gd name="T29" fmla="*/ 23 h 28"/>
                  <a:gd name="T30" fmla="*/ 13 w 19"/>
                  <a:gd name="T31" fmla="*/ 25 h 28"/>
                  <a:gd name="T32" fmla="*/ 9 w 19"/>
                  <a:gd name="T33" fmla="*/ 25 h 28"/>
                  <a:gd name="T34" fmla="*/ 9 w 19"/>
                  <a:gd name="T35" fmla="*/ 0 h 28"/>
                  <a:gd name="T36" fmla="*/ 2 w 19"/>
                  <a:gd name="T37" fmla="*/ 3 h 28"/>
                  <a:gd name="T38" fmla="*/ 0 w 19"/>
                  <a:gd name="T39" fmla="*/ 14 h 28"/>
                  <a:gd name="T40" fmla="*/ 2 w 19"/>
                  <a:gd name="T41" fmla="*/ 25 h 28"/>
                  <a:gd name="T42" fmla="*/ 9 w 19"/>
                  <a:gd name="T43" fmla="*/ 28 h 28"/>
                  <a:gd name="T44" fmla="*/ 17 w 19"/>
                  <a:gd name="T45" fmla="*/ 25 h 28"/>
                  <a:gd name="T46" fmla="*/ 19 w 19"/>
                  <a:gd name="T47" fmla="*/ 14 h 28"/>
                  <a:gd name="T48" fmla="*/ 17 w 19"/>
                  <a:gd name="T49" fmla="*/ 3 h 28"/>
                  <a:gd name="T50" fmla="*/ 9 w 19"/>
                  <a:gd name="T5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9" y="25"/>
                    </a:moveTo>
                    <a:cubicBezTo>
                      <a:pt x="8" y="25"/>
                      <a:pt x="7" y="25"/>
                      <a:pt x="6" y="25"/>
                    </a:cubicBezTo>
                    <a:cubicBezTo>
                      <a:pt x="6" y="24"/>
                      <a:pt x="5" y="24"/>
                      <a:pt x="5" y="23"/>
                    </a:cubicBezTo>
                    <a:cubicBezTo>
                      <a:pt x="4" y="22"/>
                      <a:pt x="4" y="20"/>
                      <a:pt x="4" y="19"/>
                    </a:cubicBezTo>
                    <a:cubicBezTo>
                      <a:pt x="4" y="18"/>
                      <a:pt x="4" y="16"/>
                      <a:pt x="4" y="14"/>
                    </a:cubicBezTo>
                    <a:cubicBezTo>
                      <a:pt x="4" y="12"/>
                      <a:pt x="4" y="11"/>
                      <a:pt x="4" y="9"/>
                    </a:cubicBezTo>
                    <a:cubicBezTo>
                      <a:pt x="4" y="8"/>
                      <a:pt x="4" y="7"/>
                      <a:pt x="5" y="6"/>
                    </a:cubicBezTo>
                    <a:cubicBezTo>
                      <a:pt x="5" y="5"/>
                      <a:pt x="6" y="4"/>
                      <a:pt x="7" y="3"/>
                    </a:cubicBezTo>
                    <a:cubicBezTo>
                      <a:pt x="7" y="3"/>
                      <a:pt x="8" y="3"/>
                      <a:pt x="9" y="3"/>
                    </a:cubicBezTo>
                    <a:cubicBezTo>
                      <a:pt x="11" y="3"/>
                      <a:pt x="12" y="3"/>
                      <a:pt x="13" y="3"/>
                    </a:cubicBezTo>
                    <a:cubicBezTo>
                      <a:pt x="13" y="4"/>
                      <a:pt x="14" y="5"/>
                      <a:pt x="14" y="6"/>
                    </a:cubicBezTo>
                    <a:cubicBezTo>
                      <a:pt x="15" y="7"/>
                      <a:pt x="15" y="8"/>
                      <a:pt x="15" y="9"/>
                    </a:cubicBezTo>
                    <a:cubicBezTo>
                      <a:pt x="15" y="11"/>
                      <a:pt x="15" y="12"/>
                      <a:pt x="15" y="14"/>
                    </a:cubicBezTo>
                    <a:cubicBezTo>
                      <a:pt x="15" y="16"/>
                      <a:pt x="15" y="18"/>
                      <a:pt x="15" y="19"/>
                    </a:cubicBezTo>
                    <a:cubicBezTo>
                      <a:pt x="15" y="21"/>
                      <a:pt x="15" y="22"/>
                      <a:pt x="14" y="23"/>
                    </a:cubicBezTo>
                    <a:cubicBezTo>
                      <a:pt x="14" y="24"/>
                      <a:pt x="13" y="24"/>
                      <a:pt x="13" y="25"/>
                    </a:cubicBezTo>
                    <a:cubicBezTo>
                      <a:pt x="12" y="25"/>
                      <a:pt x="11" y="25"/>
                      <a:pt x="9" y="25"/>
                    </a:cubicBezTo>
                    <a:moveTo>
                      <a:pt x="9" y="0"/>
                    </a:moveTo>
                    <a:cubicBezTo>
                      <a:pt x="6" y="0"/>
                      <a:pt x="4" y="1"/>
                      <a:pt x="2" y="3"/>
                    </a:cubicBezTo>
                    <a:cubicBezTo>
                      <a:pt x="1" y="6"/>
                      <a:pt x="0" y="9"/>
                      <a:pt x="0" y="14"/>
                    </a:cubicBezTo>
                    <a:cubicBezTo>
                      <a:pt x="0" y="19"/>
                      <a:pt x="1" y="23"/>
                      <a:pt x="2" y="25"/>
                    </a:cubicBezTo>
                    <a:cubicBezTo>
                      <a:pt x="4" y="27"/>
                      <a:pt x="6" y="28"/>
                      <a:pt x="9" y="28"/>
                    </a:cubicBezTo>
                    <a:cubicBezTo>
                      <a:pt x="13" y="28"/>
                      <a:pt x="15" y="27"/>
                      <a:pt x="17" y="25"/>
                    </a:cubicBezTo>
                    <a:cubicBezTo>
                      <a:pt x="18" y="23"/>
                      <a:pt x="19" y="19"/>
                      <a:pt x="19" y="14"/>
                    </a:cubicBezTo>
                    <a:cubicBezTo>
                      <a:pt x="19" y="9"/>
                      <a:pt x="18" y="6"/>
                      <a:pt x="17" y="3"/>
                    </a:cubicBezTo>
                    <a:cubicBezTo>
                      <a:pt x="15" y="1"/>
                      <a:pt x="13"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p:cNvSpPr>
                <a:spLocks/>
              </p:cNvSpPr>
              <p:nvPr/>
            </p:nvSpPr>
            <p:spPr bwMode="auto">
              <a:xfrm>
                <a:off x="8262938" y="844550"/>
                <a:ext cx="52388" cy="106363"/>
              </a:xfrm>
              <a:custGeom>
                <a:avLst/>
                <a:gdLst>
                  <a:gd name="T0" fmla="*/ 9 w 14"/>
                  <a:gd name="T1" fmla="*/ 0 h 28"/>
                  <a:gd name="T2" fmla="*/ 6 w 14"/>
                  <a:gd name="T3" fmla="*/ 0 h 28"/>
                  <a:gd name="T4" fmla="*/ 6 w 14"/>
                  <a:gd name="T5" fmla="*/ 2 h 28"/>
                  <a:gd name="T6" fmla="*/ 4 w 14"/>
                  <a:gd name="T7" fmla="*/ 3 h 28"/>
                  <a:gd name="T8" fmla="*/ 2 w 14"/>
                  <a:gd name="T9" fmla="*/ 4 h 28"/>
                  <a:gd name="T10" fmla="*/ 0 w 14"/>
                  <a:gd name="T11" fmla="*/ 4 h 28"/>
                  <a:gd name="T12" fmla="*/ 0 w 14"/>
                  <a:gd name="T13" fmla="*/ 6 h 28"/>
                  <a:gd name="T14" fmla="*/ 5 w 14"/>
                  <a:gd name="T15" fmla="*/ 6 h 28"/>
                  <a:gd name="T16" fmla="*/ 5 w 14"/>
                  <a:gd name="T17" fmla="*/ 25 h 28"/>
                  <a:gd name="T18" fmla="*/ 0 w 14"/>
                  <a:gd name="T19" fmla="*/ 25 h 28"/>
                  <a:gd name="T20" fmla="*/ 0 w 14"/>
                  <a:gd name="T21" fmla="*/ 28 h 28"/>
                  <a:gd name="T22" fmla="*/ 14 w 14"/>
                  <a:gd name="T23" fmla="*/ 28 h 28"/>
                  <a:gd name="T24" fmla="*/ 14 w 14"/>
                  <a:gd name="T25" fmla="*/ 25 h 28"/>
                  <a:gd name="T26" fmla="*/ 9 w 14"/>
                  <a:gd name="T27" fmla="*/ 25 h 28"/>
                  <a:gd name="T28" fmla="*/ 9 w 14"/>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8">
                    <a:moveTo>
                      <a:pt x="9" y="0"/>
                    </a:moveTo>
                    <a:cubicBezTo>
                      <a:pt x="6" y="0"/>
                      <a:pt x="6" y="0"/>
                      <a:pt x="6" y="0"/>
                    </a:cubicBezTo>
                    <a:cubicBezTo>
                      <a:pt x="6" y="1"/>
                      <a:pt x="6" y="1"/>
                      <a:pt x="6" y="2"/>
                    </a:cubicBezTo>
                    <a:cubicBezTo>
                      <a:pt x="5" y="2"/>
                      <a:pt x="5" y="3"/>
                      <a:pt x="4" y="3"/>
                    </a:cubicBezTo>
                    <a:cubicBezTo>
                      <a:pt x="4" y="3"/>
                      <a:pt x="3" y="3"/>
                      <a:pt x="2" y="4"/>
                    </a:cubicBezTo>
                    <a:cubicBezTo>
                      <a:pt x="1" y="4"/>
                      <a:pt x="1" y="4"/>
                      <a:pt x="0" y="4"/>
                    </a:cubicBezTo>
                    <a:cubicBezTo>
                      <a:pt x="0" y="6"/>
                      <a:pt x="0" y="6"/>
                      <a:pt x="0" y="6"/>
                    </a:cubicBezTo>
                    <a:cubicBezTo>
                      <a:pt x="5" y="6"/>
                      <a:pt x="5" y="6"/>
                      <a:pt x="5" y="6"/>
                    </a:cubicBezTo>
                    <a:cubicBezTo>
                      <a:pt x="5" y="25"/>
                      <a:pt x="5" y="25"/>
                      <a:pt x="5" y="25"/>
                    </a:cubicBezTo>
                    <a:cubicBezTo>
                      <a:pt x="0" y="25"/>
                      <a:pt x="0" y="25"/>
                      <a:pt x="0" y="25"/>
                    </a:cubicBezTo>
                    <a:cubicBezTo>
                      <a:pt x="0" y="28"/>
                      <a:pt x="0" y="28"/>
                      <a:pt x="0" y="28"/>
                    </a:cubicBezTo>
                    <a:cubicBezTo>
                      <a:pt x="14" y="28"/>
                      <a:pt x="14" y="28"/>
                      <a:pt x="14" y="28"/>
                    </a:cubicBezTo>
                    <a:cubicBezTo>
                      <a:pt x="14" y="25"/>
                      <a:pt x="14" y="25"/>
                      <a:pt x="14" y="25"/>
                    </a:cubicBezTo>
                    <a:cubicBezTo>
                      <a:pt x="9" y="25"/>
                      <a:pt x="9" y="25"/>
                      <a:pt x="9" y="25"/>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p:cNvSpPr>
                <a:spLocks/>
              </p:cNvSpPr>
              <p:nvPr/>
            </p:nvSpPr>
            <p:spPr bwMode="auto">
              <a:xfrm>
                <a:off x="8086726" y="844550"/>
                <a:ext cx="33338" cy="106363"/>
              </a:xfrm>
              <a:custGeom>
                <a:avLst/>
                <a:gdLst>
                  <a:gd name="T0" fmla="*/ 3 w 9"/>
                  <a:gd name="T1" fmla="*/ 0 h 28"/>
                  <a:gd name="T2" fmla="*/ 2 w 9"/>
                  <a:gd name="T3" fmla="*/ 0 h 28"/>
                  <a:gd name="T4" fmla="*/ 0 w 9"/>
                  <a:gd name="T5" fmla="*/ 14 h 28"/>
                  <a:gd name="T6" fmla="*/ 2 w 9"/>
                  <a:gd name="T7" fmla="*/ 28 h 28"/>
                  <a:gd name="T8" fmla="*/ 9 w 9"/>
                  <a:gd name="T9" fmla="*/ 28 h 28"/>
                  <a:gd name="T10" fmla="*/ 9 w 9"/>
                  <a:gd name="T11" fmla="*/ 25 h 28"/>
                  <a:gd name="T12" fmla="*/ 3 w 9"/>
                  <a:gd name="T13" fmla="*/ 25 h 28"/>
                  <a:gd name="T14" fmla="*/ 3 w 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8">
                    <a:moveTo>
                      <a:pt x="3" y="0"/>
                    </a:moveTo>
                    <a:cubicBezTo>
                      <a:pt x="2" y="0"/>
                      <a:pt x="2" y="0"/>
                      <a:pt x="2" y="0"/>
                    </a:cubicBezTo>
                    <a:cubicBezTo>
                      <a:pt x="1" y="4"/>
                      <a:pt x="0" y="9"/>
                      <a:pt x="0" y="14"/>
                    </a:cubicBezTo>
                    <a:cubicBezTo>
                      <a:pt x="0" y="19"/>
                      <a:pt x="1" y="23"/>
                      <a:pt x="2" y="28"/>
                    </a:cubicBezTo>
                    <a:cubicBezTo>
                      <a:pt x="9" y="28"/>
                      <a:pt x="9" y="28"/>
                      <a:pt x="9" y="28"/>
                    </a:cubicBezTo>
                    <a:cubicBezTo>
                      <a:pt x="9" y="25"/>
                      <a:pt x="9" y="25"/>
                      <a:pt x="9" y="25"/>
                    </a:cubicBezTo>
                    <a:cubicBezTo>
                      <a:pt x="3" y="25"/>
                      <a:pt x="3" y="25"/>
                      <a:pt x="3" y="25"/>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2"/>
              <p:cNvSpPr>
                <a:spLocks noEditPoints="1"/>
              </p:cNvSpPr>
              <p:nvPr/>
            </p:nvSpPr>
            <p:spPr bwMode="auto">
              <a:xfrm>
                <a:off x="8158163" y="844550"/>
                <a:ext cx="71438" cy="106363"/>
              </a:xfrm>
              <a:custGeom>
                <a:avLst/>
                <a:gdLst>
                  <a:gd name="T0" fmla="*/ 9 w 19"/>
                  <a:gd name="T1" fmla="*/ 25 h 28"/>
                  <a:gd name="T2" fmla="*/ 6 w 19"/>
                  <a:gd name="T3" fmla="*/ 24 h 28"/>
                  <a:gd name="T4" fmla="*/ 4 w 19"/>
                  <a:gd name="T5" fmla="*/ 22 h 28"/>
                  <a:gd name="T6" fmla="*/ 3 w 19"/>
                  <a:gd name="T7" fmla="*/ 19 h 28"/>
                  <a:gd name="T8" fmla="*/ 3 w 19"/>
                  <a:gd name="T9" fmla="*/ 14 h 28"/>
                  <a:gd name="T10" fmla="*/ 4 w 19"/>
                  <a:gd name="T11" fmla="*/ 9 h 28"/>
                  <a:gd name="T12" fmla="*/ 4 w 19"/>
                  <a:gd name="T13" fmla="*/ 5 h 28"/>
                  <a:gd name="T14" fmla="*/ 6 w 19"/>
                  <a:gd name="T15" fmla="*/ 3 h 28"/>
                  <a:gd name="T16" fmla="*/ 9 w 19"/>
                  <a:gd name="T17" fmla="*/ 2 h 28"/>
                  <a:gd name="T18" fmla="*/ 12 w 19"/>
                  <a:gd name="T19" fmla="*/ 3 h 28"/>
                  <a:gd name="T20" fmla="*/ 14 w 19"/>
                  <a:gd name="T21" fmla="*/ 5 h 28"/>
                  <a:gd name="T22" fmla="*/ 15 w 19"/>
                  <a:gd name="T23" fmla="*/ 9 h 28"/>
                  <a:gd name="T24" fmla="*/ 15 w 19"/>
                  <a:gd name="T25" fmla="*/ 14 h 28"/>
                  <a:gd name="T26" fmla="*/ 15 w 19"/>
                  <a:gd name="T27" fmla="*/ 19 h 28"/>
                  <a:gd name="T28" fmla="*/ 14 w 19"/>
                  <a:gd name="T29" fmla="*/ 22 h 28"/>
                  <a:gd name="T30" fmla="*/ 12 w 19"/>
                  <a:gd name="T31" fmla="*/ 24 h 28"/>
                  <a:gd name="T32" fmla="*/ 9 w 19"/>
                  <a:gd name="T33" fmla="*/ 25 h 28"/>
                  <a:gd name="T34" fmla="*/ 9 w 19"/>
                  <a:gd name="T35" fmla="*/ 0 h 28"/>
                  <a:gd name="T36" fmla="*/ 2 w 19"/>
                  <a:gd name="T37" fmla="*/ 3 h 28"/>
                  <a:gd name="T38" fmla="*/ 0 w 19"/>
                  <a:gd name="T39" fmla="*/ 14 h 28"/>
                  <a:gd name="T40" fmla="*/ 2 w 19"/>
                  <a:gd name="T41" fmla="*/ 24 h 28"/>
                  <a:gd name="T42" fmla="*/ 9 w 19"/>
                  <a:gd name="T43" fmla="*/ 28 h 28"/>
                  <a:gd name="T44" fmla="*/ 16 w 19"/>
                  <a:gd name="T45" fmla="*/ 24 h 28"/>
                  <a:gd name="T46" fmla="*/ 19 w 19"/>
                  <a:gd name="T47" fmla="*/ 14 h 28"/>
                  <a:gd name="T48" fmla="*/ 16 w 19"/>
                  <a:gd name="T49" fmla="*/ 3 h 28"/>
                  <a:gd name="T50" fmla="*/ 9 w 19"/>
                  <a:gd name="T5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8">
                    <a:moveTo>
                      <a:pt x="9" y="25"/>
                    </a:moveTo>
                    <a:cubicBezTo>
                      <a:pt x="8" y="25"/>
                      <a:pt x="7" y="25"/>
                      <a:pt x="6" y="24"/>
                    </a:cubicBezTo>
                    <a:cubicBezTo>
                      <a:pt x="6" y="24"/>
                      <a:pt x="5" y="23"/>
                      <a:pt x="4" y="22"/>
                    </a:cubicBezTo>
                    <a:cubicBezTo>
                      <a:pt x="4" y="21"/>
                      <a:pt x="4" y="20"/>
                      <a:pt x="3" y="19"/>
                    </a:cubicBezTo>
                    <a:cubicBezTo>
                      <a:pt x="3" y="17"/>
                      <a:pt x="3" y="16"/>
                      <a:pt x="3" y="14"/>
                    </a:cubicBezTo>
                    <a:cubicBezTo>
                      <a:pt x="3" y="12"/>
                      <a:pt x="3" y="11"/>
                      <a:pt x="4" y="9"/>
                    </a:cubicBezTo>
                    <a:cubicBezTo>
                      <a:pt x="4" y="8"/>
                      <a:pt x="4" y="6"/>
                      <a:pt x="4" y="5"/>
                    </a:cubicBezTo>
                    <a:cubicBezTo>
                      <a:pt x="5" y="5"/>
                      <a:pt x="6" y="4"/>
                      <a:pt x="6" y="3"/>
                    </a:cubicBezTo>
                    <a:cubicBezTo>
                      <a:pt x="7" y="3"/>
                      <a:pt x="8" y="2"/>
                      <a:pt x="9" y="2"/>
                    </a:cubicBezTo>
                    <a:cubicBezTo>
                      <a:pt x="11" y="2"/>
                      <a:pt x="11" y="3"/>
                      <a:pt x="12" y="3"/>
                    </a:cubicBezTo>
                    <a:cubicBezTo>
                      <a:pt x="13" y="4"/>
                      <a:pt x="13" y="5"/>
                      <a:pt x="14" y="5"/>
                    </a:cubicBezTo>
                    <a:cubicBezTo>
                      <a:pt x="14" y="6"/>
                      <a:pt x="15" y="8"/>
                      <a:pt x="15" y="9"/>
                    </a:cubicBezTo>
                    <a:cubicBezTo>
                      <a:pt x="15" y="11"/>
                      <a:pt x="15" y="12"/>
                      <a:pt x="15" y="14"/>
                    </a:cubicBezTo>
                    <a:cubicBezTo>
                      <a:pt x="15" y="16"/>
                      <a:pt x="15" y="17"/>
                      <a:pt x="15" y="19"/>
                    </a:cubicBezTo>
                    <a:cubicBezTo>
                      <a:pt x="15" y="20"/>
                      <a:pt x="14" y="21"/>
                      <a:pt x="14" y="22"/>
                    </a:cubicBezTo>
                    <a:cubicBezTo>
                      <a:pt x="13" y="23"/>
                      <a:pt x="13" y="24"/>
                      <a:pt x="12" y="24"/>
                    </a:cubicBezTo>
                    <a:cubicBezTo>
                      <a:pt x="11" y="25"/>
                      <a:pt x="10" y="25"/>
                      <a:pt x="9" y="25"/>
                    </a:cubicBezTo>
                    <a:moveTo>
                      <a:pt x="9" y="0"/>
                    </a:moveTo>
                    <a:cubicBezTo>
                      <a:pt x="6" y="0"/>
                      <a:pt x="3" y="1"/>
                      <a:pt x="2" y="3"/>
                    </a:cubicBezTo>
                    <a:cubicBezTo>
                      <a:pt x="0" y="5"/>
                      <a:pt x="0" y="9"/>
                      <a:pt x="0" y="14"/>
                    </a:cubicBezTo>
                    <a:cubicBezTo>
                      <a:pt x="0" y="19"/>
                      <a:pt x="0" y="22"/>
                      <a:pt x="2" y="24"/>
                    </a:cubicBezTo>
                    <a:cubicBezTo>
                      <a:pt x="3" y="27"/>
                      <a:pt x="6" y="28"/>
                      <a:pt x="9" y="28"/>
                    </a:cubicBezTo>
                    <a:cubicBezTo>
                      <a:pt x="13" y="28"/>
                      <a:pt x="15" y="27"/>
                      <a:pt x="16" y="24"/>
                    </a:cubicBezTo>
                    <a:cubicBezTo>
                      <a:pt x="18" y="22"/>
                      <a:pt x="19" y="19"/>
                      <a:pt x="19" y="14"/>
                    </a:cubicBezTo>
                    <a:cubicBezTo>
                      <a:pt x="19" y="9"/>
                      <a:pt x="18" y="5"/>
                      <a:pt x="16" y="3"/>
                    </a:cubicBezTo>
                    <a:cubicBezTo>
                      <a:pt x="15" y="1"/>
                      <a:pt x="13"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
              <p:cNvSpPr>
                <a:spLocks/>
              </p:cNvSpPr>
              <p:nvPr/>
            </p:nvSpPr>
            <p:spPr bwMode="auto">
              <a:xfrm>
                <a:off x="8461376" y="844550"/>
                <a:ext cx="52388" cy="106363"/>
              </a:xfrm>
              <a:custGeom>
                <a:avLst/>
                <a:gdLst>
                  <a:gd name="T0" fmla="*/ 9 w 14"/>
                  <a:gd name="T1" fmla="*/ 0 h 28"/>
                  <a:gd name="T2" fmla="*/ 6 w 14"/>
                  <a:gd name="T3" fmla="*/ 0 h 28"/>
                  <a:gd name="T4" fmla="*/ 5 w 14"/>
                  <a:gd name="T5" fmla="*/ 2 h 28"/>
                  <a:gd name="T6" fmla="*/ 4 w 14"/>
                  <a:gd name="T7" fmla="*/ 3 h 28"/>
                  <a:gd name="T8" fmla="*/ 2 w 14"/>
                  <a:gd name="T9" fmla="*/ 4 h 28"/>
                  <a:gd name="T10" fmla="*/ 0 w 14"/>
                  <a:gd name="T11" fmla="*/ 4 h 28"/>
                  <a:gd name="T12" fmla="*/ 0 w 14"/>
                  <a:gd name="T13" fmla="*/ 6 h 28"/>
                  <a:gd name="T14" fmla="*/ 5 w 14"/>
                  <a:gd name="T15" fmla="*/ 6 h 28"/>
                  <a:gd name="T16" fmla="*/ 5 w 14"/>
                  <a:gd name="T17" fmla="*/ 25 h 28"/>
                  <a:gd name="T18" fmla="*/ 0 w 14"/>
                  <a:gd name="T19" fmla="*/ 25 h 28"/>
                  <a:gd name="T20" fmla="*/ 0 w 14"/>
                  <a:gd name="T21" fmla="*/ 28 h 28"/>
                  <a:gd name="T22" fmla="*/ 14 w 14"/>
                  <a:gd name="T23" fmla="*/ 28 h 28"/>
                  <a:gd name="T24" fmla="*/ 14 w 14"/>
                  <a:gd name="T25" fmla="*/ 25 h 28"/>
                  <a:gd name="T26" fmla="*/ 9 w 14"/>
                  <a:gd name="T27" fmla="*/ 25 h 28"/>
                  <a:gd name="T28" fmla="*/ 9 w 14"/>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8">
                    <a:moveTo>
                      <a:pt x="9" y="0"/>
                    </a:moveTo>
                    <a:cubicBezTo>
                      <a:pt x="6" y="0"/>
                      <a:pt x="6" y="0"/>
                      <a:pt x="6" y="0"/>
                    </a:cubicBezTo>
                    <a:cubicBezTo>
                      <a:pt x="6" y="1"/>
                      <a:pt x="5" y="1"/>
                      <a:pt x="5" y="2"/>
                    </a:cubicBezTo>
                    <a:cubicBezTo>
                      <a:pt x="5" y="2"/>
                      <a:pt x="5" y="3"/>
                      <a:pt x="4" y="3"/>
                    </a:cubicBezTo>
                    <a:cubicBezTo>
                      <a:pt x="4" y="3"/>
                      <a:pt x="3" y="3"/>
                      <a:pt x="2" y="4"/>
                    </a:cubicBezTo>
                    <a:cubicBezTo>
                      <a:pt x="1" y="4"/>
                      <a:pt x="1" y="4"/>
                      <a:pt x="0" y="4"/>
                    </a:cubicBezTo>
                    <a:cubicBezTo>
                      <a:pt x="0" y="6"/>
                      <a:pt x="0" y="6"/>
                      <a:pt x="0" y="6"/>
                    </a:cubicBezTo>
                    <a:cubicBezTo>
                      <a:pt x="5" y="6"/>
                      <a:pt x="5" y="6"/>
                      <a:pt x="5" y="6"/>
                    </a:cubicBezTo>
                    <a:cubicBezTo>
                      <a:pt x="5" y="25"/>
                      <a:pt x="5" y="25"/>
                      <a:pt x="5" y="25"/>
                    </a:cubicBezTo>
                    <a:cubicBezTo>
                      <a:pt x="0" y="25"/>
                      <a:pt x="0" y="25"/>
                      <a:pt x="0" y="25"/>
                    </a:cubicBezTo>
                    <a:cubicBezTo>
                      <a:pt x="0" y="28"/>
                      <a:pt x="0" y="28"/>
                      <a:pt x="0" y="28"/>
                    </a:cubicBezTo>
                    <a:cubicBezTo>
                      <a:pt x="14" y="28"/>
                      <a:pt x="14" y="28"/>
                      <a:pt x="14" y="28"/>
                    </a:cubicBezTo>
                    <a:cubicBezTo>
                      <a:pt x="14" y="25"/>
                      <a:pt x="14" y="25"/>
                      <a:pt x="14" y="25"/>
                    </a:cubicBezTo>
                    <a:cubicBezTo>
                      <a:pt x="9" y="25"/>
                      <a:pt x="9" y="25"/>
                      <a:pt x="9" y="25"/>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
              <p:cNvSpPr>
                <a:spLocks/>
              </p:cNvSpPr>
              <p:nvPr/>
            </p:nvSpPr>
            <p:spPr bwMode="auto">
              <a:xfrm>
                <a:off x="8359776" y="844550"/>
                <a:ext cx="57150" cy="106363"/>
              </a:xfrm>
              <a:custGeom>
                <a:avLst/>
                <a:gdLst>
                  <a:gd name="T0" fmla="*/ 10 w 15"/>
                  <a:gd name="T1" fmla="*/ 0 h 28"/>
                  <a:gd name="T2" fmla="*/ 6 w 15"/>
                  <a:gd name="T3" fmla="*/ 0 h 28"/>
                  <a:gd name="T4" fmla="*/ 6 w 15"/>
                  <a:gd name="T5" fmla="*/ 2 h 28"/>
                  <a:gd name="T6" fmla="*/ 5 w 15"/>
                  <a:gd name="T7" fmla="*/ 3 h 28"/>
                  <a:gd name="T8" fmla="*/ 3 w 15"/>
                  <a:gd name="T9" fmla="*/ 4 h 28"/>
                  <a:gd name="T10" fmla="*/ 0 w 15"/>
                  <a:gd name="T11" fmla="*/ 4 h 28"/>
                  <a:gd name="T12" fmla="*/ 0 w 15"/>
                  <a:gd name="T13" fmla="*/ 6 h 28"/>
                  <a:gd name="T14" fmla="*/ 6 w 15"/>
                  <a:gd name="T15" fmla="*/ 6 h 28"/>
                  <a:gd name="T16" fmla="*/ 6 w 15"/>
                  <a:gd name="T17" fmla="*/ 25 h 28"/>
                  <a:gd name="T18" fmla="*/ 0 w 15"/>
                  <a:gd name="T19" fmla="*/ 25 h 28"/>
                  <a:gd name="T20" fmla="*/ 0 w 15"/>
                  <a:gd name="T21" fmla="*/ 28 h 28"/>
                  <a:gd name="T22" fmla="*/ 15 w 15"/>
                  <a:gd name="T23" fmla="*/ 28 h 28"/>
                  <a:gd name="T24" fmla="*/ 15 w 15"/>
                  <a:gd name="T25" fmla="*/ 25 h 28"/>
                  <a:gd name="T26" fmla="*/ 10 w 15"/>
                  <a:gd name="T27" fmla="*/ 25 h 28"/>
                  <a:gd name="T28" fmla="*/ 10 w 15"/>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8">
                    <a:moveTo>
                      <a:pt x="10" y="0"/>
                    </a:moveTo>
                    <a:cubicBezTo>
                      <a:pt x="6" y="0"/>
                      <a:pt x="6" y="0"/>
                      <a:pt x="6" y="0"/>
                    </a:cubicBezTo>
                    <a:cubicBezTo>
                      <a:pt x="6" y="1"/>
                      <a:pt x="6" y="1"/>
                      <a:pt x="6" y="2"/>
                    </a:cubicBezTo>
                    <a:cubicBezTo>
                      <a:pt x="5" y="2"/>
                      <a:pt x="5" y="3"/>
                      <a:pt x="5" y="3"/>
                    </a:cubicBezTo>
                    <a:cubicBezTo>
                      <a:pt x="5" y="3"/>
                      <a:pt x="3" y="3"/>
                      <a:pt x="3" y="4"/>
                    </a:cubicBezTo>
                    <a:cubicBezTo>
                      <a:pt x="2" y="4"/>
                      <a:pt x="1" y="4"/>
                      <a:pt x="0" y="4"/>
                    </a:cubicBezTo>
                    <a:cubicBezTo>
                      <a:pt x="0" y="6"/>
                      <a:pt x="0" y="6"/>
                      <a:pt x="0" y="6"/>
                    </a:cubicBezTo>
                    <a:cubicBezTo>
                      <a:pt x="6" y="6"/>
                      <a:pt x="6" y="6"/>
                      <a:pt x="6" y="6"/>
                    </a:cubicBezTo>
                    <a:cubicBezTo>
                      <a:pt x="6" y="25"/>
                      <a:pt x="6" y="25"/>
                      <a:pt x="6" y="25"/>
                    </a:cubicBezTo>
                    <a:cubicBezTo>
                      <a:pt x="0" y="25"/>
                      <a:pt x="0" y="25"/>
                      <a:pt x="0" y="25"/>
                    </a:cubicBezTo>
                    <a:cubicBezTo>
                      <a:pt x="0" y="28"/>
                      <a:pt x="0" y="28"/>
                      <a:pt x="0" y="28"/>
                    </a:cubicBezTo>
                    <a:cubicBezTo>
                      <a:pt x="15" y="28"/>
                      <a:pt x="15" y="28"/>
                      <a:pt x="15" y="28"/>
                    </a:cubicBezTo>
                    <a:cubicBezTo>
                      <a:pt x="15" y="25"/>
                      <a:pt x="15" y="25"/>
                      <a:pt x="15" y="25"/>
                    </a:cubicBezTo>
                    <a:cubicBezTo>
                      <a:pt x="10" y="25"/>
                      <a:pt x="10" y="25"/>
                      <a:pt x="10" y="25"/>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
              <p:cNvSpPr>
                <a:spLocks/>
              </p:cNvSpPr>
              <p:nvPr/>
            </p:nvSpPr>
            <p:spPr bwMode="auto">
              <a:xfrm>
                <a:off x="8551863" y="844550"/>
                <a:ext cx="36513" cy="106363"/>
              </a:xfrm>
              <a:custGeom>
                <a:avLst/>
                <a:gdLst>
                  <a:gd name="T0" fmla="*/ 9 w 10"/>
                  <a:gd name="T1" fmla="*/ 0 h 28"/>
                  <a:gd name="T2" fmla="*/ 2 w 10"/>
                  <a:gd name="T3" fmla="*/ 3 h 28"/>
                  <a:gd name="T4" fmla="*/ 0 w 10"/>
                  <a:gd name="T5" fmla="*/ 14 h 28"/>
                  <a:gd name="T6" fmla="*/ 2 w 10"/>
                  <a:gd name="T7" fmla="*/ 24 h 28"/>
                  <a:gd name="T8" fmla="*/ 9 w 10"/>
                  <a:gd name="T9" fmla="*/ 28 h 28"/>
                  <a:gd name="T10" fmla="*/ 10 w 10"/>
                  <a:gd name="T11" fmla="*/ 25 h 28"/>
                  <a:gd name="T12" fmla="*/ 9 w 10"/>
                  <a:gd name="T13" fmla="*/ 25 h 28"/>
                  <a:gd name="T14" fmla="*/ 6 w 10"/>
                  <a:gd name="T15" fmla="*/ 24 h 28"/>
                  <a:gd name="T16" fmla="*/ 4 w 10"/>
                  <a:gd name="T17" fmla="*/ 22 h 28"/>
                  <a:gd name="T18" fmla="*/ 4 w 10"/>
                  <a:gd name="T19" fmla="*/ 19 h 28"/>
                  <a:gd name="T20" fmla="*/ 4 w 10"/>
                  <a:gd name="T21" fmla="*/ 14 h 28"/>
                  <a:gd name="T22" fmla="*/ 4 w 10"/>
                  <a:gd name="T23" fmla="*/ 9 h 28"/>
                  <a:gd name="T24" fmla="*/ 4 w 10"/>
                  <a:gd name="T25" fmla="*/ 5 h 28"/>
                  <a:gd name="T26" fmla="*/ 7 w 10"/>
                  <a:gd name="T27" fmla="*/ 3 h 28"/>
                  <a:gd name="T28" fmla="*/ 9 w 10"/>
                  <a:gd name="T29" fmla="*/ 2 h 28"/>
                  <a:gd name="T30" fmla="*/ 10 w 10"/>
                  <a:gd name="T31" fmla="*/ 3 h 28"/>
                  <a:gd name="T32" fmla="*/ 9 w 10"/>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28">
                    <a:moveTo>
                      <a:pt x="9" y="0"/>
                    </a:moveTo>
                    <a:cubicBezTo>
                      <a:pt x="6" y="0"/>
                      <a:pt x="4" y="1"/>
                      <a:pt x="2" y="3"/>
                    </a:cubicBezTo>
                    <a:cubicBezTo>
                      <a:pt x="0" y="5"/>
                      <a:pt x="0" y="9"/>
                      <a:pt x="0" y="14"/>
                    </a:cubicBezTo>
                    <a:cubicBezTo>
                      <a:pt x="0" y="19"/>
                      <a:pt x="0" y="22"/>
                      <a:pt x="2" y="24"/>
                    </a:cubicBezTo>
                    <a:cubicBezTo>
                      <a:pt x="4" y="27"/>
                      <a:pt x="5" y="28"/>
                      <a:pt x="9" y="28"/>
                    </a:cubicBezTo>
                    <a:cubicBezTo>
                      <a:pt x="9" y="27"/>
                      <a:pt x="9" y="26"/>
                      <a:pt x="10" y="25"/>
                    </a:cubicBezTo>
                    <a:cubicBezTo>
                      <a:pt x="9" y="25"/>
                      <a:pt x="9" y="25"/>
                      <a:pt x="9" y="25"/>
                    </a:cubicBezTo>
                    <a:cubicBezTo>
                      <a:pt x="8" y="25"/>
                      <a:pt x="7" y="25"/>
                      <a:pt x="6" y="24"/>
                    </a:cubicBezTo>
                    <a:cubicBezTo>
                      <a:pt x="5" y="24"/>
                      <a:pt x="5" y="23"/>
                      <a:pt x="4" y="22"/>
                    </a:cubicBezTo>
                    <a:cubicBezTo>
                      <a:pt x="4" y="21"/>
                      <a:pt x="4" y="20"/>
                      <a:pt x="4" y="19"/>
                    </a:cubicBezTo>
                    <a:cubicBezTo>
                      <a:pt x="4" y="17"/>
                      <a:pt x="4" y="16"/>
                      <a:pt x="4" y="14"/>
                    </a:cubicBezTo>
                    <a:cubicBezTo>
                      <a:pt x="4" y="12"/>
                      <a:pt x="4" y="11"/>
                      <a:pt x="4" y="9"/>
                    </a:cubicBezTo>
                    <a:cubicBezTo>
                      <a:pt x="4" y="8"/>
                      <a:pt x="4" y="6"/>
                      <a:pt x="4" y="5"/>
                    </a:cubicBezTo>
                    <a:cubicBezTo>
                      <a:pt x="5" y="5"/>
                      <a:pt x="5" y="4"/>
                      <a:pt x="7" y="3"/>
                    </a:cubicBezTo>
                    <a:cubicBezTo>
                      <a:pt x="7" y="3"/>
                      <a:pt x="8" y="2"/>
                      <a:pt x="9" y="2"/>
                    </a:cubicBezTo>
                    <a:cubicBezTo>
                      <a:pt x="9" y="2"/>
                      <a:pt x="9" y="3"/>
                      <a:pt x="10" y="3"/>
                    </a:cubicBezTo>
                    <a:cubicBezTo>
                      <a:pt x="9" y="2"/>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
              <p:cNvSpPr>
                <a:spLocks/>
              </p:cNvSpPr>
              <p:nvPr/>
            </p:nvSpPr>
            <p:spPr bwMode="auto">
              <a:xfrm>
                <a:off x="8262938" y="1014413"/>
                <a:ext cx="52388" cy="104775"/>
              </a:xfrm>
              <a:custGeom>
                <a:avLst/>
                <a:gdLst>
                  <a:gd name="T0" fmla="*/ 9 w 14"/>
                  <a:gd name="T1" fmla="*/ 0 h 28"/>
                  <a:gd name="T2" fmla="*/ 6 w 14"/>
                  <a:gd name="T3" fmla="*/ 0 h 28"/>
                  <a:gd name="T4" fmla="*/ 6 w 14"/>
                  <a:gd name="T5" fmla="*/ 2 h 28"/>
                  <a:gd name="T6" fmla="*/ 4 w 14"/>
                  <a:gd name="T7" fmla="*/ 3 h 28"/>
                  <a:gd name="T8" fmla="*/ 2 w 14"/>
                  <a:gd name="T9" fmla="*/ 3 h 28"/>
                  <a:gd name="T10" fmla="*/ 0 w 14"/>
                  <a:gd name="T11" fmla="*/ 4 h 28"/>
                  <a:gd name="T12" fmla="*/ 0 w 14"/>
                  <a:gd name="T13" fmla="*/ 7 h 28"/>
                  <a:gd name="T14" fmla="*/ 5 w 14"/>
                  <a:gd name="T15" fmla="*/ 7 h 28"/>
                  <a:gd name="T16" fmla="*/ 5 w 14"/>
                  <a:gd name="T17" fmla="*/ 25 h 28"/>
                  <a:gd name="T18" fmla="*/ 0 w 14"/>
                  <a:gd name="T19" fmla="*/ 25 h 28"/>
                  <a:gd name="T20" fmla="*/ 0 w 14"/>
                  <a:gd name="T21" fmla="*/ 28 h 28"/>
                  <a:gd name="T22" fmla="*/ 14 w 14"/>
                  <a:gd name="T23" fmla="*/ 28 h 28"/>
                  <a:gd name="T24" fmla="*/ 14 w 14"/>
                  <a:gd name="T25" fmla="*/ 25 h 28"/>
                  <a:gd name="T26" fmla="*/ 9 w 14"/>
                  <a:gd name="T27" fmla="*/ 25 h 28"/>
                  <a:gd name="T28" fmla="*/ 9 w 14"/>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8">
                    <a:moveTo>
                      <a:pt x="9" y="0"/>
                    </a:moveTo>
                    <a:cubicBezTo>
                      <a:pt x="6" y="0"/>
                      <a:pt x="6" y="0"/>
                      <a:pt x="6" y="0"/>
                    </a:cubicBezTo>
                    <a:cubicBezTo>
                      <a:pt x="6" y="1"/>
                      <a:pt x="6" y="1"/>
                      <a:pt x="6" y="2"/>
                    </a:cubicBezTo>
                    <a:cubicBezTo>
                      <a:pt x="5" y="3"/>
                      <a:pt x="5" y="3"/>
                      <a:pt x="4" y="3"/>
                    </a:cubicBezTo>
                    <a:cubicBezTo>
                      <a:pt x="4" y="3"/>
                      <a:pt x="3" y="3"/>
                      <a:pt x="2" y="3"/>
                    </a:cubicBezTo>
                    <a:cubicBezTo>
                      <a:pt x="1" y="4"/>
                      <a:pt x="1" y="4"/>
                      <a:pt x="0" y="4"/>
                    </a:cubicBezTo>
                    <a:cubicBezTo>
                      <a:pt x="0" y="7"/>
                      <a:pt x="0" y="7"/>
                      <a:pt x="0" y="7"/>
                    </a:cubicBezTo>
                    <a:cubicBezTo>
                      <a:pt x="5" y="7"/>
                      <a:pt x="5" y="7"/>
                      <a:pt x="5" y="7"/>
                    </a:cubicBezTo>
                    <a:cubicBezTo>
                      <a:pt x="5" y="25"/>
                      <a:pt x="5" y="25"/>
                      <a:pt x="5" y="25"/>
                    </a:cubicBezTo>
                    <a:cubicBezTo>
                      <a:pt x="0" y="25"/>
                      <a:pt x="0" y="25"/>
                      <a:pt x="0" y="25"/>
                    </a:cubicBezTo>
                    <a:cubicBezTo>
                      <a:pt x="0" y="28"/>
                      <a:pt x="0" y="28"/>
                      <a:pt x="0" y="28"/>
                    </a:cubicBezTo>
                    <a:cubicBezTo>
                      <a:pt x="14" y="28"/>
                      <a:pt x="14" y="28"/>
                      <a:pt x="14" y="28"/>
                    </a:cubicBezTo>
                    <a:cubicBezTo>
                      <a:pt x="14" y="25"/>
                      <a:pt x="14" y="25"/>
                      <a:pt x="14" y="25"/>
                    </a:cubicBezTo>
                    <a:cubicBezTo>
                      <a:pt x="9" y="25"/>
                      <a:pt x="9" y="25"/>
                      <a:pt x="9" y="25"/>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7"/>
              <p:cNvSpPr>
                <a:spLocks/>
              </p:cNvSpPr>
              <p:nvPr/>
            </p:nvSpPr>
            <p:spPr bwMode="auto">
              <a:xfrm>
                <a:off x="8202613" y="1103313"/>
                <a:ext cx="19050" cy="12700"/>
              </a:xfrm>
              <a:custGeom>
                <a:avLst/>
                <a:gdLst>
                  <a:gd name="T0" fmla="*/ 5 w 5"/>
                  <a:gd name="T1" fmla="*/ 0 h 3"/>
                  <a:gd name="T2" fmla="*/ 0 w 5"/>
                  <a:gd name="T3" fmla="*/ 0 h 3"/>
                  <a:gd name="T4" fmla="*/ 5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0" y="0"/>
                      <a:pt x="0" y="0"/>
                      <a:pt x="0" y="0"/>
                    </a:cubicBezTo>
                    <a:cubicBezTo>
                      <a:pt x="2" y="2"/>
                      <a:pt x="3" y="3"/>
                      <a:pt x="5" y="3"/>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8161338" y="1014413"/>
                <a:ext cx="38100" cy="88900"/>
              </a:xfrm>
              <a:custGeom>
                <a:avLst/>
                <a:gdLst>
                  <a:gd name="T0" fmla="*/ 10 w 10"/>
                  <a:gd name="T1" fmla="*/ 0 h 24"/>
                  <a:gd name="T2" fmla="*/ 7 w 10"/>
                  <a:gd name="T3" fmla="*/ 0 h 24"/>
                  <a:gd name="T4" fmla="*/ 6 w 10"/>
                  <a:gd name="T5" fmla="*/ 2 h 24"/>
                  <a:gd name="T6" fmla="*/ 5 w 10"/>
                  <a:gd name="T7" fmla="*/ 3 h 24"/>
                  <a:gd name="T8" fmla="*/ 3 w 10"/>
                  <a:gd name="T9" fmla="*/ 3 h 24"/>
                  <a:gd name="T10" fmla="*/ 0 w 10"/>
                  <a:gd name="T11" fmla="*/ 4 h 24"/>
                  <a:gd name="T12" fmla="*/ 0 w 10"/>
                  <a:gd name="T13" fmla="*/ 6 h 24"/>
                  <a:gd name="T14" fmla="*/ 6 w 10"/>
                  <a:gd name="T15" fmla="*/ 6 h 24"/>
                  <a:gd name="T16" fmla="*/ 6 w 10"/>
                  <a:gd name="T17" fmla="*/ 21 h 24"/>
                  <a:gd name="T18" fmla="*/ 10 w 10"/>
                  <a:gd name="T19" fmla="*/ 24 h 24"/>
                  <a:gd name="T20" fmla="*/ 10 w 1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4">
                    <a:moveTo>
                      <a:pt x="10" y="0"/>
                    </a:moveTo>
                    <a:cubicBezTo>
                      <a:pt x="7" y="0"/>
                      <a:pt x="7" y="0"/>
                      <a:pt x="7" y="0"/>
                    </a:cubicBezTo>
                    <a:cubicBezTo>
                      <a:pt x="7" y="1"/>
                      <a:pt x="7" y="1"/>
                      <a:pt x="6" y="2"/>
                    </a:cubicBezTo>
                    <a:cubicBezTo>
                      <a:pt x="6" y="2"/>
                      <a:pt x="6" y="3"/>
                      <a:pt x="5" y="3"/>
                    </a:cubicBezTo>
                    <a:cubicBezTo>
                      <a:pt x="4" y="3"/>
                      <a:pt x="3" y="3"/>
                      <a:pt x="3" y="3"/>
                    </a:cubicBezTo>
                    <a:cubicBezTo>
                      <a:pt x="2" y="4"/>
                      <a:pt x="1" y="4"/>
                      <a:pt x="0" y="4"/>
                    </a:cubicBezTo>
                    <a:cubicBezTo>
                      <a:pt x="0" y="6"/>
                      <a:pt x="0" y="6"/>
                      <a:pt x="0" y="6"/>
                    </a:cubicBezTo>
                    <a:cubicBezTo>
                      <a:pt x="6" y="6"/>
                      <a:pt x="6" y="6"/>
                      <a:pt x="6" y="6"/>
                    </a:cubicBezTo>
                    <a:cubicBezTo>
                      <a:pt x="6" y="21"/>
                      <a:pt x="6" y="21"/>
                      <a:pt x="6" y="21"/>
                    </a:cubicBezTo>
                    <a:cubicBezTo>
                      <a:pt x="7" y="22"/>
                      <a:pt x="8" y="23"/>
                      <a:pt x="10" y="2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9"/>
              <p:cNvSpPr>
                <a:spLocks/>
              </p:cNvSpPr>
              <p:nvPr/>
            </p:nvSpPr>
            <p:spPr bwMode="auto">
              <a:xfrm>
                <a:off x="8450263" y="1014413"/>
                <a:ext cx="74613" cy="96838"/>
              </a:xfrm>
              <a:custGeom>
                <a:avLst/>
                <a:gdLst>
                  <a:gd name="T0" fmla="*/ 10 w 20"/>
                  <a:gd name="T1" fmla="*/ 0 h 26"/>
                  <a:gd name="T2" fmla="*/ 3 w 20"/>
                  <a:gd name="T3" fmla="*/ 3 h 26"/>
                  <a:gd name="T4" fmla="*/ 0 w 20"/>
                  <a:gd name="T5" fmla="*/ 14 h 26"/>
                  <a:gd name="T6" fmla="*/ 3 w 20"/>
                  <a:gd name="T7" fmla="*/ 25 h 26"/>
                  <a:gd name="T8" fmla="*/ 5 w 20"/>
                  <a:gd name="T9" fmla="*/ 26 h 26"/>
                  <a:gd name="T10" fmla="*/ 8 w 20"/>
                  <a:gd name="T11" fmla="*/ 25 h 26"/>
                  <a:gd name="T12" fmla="*/ 7 w 20"/>
                  <a:gd name="T13" fmla="*/ 24 h 26"/>
                  <a:gd name="T14" fmla="*/ 5 w 20"/>
                  <a:gd name="T15" fmla="*/ 22 h 26"/>
                  <a:gd name="T16" fmla="*/ 5 w 20"/>
                  <a:gd name="T17" fmla="*/ 18 h 26"/>
                  <a:gd name="T18" fmla="*/ 4 w 20"/>
                  <a:gd name="T19" fmla="*/ 14 h 26"/>
                  <a:gd name="T20" fmla="*/ 5 w 20"/>
                  <a:gd name="T21" fmla="*/ 9 h 26"/>
                  <a:gd name="T22" fmla="*/ 5 w 20"/>
                  <a:gd name="T23" fmla="*/ 5 h 26"/>
                  <a:gd name="T24" fmla="*/ 7 w 20"/>
                  <a:gd name="T25" fmla="*/ 4 h 26"/>
                  <a:gd name="T26" fmla="*/ 10 w 20"/>
                  <a:gd name="T27" fmla="*/ 2 h 26"/>
                  <a:gd name="T28" fmla="*/ 13 w 20"/>
                  <a:gd name="T29" fmla="*/ 4 h 26"/>
                  <a:gd name="T30" fmla="*/ 15 w 20"/>
                  <a:gd name="T31" fmla="*/ 5 h 26"/>
                  <a:gd name="T32" fmla="*/ 15 w 20"/>
                  <a:gd name="T33" fmla="*/ 9 h 26"/>
                  <a:gd name="T34" fmla="*/ 16 w 20"/>
                  <a:gd name="T35" fmla="*/ 14 h 26"/>
                  <a:gd name="T36" fmla="*/ 15 w 20"/>
                  <a:gd name="T37" fmla="*/ 18 h 26"/>
                  <a:gd name="T38" fmla="*/ 20 w 20"/>
                  <a:gd name="T39" fmla="*/ 14 h 26"/>
                  <a:gd name="T40" fmla="*/ 20 w 20"/>
                  <a:gd name="T41" fmla="*/ 14 h 26"/>
                  <a:gd name="T42" fmla="*/ 17 w 20"/>
                  <a:gd name="T43" fmla="*/ 3 h 26"/>
                  <a:gd name="T44" fmla="*/ 10 w 20"/>
                  <a:gd name="T4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26">
                    <a:moveTo>
                      <a:pt x="10" y="0"/>
                    </a:moveTo>
                    <a:cubicBezTo>
                      <a:pt x="7" y="0"/>
                      <a:pt x="5" y="1"/>
                      <a:pt x="3" y="3"/>
                    </a:cubicBezTo>
                    <a:cubicBezTo>
                      <a:pt x="1" y="5"/>
                      <a:pt x="0" y="9"/>
                      <a:pt x="0" y="14"/>
                    </a:cubicBezTo>
                    <a:cubicBezTo>
                      <a:pt x="0" y="19"/>
                      <a:pt x="1" y="22"/>
                      <a:pt x="3" y="25"/>
                    </a:cubicBezTo>
                    <a:cubicBezTo>
                      <a:pt x="3" y="25"/>
                      <a:pt x="4" y="25"/>
                      <a:pt x="5" y="26"/>
                    </a:cubicBezTo>
                    <a:cubicBezTo>
                      <a:pt x="5" y="25"/>
                      <a:pt x="7" y="25"/>
                      <a:pt x="8" y="25"/>
                    </a:cubicBezTo>
                    <a:cubicBezTo>
                      <a:pt x="7" y="25"/>
                      <a:pt x="7" y="25"/>
                      <a:pt x="7" y="24"/>
                    </a:cubicBezTo>
                    <a:cubicBezTo>
                      <a:pt x="6" y="24"/>
                      <a:pt x="5" y="23"/>
                      <a:pt x="5" y="22"/>
                    </a:cubicBezTo>
                    <a:cubicBezTo>
                      <a:pt x="5" y="21"/>
                      <a:pt x="5" y="20"/>
                      <a:pt x="5" y="18"/>
                    </a:cubicBezTo>
                    <a:cubicBezTo>
                      <a:pt x="5" y="17"/>
                      <a:pt x="4" y="16"/>
                      <a:pt x="4" y="14"/>
                    </a:cubicBezTo>
                    <a:cubicBezTo>
                      <a:pt x="4" y="12"/>
                      <a:pt x="5" y="11"/>
                      <a:pt x="5" y="9"/>
                    </a:cubicBezTo>
                    <a:cubicBezTo>
                      <a:pt x="5" y="8"/>
                      <a:pt x="5" y="7"/>
                      <a:pt x="5" y="5"/>
                    </a:cubicBezTo>
                    <a:cubicBezTo>
                      <a:pt x="5" y="5"/>
                      <a:pt x="7" y="4"/>
                      <a:pt x="7" y="4"/>
                    </a:cubicBezTo>
                    <a:cubicBezTo>
                      <a:pt x="8" y="3"/>
                      <a:pt x="8" y="2"/>
                      <a:pt x="10" y="2"/>
                    </a:cubicBezTo>
                    <a:cubicBezTo>
                      <a:pt x="11" y="2"/>
                      <a:pt x="12" y="3"/>
                      <a:pt x="13" y="4"/>
                    </a:cubicBezTo>
                    <a:cubicBezTo>
                      <a:pt x="14" y="4"/>
                      <a:pt x="14" y="5"/>
                      <a:pt x="15" y="5"/>
                    </a:cubicBezTo>
                    <a:cubicBezTo>
                      <a:pt x="15" y="7"/>
                      <a:pt x="15" y="8"/>
                      <a:pt x="15" y="9"/>
                    </a:cubicBezTo>
                    <a:cubicBezTo>
                      <a:pt x="16" y="10"/>
                      <a:pt x="16" y="12"/>
                      <a:pt x="16" y="14"/>
                    </a:cubicBezTo>
                    <a:cubicBezTo>
                      <a:pt x="16" y="15"/>
                      <a:pt x="16" y="17"/>
                      <a:pt x="15" y="18"/>
                    </a:cubicBezTo>
                    <a:cubicBezTo>
                      <a:pt x="17" y="17"/>
                      <a:pt x="18" y="16"/>
                      <a:pt x="20" y="14"/>
                    </a:cubicBezTo>
                    <a:cubicBezTo>
                      <a:pt x="20" y="14"/>
                      <a:pt x="20" y="14"/>
                      <a:pt x="20" y="14"/>
                    </a:cubicBezTo>
                    <a:cubicBezTo>
                      <a:pt x="20" y="9"/>
                      <a:pt x="19" y="5"/>
                      <a:pt x="17" y="3"/>
                    </a:cubicBezTo>
                    <a:cubicBezTo>
                      <a:pt x="16"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
              <p:cNvSpPr>
                <a:spLocks/>
              </p:cNvSpPr>
              <p:nvPr/>
            </p:nvSpPr>
            <p:spPr bwMode="auto">
              <a:xfrm>
                <a:off x="8359776" y="1014413"/>
                <a:ext cx="57150" cy="104775"/>
              </a:xfrm>
              <a:custGeom>
                <a:avLst/>
                <a:gdLst>
                  <a:gd name="T0" fmla="*/ 10 w 15"/>
                  <a:gd name="T1" fmla="*/ 0 h 28"/>
                  <a:gd name="T2" fmla="*/ 6 w 15"/>
                  <a:gd name="T3" fmla="*/ 0 h 28"/>
                  <a:gd name="T4" fmla="*/ 6 w 15"/>
                  <a:gd name="T5" fmla="*/ 2 h 28"/>
                  <a:gd name="T6" fmla="*/ 5 w 15"/>
                  <a:gd name="T7" fmla="*/ 3 h 28"/>
                  <a:gd name="T8" fmla="*/ 3 w 15"/>
                  <a:gd name="T9" fmla="*/ 3 h 28"/>
                  <a:gd name="T10" fmla="*/ 0 w 15"/>
                  <a:gd name="T11" fmla="*/ 4 h 28"/>
                  <a:gd name="T12" fmla="*/ 0 w 15"/>
                  <a:gd name="T13" fmla="*/ 7 h 28"/>
                  <a:gd name="T14" fmla="*/ 6 w 15"/>
                  <a:gd name="T15" fmla="*/ 7 h 28"/>
                  <a:gd name="T16" fmla="*/ 6 w 15"/>
                  <a:gd name="T17" fmla="*/ 25 h 28"/>
                  <a:gd name="T18" fmla="*/ 0 w 15"/>
                  <a:gd name="T19" fmla="*/ 25 h 28"/>
                  <a:gd name="T20" fmla="*/ 0 w 15"/>
                  <a:gd name="T21" fmla="*/ 28 h 28"/>
                  <a:gd name="T22" fmla="*/ 15 w 15"/>
                  <a:gd name="T23" fmla="*/ 28 h 28"/>
                  <a:gd name="T24" fmla="*/ 15 w 15"/>
                  <a:gd name="T25" fmla="*/ 25 h 28"/>
                  <a:gd name="T26" fmla="*/ 10 w 15"/>
                  <a:gd name="T27" fmla="*/ 25 h 28"/>
                  <a:gd name="T28" fmla="*/ 10 w 15"/>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8">
                    <a:moveTo>
                      <a:pt x="10" y="0"/>
                    </a:moveTo>
                    <a:cubicBezTo>
                      <a:pt x="6" y="0"/>
                      <a:pt x="6" y="0"/>
                      <a:pt x="6" y="0"/>
                    </a:cubicBezTo>
                    <a:cubicBezTo>
                      <a:pt x="6" y="1"/>
                      <a:pt x="6" y="1"/>
                      <a:pt x="6" y="2"/>
                    </a:cubicBezTo>
                    <a:cubicBezTo>
                      <a:pt x="5" y="3"/>
                      <a:pt x="5" y="3"/>
                      <a:pt x="5" y="3"/>
                    </a:cubicBezTo>
                    <a:cubicBezTo>
                      <a:pt x="5" y="3"/>
                      <a:pt x="3" y="3"/>
                      <a:pt x="3" y="3"/>
                    </a:cubicBezTo>
                    <a:cubicBezTo>
                      <a:pt x="2" y="4"/>
                      <a:pt x="1" y="4"/>
                      <a:pt x="0" y="4"/>
                    </a:cubicBezTo>
                    <a:cubicBezTo>
                      <a:pt x="0" y="7"/>
                      <a:pt x="0" y="7"/>
                      <a:pt x="0" y="7"/>
                    </a:cubicBezTo>
                    <a:cubicBezTo>
                      <a:pt x="6" y="7"/>
                      <a:pt x="6" y="7"/>
                      <a:pt x="6" y="7"/>
                    </a:cubicBezTo>
                    <a:cubicBezTo>
                      <a:pt x="6" y="25"/>
                      <a:pt x="6" y="25"/>
                      <a:pt x="6" y="25"/>
                    </a:cubicBezTo>
                    <a:cubicBezTo>
                      <a:pt x="0" y="25"/>
                      <a:pt x="0" y="25"/>
                      <a:pt x="0" y="25"/>
                    </a:cubicBezTo>
                    <a:cubicBezTo>
                      <a:pt x="0" y="28"/>
                      <a:pt x="0" y="28"/>
                      <a:pt x="0" y="28"/>
                    </a:cubicBezTo>
                    <a:cubicBezTo>
                      <a:pt x="15" y="28"/>
                      <a:pt x="15" y="28"/>
                      <a:pt x="15" y="28"/>
                    </a:cubicBezTo>
                    <a:cubicBezTo>
                      <a:pt x="15" y="25"/>
                      <a:pt x="15" y="25"/>
                      <a:pt x="15" y="25"/>
                    </a:cubicBezTo>
                    <a:cubicBezTo>
                      <a:pt x="10" y="25"/>
                      <a:pt x="10" y="25"/>
                      <a:pt x="10" y="25"/>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1"/>
              <p:cNvSpPr>
                <a:spLocks noEditPoints="1"/>
              </p:cNvSpPr>
              <p:nvPr/>
            </p:nvSpPr>
            <p:spPr bwMode="auto">
              <a:xfrm>
                <a:off x="8023226" y="582613"/>
                <a:ext cx="738188" cy="809625"/>
              </a:xfrm>
              <a:custGeom>
                <a:avLst/>
                <a:gdLst>
                  <a:gd name="T0" fmla="*/ 193 w 197"/>
                  <a:gd name="T1" fmla="*/ 181 h 216"/>
                  <a:gd name="T2" fmla="*/ 173 w 197"/>
                  <a:gd name="T3" fmla="*/ 176 h 216"/>
                  <a:gd name="T4" fmla="*/ 145 w 197"/>
                  <a:gd name="T5" fmla="*/ 142 h 216"/>
                  <a:gd name="T6" fmla="*/ 168 w 197"/>
                  <a:gd name="T7" fmla="*/ 84 h 216"/>
                  <a:gd name="T8" fmla="*/ 84 w 197"/>
                  <a:gd name="T9" fmla="*/ 0 h 216"/>
                  <a:gd name="T10" fmla="*/ 0 w 197"/>
                  <a:gd name="T11" fmla="*/ 84 h 216"/>
                  <a:gd name="T12" fmla="*/ 84 w 197"/>
                  <a:gd name="T13" fmla="*/ 168 h 216"/>
                  <a:gd name="T14" fmla="*/ 128 w 197"/>
                  <a:gd name="T15" fmla="*/ 155 h 216"/>
                  <a:gd name="T16" fmla="*/ 157 w 197"/>
                  <a:gd name="T17" fmla="*/ 189 h 216"/>
                  <a:gd name="T18" fmla="*/ 158 w 197"/>
                  <a:gd name="T19" fmla="*/ 211 h 216"/>
                  <a:gd name="T20" fmla="*/ 162 w 197"/>
                  <a:gd name="T21" fmla="*/ 216 h 216"/>
                  <a:gd name="T22" fmla="*/ 197 w 197"/>
                  <a:gd name="T23" fmla="*/ 186 h 216"/>
                  <a:gd name="T24" fmla="*/ 193 w 197"/>
                  <a:gd name="T25" fmla="*/ 181 h 216"/>
                  <a:gd name="T26" fmla="*/ 193 w 197"/>
                  <a:gd name="T27" fmla="*/ 181 h 216"/>
                  <a:gd name="T28" fmla="*/ 84 w 197"/>
                  <a:gd name="T29" fmla="*/ 144 h 216"/>
                  <a:gd name="T30" fmla="*/ 23 w 197"/>
                  <a:gd name="T31" fmla="*/ 84 h 216"/>
                  <a:gd name="T32" fmla="*/ 84 w 197"/>
                  <a:gd name="T33" fmla="*/ 23 h 216"/>
                  <a:gd name="T34" fmla="*/ 144 w 197"/>
                  <a:gd name="T35" fmla="*/ 84 h 216"/>
                  <a:gd name="T36" fmla="*/ 84 w 197"/>
                  <a:gd name="T37" fmla="*/ 14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216">
                    <a:moveTo>
                      <a:pt x="193" y="181"/>
                    </a:moveTo>
                    <a:cubicBezTo>
                      <a:pt x="188" y="175"/>
                      <a:pt x="180" y="173"/>
                      <a:pt x="173" y="176"/>
                    </a:cubicBezTo>
                    <a:cubicBezTo>
                      <a:pt x="145" y="142"/>
                      <a:pt x="145" y="142"/>
                      <a:pt x="145" y="142"/>
                    </a:cubicBezTo>
                    <a:cubicBezTo>
                      <a:pt x="159" y="126"/>
                      <a:pt x="168" y="106"/>
                      <a:pt x="168" y="84"/>
                    </a:cubicBezTo>
                    <a:cubicBezTo>
                      <a:pt x="168" y="37"/>
                      <a:pt x="130" y="0"/>
                      <a:pt x="84" y="0"/>
                    </a:cubicBezTo>
                    <a:cubicBezTo>
                      <a:pt x="37" y="0"/>
                      <a:pt x="0" y="37"/>
                      <a:pt x="0" y="84"/>
                    </a:cubicBezTo>
                    <a:cubicBezTo>
                      <a:pt x="0" y="130"/>
                      <a:pt x="37" y="168"/>
                      <a:pt x="84" y="168"/>
                    </a:cubicBezTo>
                    <a:cubicBezTo>
                      <a:pt x="100" y="168"/>
                      <a:pt x="115" y="163"/>
                      <a:pt x="128" y="155"/>
                    </a:cubicBezTo>
                    <a:cubicBezTo>
                      <a:pt x="157" y="189"/>
                      <a:pt x="157" y="189"/>
                      <a:pt x="157" y="189"/>
                    </a:cubicBezTo>
                    <a:cubicBezTo>
                      <a:pt x="153" y="196"/>
                      <a:pt x="153" y="204"/>
                      <a:pt x="158" y="211"/>
                    </a:cubicBezTo>
                    <a:cubicBezTo>
                      <a:pt x="162" y="216"/>
                      <a:pt x="162" y="216"/>
                      <a:pt x="162" y="216"/>
                    </a:cubicBezTo>
                    <a:cubicBezTo>
                      <a:pt x="176" y="208"/>
                      <a:pt x="187" y="198"/>
                      <a:pt x="197" y="186"/>
                    </a:cubicBezTo>
                    <a:cubicBezTo>
                      <a:pt x="193" y="181"/>
                      <a:pt x="193" y="181"/>
                      <a:pt x="193" y="181"/>
                    </a:cubicBezTo>
                    <a:cubicBezTo>
                      <a:pt x="193" y="181"/>
                      <a:pt x="193" y="181"/>
                      <a:pt x="193" y="181"/>
                    </a:cubicBezTo>
                    <a:close/>
                    <a:moveTo>
                      <a:pt x="84" y="144"/>
                    </a:moveTo>
                    <a:cubicBezTo>
                      <a:pt x="50" y="144"/>
                      <a:pt x="23" y="117"/>
                      <a:pt x="23" y="84"/>
                    </a:cubicBezTo>
                    <a:cubicBezTo>
                      <a:pt x="23" y="50"/>
                      <a:pt x="50" y="23"/>
                      <a:pt x="84" y="23"/>
                    </a:cubicBezTo>
                    <a:cubicBezTo>
                      <a:pt x="117" y="23"/>
                      <a:pt x="144" y="50"/>
                      <a:pt x="144" y="84"/>
                    </a:cubicBezTo>
                    <a:cubicBezTo>
                      <a:pt x="144" y="117"/>
                      <a:pt x="117" y="144"/>
                      <a:pt x="8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7" name="TextBox 56"/>
          <p:cNvSpPr txBox="1"/>
          <p:nvPr/>
        </p:nvSpPr>
        <p:spPr>
          <a:xfrm>
            <a:off x="330148" y="5391573"/>
            <a:ext cx="11564264" cy="846387"/>
          </a:xfrm>
          <a:prstGeom prst="rect">
            <a:avLst/>
          </a:prstGeom>
          <a:noFill/>
        </p:spPr>
        <p:txBody>
          <a:bodyPr wrap="square" lIns="91433" tIns="45717" rIns="91433" bIns="45717" rtlCol="0">
            <a:spAutoFit/>
          </a:bodyPr>
          <a:lstStyle/>
          <a:p>
            <a:r>
              <a:rPr lang="en-US" sz="2300" i="1" spc="-51" dirty="0">
                <a:solidFill>
                  <a:schemeClr val="tx2"/>
                </a:solidFill>
                <a:latin typeface="Helvetica Light"/>
                <a:cs typeface="Helvetica Light"/>
              </a:rPr>
              <a:t>“So, let me get this straight.  Apigee is the glue that binds IT and Marketing together, right?”</a:t>
            </a:r>
          </a:p>
          <a:p>
            <a:pPr algn="r">
              <a:spcBef>
                <a:spcPts val="1200"/>
              </a:spcBef>
            </a:pPr>
            <a:r>
              <a:rPr lang="en-US" sz="1600" i="1" spc="-51" dirty="0">
                <a:solidFill>
                  <a:schemeClr val="bg1">
                    <a:lumMod val="50000"/>
                  </a:schemeClr>
                </a:solidFill>
                <a:latin typeface="Helvetica Light"/>
                <a:cs typeface="Helvetica Light"/>
              </a:rPr>
              <a:t>- CTO, Top Digital Agency    </a:t>
            </a:r>
          </a:p>
        </p:txBody>
      </p:sp>
    </p:spTree>
    <p:extLst>
      <p:ext uri="{BB962C8B-B14F-4D97-AF65-F5344CB8AC3E}">
        <p14:creationId xmlns:p14="http://schemas.microsoft.com/office/powerpoint/2010/main" val="39796785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 Template Nov 2014">
  <a:themeElements>
    <a:clrScheme name="Custom 3">
      <a:dk1>
        <a:srgbClr val="5A5A5A"/>
      </a:dk1>
      <a:lt1>
        <a:sysClr val="window" lastClr="FFFFFF"/>
      </a:lt1>
      <a:dk2>
        <a:srgbClr val="FF43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Theme">
  <a:themeElements>
    <a:clrScheme name="Custom 3">
      <a:dk1>
        <a:srgbClr val="5A5A5A"/>
      </a:dk1>
      <a:lt1>
        <a:sysClr val="window" lastClr="FFFFFF"/>
      </a:lt1>
      <a:dk2>
        <a:srgbClr val="FF43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3.xml><?xml version="1.0" encoding="utf-8"?>
<a:theme xmlns:a="http://schemas.openxmlformats.org/drawingml/2006/main" name="Apigee Overview 1-24-15 RBT">
  <a:themeElements>
    <a:clrScheme name="Custom 3">
      <a:dk1>
        <a:srgbClr val="5A5A5A"/>
      </a:dk1>
      <a:lt1>
        <a:sysClr val="window" lastClr="FFFFFF"/>
      </a:lt1>
      <a:dk2>
        <a:srgbClr val="FF43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4.xml><?xml version="1.0" encoding="utf-8"?>
<a:theme xmlns:a="http://schemas.openxmlformats.org/drawingml/2006/main" name="1_Default Theme">
  <a:themeElements>
    <a:clrScheme name="Custom 3">
      <a:dk1>
        <a:srgbClr val="5A5A5A"/>
      </a:dk1>
      <a:lt1>
        <a:sysClr val="window" lastClr="FFFFFF"/>
      </a:lt1>
      <a:dk2>
        <a:srgbClr val="FF43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5.xml><?xml version="1.0" encoding="utf-8"?>
<a:theme xmlns:a="http://schemas.openxmlformats.org/drawingml/2006/main" name="2_Default Theme">
  <a:themeElements>
    <a:clrScheme name="Custom 3">
      <a:dk1>
        <a:srgbClr val="5A5A5A"/>
      </a:dk1>
      <a:lt1>
        <a:sysClr val="window" lastClr="FFFFFF"/>
      </a:lt1>
      <a:dk2>
        <a:srgbClr val="FF4300"/>
      </a:dk2>
      <a:lt2>
        <a:srgbClr val="F1F2F2"/>
      </a:lt2>
      <a:accent1>
        <a:srgbClr val="5287A2"/>
      </a:accent1>
      <a:accent2>
        <a:srgbClr val="7C5377"/>
      </a:accent2>
      <a:accent3>
        <a:srgbClr val="D3990A"/>
      </a:accent3>
      <a:accent4>
        <a:srgbClr val="4F5051"/>
      </a:accent4>
      <a:accent5>
        <a:srgbClr val="AC5D5F"/>
      </a:accent5>
      <a:accent6>
        <a:srgbClr val="7A9543"/>
      </a:accent6>
      <a:hlink>
        <a:srgbClr val="1B97D1"/>
      </a:hlink>
      <a:folHlink>
        <a:srgbClr val="064B7C"/>
      </a:folHlink>
    </a:clrScheme>
    <a:fontScheme name="ApigeeFontsMac">
      <a:majorFont>
        <a:latin typeface="Helvetica Neue Thin"/>
        <a:ea typeface=""/>
        <a:cs typeface=""/>
      </a:majorFont>
      <a:minorFont>
        <a:latin typeface="Helvetica Neue Th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mpd="sng">
          <a:solidFill>
            <a:srgbClr val="FF4300"/>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500" dirty="0" smtClean="0">
            <a:solidFill>
              <a:srgbClr val="5A5A5A"/>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45720" tIns="45720" rIns="45720" bIns="91440" rtlCol="0" anchor="t">
        <a:spAutoFit/>
      </a:bodyPr>
      <a:lstStyle>
        <a:defPPr algn="ctr">
          <a:defRPr sz="2000" dirty="0" err="1" smtClean="0"/>
        </a:defPPr>
      </a:lstStyle>
    </a:txDef>
  </a:objectDefaults>
  <a:extraClrSchemeLst/>
</a:theme>
</file>

<file path=ppt/theme/theme6.xml><?xml version="1.0" encoding="utf-8"?>
<a:theme xmlns:a="http://schemas.openxmlformats.org/drawingml/2006/main" name="New Relic Theme 2015">
  <a:themeElements>
    <a:clrScheme name="Apigee">
      <a:dk1>
        <a:sysClr val="windowText" lastClr="000000"/>
      </a:dk1>
      <a:lt1>
        <a:sysClr val="window" lastClr="FFFFFF"/>
      </a:lt1>
      <a:dk2>
        <a:srgbClr val="44546A"/>
      </a:dk2>
      <a:lt2>
        <a:srgbClr val="E7E6E6"/>
      </a:lt2>
      <a:accent1>
        <a:srgbClr val="FC4C02"/>
      </a:accent1>
      <a:accent2>
        <a:srgbClr val="54585A"/>
      </a:accent2>
      <a:accent3>
        <a:srgbClr val="86ABB5"/>
      </a:accent3>
      <a:accent4>
        <a:srgbClr val="ABBB87"/>
      </a:accent4>
      <a:accent5>
        <a:srgbClr val="1B97D1"/>
      </a:accent5>
      <a:accent6>
        <a:srgbClr val="064B7C"/>
      </a:accent6>
      <a:hlink>
        <a:srgbClr val="46BEDD"/>
      </a:hlink>
      <a:folHlink>
        <a:srgbClr val="226582"/>
      </a:folHlink>
    </a:clrScheme>
    <a:fontScheme name="Neue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rtlCol="0">
        <a:spAutoFit/>
      </a:bodyPr>
      <a:lstStyle>
        <a:defPPr marL="165100" indent="-165100">
          <a:buClr>
            <a:schemeClr val="accent2"/>
          </a:buClr>
          <a:buSzPct val="80000"/>
          <a:buFont typeface="Wingdings" charset="2"/>
          <a:buChar char="§"/>
          <a:defRPr sz="2000" dirty="0" smtClean="0">
            <a:solidFill>
              <a:srgbClr val="53585F"/>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Theme">
  <a:themeElements>
    <a:clrScheme name="Apigee">
      <a:dk1>
        <a:srgbClr val="000000"/>
      </a:dk1>
      <a:lt1>
        <a:srgbClr val="FFFFFF"/>
      </a:lt1>
      <a:dk2>
        <a:srgbClr val="353D48"/>
      </a:dk2>
      <a:lt2>
        <a:srgbClr val="E8E8E8"/>
      </a:lt2>
      <a:accent1>
        <a:srgbClr val="FF5B00"/>
      </a:accent1>
      <a:accent2>
        <a:srgbClr val="00AFD1"/>
      </a:accent2>
      <a:accent3>
        <a:srgbClr val="9554A7"/>
      </a:accent3>
      <a:accent4>
        <a:srgbClr val="9F3369"/>
      </a:accent4>
      <a:accent5>
        <a:srgbClr val="00A85F"/>
      </a:accent5>
      <a:accent6>
        <a:srgbClr val="FCB34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Apigee">
      <a:dk1>
        <a:srgbClr val="000000"/>
      </a:dk1>
      <a:lt1>
        <a:srgbClr val="FFFFFF"/>
      </a:lt1>
      <a:dk2>
        <a:srgbClr val="353D48"/>
      </a:dk2>
      <a:lt2>
        <a:srgbClr val="E8E8E8"/>
      </a:lt2>
      <a:accent1>
        <a:srgbClr val="FF5B00"/>
      </a:accent1>
      <a:accent2>
        <a:srgbClr val="00AFD1"/>
      </a:accent2>
      <a:accent3>
        <a:srgbClr val="9554A7"/>
      </a:accent3>
      <a:accent4>
        <a:srgbClr val="9F3369"/>
      </a:accent4>
      <a:accent5>
        <a:srgbClr val="00A85F"/>
      </a:accent5>
      <a:accent6>
        <a:srgbClr val="FCB34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New Relic Theme 2015">
  <a:themeElements>
    <a:clrScheme name="Apigee">
      <a:dk1>
        <a:sysClr val="windowText" lastClr="000000"/>
      </a:dk1>
      <a:lt1>
        <a:sysClr val="window" lastClr="FFFFFF"/>
      </a:lt1>
      <a:dk2>
        <a:srgbClr val="44546A"/>
      </a:dk2>
      <a:lt2>
        <a:srgbClr val="E7E6E6"/>
      </a:lt2>
      <a:accent1>
        <a:srgbClr val="FC4C02"/>
      </a:accent1>
      <a:accent2>
        <a:srgbClr val="54585A"/>
      </a:accent2>
      <a:accent3>
        <a:srgbClr val="86ABB5"/>
      </a:accent3>
      <a:accent4>
        <a:srgbClr val="ABBB87"/>
      </a:accent4>
      <a:accent5>
        <a:srgbClr val="1B97D1"/>
      </a:accent5>
      <a:accent6>
        <a:srgbClr val="064B7C"/>
      </a:accent6>
      <a:hlink>
        <a:srgbClr val="46BEDD"/>
      </a:hlink>
      <a:folHlink>
        <a:srgbClr val="226582"/>
      </a:folHlink>
    </a:clrScheme>
    <a:fontScheme name="Neue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rtlCol="0">
        <a:spAutoFit/>
      </a:bodyPr>
      <a:lstStyle>
        <a:defPPr marL="165100" indent="-165100">
          <a:buClr>
            <a:schemeClr val="accent2"/>
          </a:buClr>
          <a:buSzPct val="80000"/>
          <a:buFont typeface="Wingdings" charset="2"/>
          <a:buChar char="§"/>
          <a:defRPr sz="2000" dirty="0" smtClean="0">
            <a:solidFill>
              <a:srgbClr val="53585F"/>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17164</TotalTime>
  <Words>7643</Words>
  <Application>Microsoft Macintosh PowerPoint</Application>
  <PresentationFormat>Custom</PresentationFormat>
  <Paragraphs>949</Paragraphs>
  <Slides>27</Slides>
  <Notes>20</Notes>
  <HiddenSlides>0</HiddenSlides>
  <MMClips>0</MMClips>
  <ScaleCrop>false</ScaleCrop>
  <HeadingPairs>
    <vt:vector size="4" baseType="variant">
      <vt:variant>
        <vt:lpstr>Theme</vt:lpstr>
      </vt:variant>
      <vt:variant>
        <vt:i4>9</vt:i4>
      </vt:variant>
      <vt:variant>
        <vt:lpstr>Slide Titles</vt:lpstr>
      </vt:variant>
      <vt:variant>
        <vt:i4>27</vt:i4>
      </vt:variant>
    </vt:vector>
  </HeadingPairs>
  <TitlesOfParts>
    <vt:vector size="36" baseType="lpstr">
      <vt:lpstr>Apigee Template Nov 2014</vt:lpstr>
      <vt:lpstr>Default Theme</vt:lpstr>
      <vt:lpstr>Apigee Overview 1-24-15 RBT</vt:lpstr>
      <vt:lpstr>1_Default Theme</vt:lpstr>
      <vt:lpstr>2_Default Theme</vt:lpstr>
      <vt:lpstr>New Relic Theme 2015</vt:lpstr>
      <vt:lpstr>Office Theme</vt:lpstr>
      <vt:lpstr>1_Office Theme</vt:lpstr>
      <vt:lpstr>1_New Relic Theme 2015</vt:lpstr>
      <vt:lpstr>PowerPoint Presentation</vt:lpstr>
      <vt:lpstr>PowerPoint Presentation</vt:lpstr>
      <vt:lpstr>Business Drivers</vt:lpstr>
      <vt:lpstr>PowerPoint Presentation</vt:lpstr>
      <vt:lpstr>Existing Infrastructure was Built for the System of Record</vt:lpstr>
      <vt:lpstr>Requirements for the System of Engagement</vt:lpstr>
      <vt:lpstr>PowerPoint Presentation</vt:lpstr>
      <vt:lpstr>PowerPoint Presentation</vt:lpstr>
      <vt:lpstr>To Specifically Solve These Problems</vt:lpstr>
      <vt:lpstr>Major Customers in All Major Verticals</vt:lpstr>
      <vt:lpstr>Walgreens</vt:lpstr>
      <vt:lpstr>PowerPoint Presentation</vt:lpstr>
      <vt:lpstr>PowerPoint Presentation</vt:lpstr>
      <vt:lpstr>API Management Platform</vt:lpstr>
      <vt:lpstr>PowerPoint Presentation</vt:lpstr>
      <vt:lpstr>PowerPoint Presentation</vt:lpstr>
      <vt:lpstr>Apigee Edge: API-first - Built for APIs, Built with APIs</vt:lpstr>
      <vt:lpstr>Complete and unified across the entire API lifecycle</vt:lpstr>
      <vt:lpstr>Build more consumable APIs</vt:lpstr>
      <vt:lpstr>Build APIs faster</vt:lpstr>
      <vt:lpstr>Secure all points of engagement</vt:lpstr>
      <vt:lpstr>Make it easy for developers to use your APIs</vt:lpstr>
      <vt:lpstr>Gain visibility into the entire digital value chain</vt:lpstr>
      <vt:lpstr>Monetize APIs: Any partner, any business model</vt:lpstr>
      <vt:lpstr>Apigee Edge </vt:lpstr>
      <vt:lpstr>PowerPoint Presentation</vt:lpstr>
      <vt:lpstr>PowerPoint Presentation</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VIVEK YADAV</cp:lastModifiedBy>
  <cp:revision>503</cp:revision>
  <dcterms:created xsi:type="dcterms:W3CDTF">2013-08-05T18:46:25Z</dcterms:created>
  <dcterms:modified xsi:type="dcterms:W3CDTF">2017-05-30T14:24:43Z</dcterms:modified>
</cp:coreProperties>
</file>